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58" r:id="rId4"/>
    <p:sldId id="267" r:id="rId5"/>
    <p:sldId id="260" r:id="rId6"/>
    <p:sldId id="261" r:id="rId7"/>
    <p:sldId id="262" r:id="rId8"/>
    <p:sldId id="268" r:id="rId9"/>
    <p:sldId id="263" r:id="rId10"/>
    <p:sldId id="259" r:id="rId11"/>
    <p:sldId id="264" r:id="rId12"/>
    <p:sldId id="265" r:id="rId13"/>
    <p:sldId id="266"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31" autoAdjust="0"/>
    <p:restoredTop sz="84039" autoAdjust="0"/>
  </p:normalViewPr>
  <p:slideViewPr>
    <p:cSldViewPr>
      <p:cViewPr>
        <p:scale>
          <a:sx n="80" d="100"/>
          <a:sy n="80" d="100"/>
        </p:scale>
        <p:origin x="-306" y="-498"/>
      </p:cViewPr>
      <p:guideLst>
        <p:guide orient="horz" pos="216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GED Access</c:v>
                </c:pt>
              </c:strCache>
            </c:strRef>
          </c:tx>
          <c:dPt>
            <c:idx val="1"/>
            <c:bubble3D val="0"/>
            <c:spPr>
              <a:solidFill>
                <a:srgbClr val="C00000"/>
              </a:solidFill>
            </c:spPr>
          </c:dPt>
          <c:cat>
            <c:strRef>
              <c:f>Sheet1!$A$2:$A$3</c:f>
              <c:strCache>
                <c:ptCount val="2"/>
                <c:pt idx="0">
                  <c:v>Enrolling programs</c:v>
                </c:pt>
                <c:pt idx="1">
                  <c:v>Unmet need</c:v>
                </c:pt>
              </c:strCache>
            </c:strRef>
          </c:cat>
          <c:val>
            <c:numRef>
              <c:f>Sheet1!$B$2:$B$3</c:f>
              <c:numCache>
                <c:formatCode>0%</c:formatCode>
                <c:ptCount val="2"/>
                <c:pt idx="0">
                  <c:v>0.03</c:v>
                </c:pt>
                <c:pt idx="1">
                  <c:v>0.97</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5766286977335E-2"/>
          <c:y val="4.8671669032650598E-2"/>
          <c:w val="0.872834109889425"/>
          <c:h val="0.85687175941376803"/>
        </c:manualLayout>
      </c:layout>
      <c:barChart>
        <c:barDir val="col"/>
        <c:grouping val="clustered"/>
        <c:varyColors val="0"/>
        <c:ser>
          <c:idx val="0"/>
          <c:order val="0"/>
          <c:tx>
            <c:strRef>
              <c:f>Sheet1!$B$1</c:f>
              <c:strCache>
                <c:ptCount val="1"/>
                <c:pt idx="0">
                  <c:v>Series 1</c:v>
                </c:pt>
              </c:strCache>
            </c:strRef>
          </c:tx>
          <c:invertIfNegative val="0"/>
          <c:cat>
            <c:strRef>
              <c:f>Sheet1!$A$2:$A$3</c:f>
              <c:strCache>
                <c:ptCount val="2"/>
                <c:pt idx="0">
                  <c:v>Colorado GED</c:v>
                </c:pt>
                <c:pt idx="1">
                  <c:v>Colorado K-12</c:v>
                </c:pt>
              </c:strCache>
            </c:strRef>
          </c:cat>
          <c:val>
            <c:numRef>
              <c:f>Sheet1!$B$2:$B$3</c:f>
              <c:numCache>
                <c:formatCode>General</c:formatCode>
                <c:ptCount val="2"/>
                <c:pt idx="0">
                  <c:v>361</c:v>
                </c:pt>
                <c:pt idx="1">
                  <c:v>8600</c:v>
                </c:pt>
              </c:numCache>
            </c:numRef>
          </c:val>
        </c:ser>
        <c:dLbls>
          <c:showLegendKey val="0"/>
          <c:showVal val="0"/>
          <c:showCatName val="0"/>
          <c:showSerName val="0"/>
          <c:showPercent val="0"/>
          <c:showBubbleSize val="0"/>
        </c:dLbls>
        <c:gapWidth val="150"/>
        <c:axId val="127401344"/>
        <c:axId val="127513728"/>
      </c:barChart>
      <c:catAx>
        <c:axId val="127401344"/>
        <c:scaling>
          <c:orientation val="minMax"/>
        </c:scaling>
        <c:delete val="0"/>
        <c:axPos val="b"/>
        <c:majorTickMark val="out"/>
        <c:minorTickMark val="none"/>
        <c:tickLblPos val="nextTo"/>
        <c:crossAx val="127513728"/>
        <c:crosses val="autoZero"/>
        <c:auto val="1"/>
        <c:lblAlgn val="ctr"/>
        <c:lblOffset val="100"/>
        <c:noMultiLvlLbl val="0"/>
      </c:catAx>
      <c:valAx>
        <c:axId val="127513728"/>
        <c:scaling>
          <c:orientation val="minMax"/>
        </c:scaling>
        <c:delete val="0"/>
        <c:axPos val="l"/>
        <c:majorGridlines/>
        <c:numFmt formatCode="General" sourceLinked="1"/>
        <c:majorTickMark val="out"/>
        <c:minorTickMark val="none"/>
        <c:tickLblPos val="nextTo"/>
        <c:crossAx val="127401344"/>
        <c:crosses val="autoZero"/>
        <c:crossBetween val="between"/>
      </c:valAx>
    </c:plotArea>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5FA97-8BFA-468F-99F1-451F0D146C6F}" type="datetimeFigureOut">
              <a:rPr lang="en-US" smtClean="0"/>
              <a:pPr/>
              <a:t>3/29/2016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0E3198-4E2B-4324-A665-04946291DB13}" type="slidenum">
              <a:rPr lang="en-US" smtClean="0"/>
              <a:pPr/>
              <a:t>‹#›</a:t>
            </a:fld>
            <a:endParaRPr lang="en-US"/>
          </a:p>
        </p:txBody>
      </p:sp>
    </p:spTree>
    <p:extLst>
      <p:ext uri="{BB962C8B-B14F-4D97-AF65-F5344CB8AC3E}">
        <p14:creationId xmlns:p14="http://schemas.microsoft.com/office/powerpoint/2010/main" val="3449139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continuing debate over public education, the GED is often</a:t>
            </a:r>
            <a:r>
              <a:rPr lang="en-US" baseline="0" dirty="0" smtClean="0"/>
              <a:t> portrayed by pundits as “proof” that young people are </a:t>
            </a:r>
            <a:r>
              <a:rPr lang="en-US" i="1" baseline="0" dirty="0" smtClean="0"/>
              <a:t>failing</a:t>
            </a:r>
            <a:r>
              <a:rPr lang="en-US" baseline="0" dirty="0" smtClean="0"/>
              <a:t> to do their work or that schools in general aren’t doing their job. Many people think the GED is a way of saying that a student who does it is inferior or dumber than a high </a:t>
            </a:r>
            <a:r>
              <a:rPr lang="en-US" baseline="0" dirty="0" err="1" smtClean="0"/>
              <a:t>schooler</a:t>
            </a:r>
            <a:r>
              <a:rPr lang="en-US" baseline="0" dirty="0" smtClean="0"/>
              <a:t>. Very seldom does anyone acknowledge the GED for what it actually is: a diploma signifying a person’s high-school literacy—that a person is able to read, write, and compute in a way necessary to interact in the modern world. </a:t>
            </a:r>
            <a:endParaRPr lang="en-US" dirty="0"/>
          </a:p>
        </p:txBody>
      </p:sp>
      <p:sp>
        <p:nvSpPr>
          <p:cNvPr id="4" name="Slide Number Placeholder 3"/>
          <p:cNvSpPr>
            <a:spLocks noGrp="1"/>
          </p:cNvSpPr>
          <p:nvPr>
            <p:ph type="sldNum" sz="quarter" idx="10"/>
          </p:nvPr>
        </p:nvSpPr>
        <p:spPr/>
        <p:txBody>
          <a:bodyPr/>
          <a:lstStyle/>
          <a:p>
            <a:fld id="{020E3198-4E2B-4324-A665-04946291DB13}" type="slidenum">
              <a:rPr lang="en-US" smtClean="0"/>
              <a:pPr/>
              <a:t>1</a:t>
            </a:fld>
            <a:endParaRPr lang="en-US"/>
          </a:p>
        </p:txBody>
      </p:sp>
    </p:spTree>
    <p:extLst>
      <p:ext uri="{BB962C8B-B14F-4D97-AF65-F5344CB8AC3E}">
        <p14:creationId xmlns:p14="http://schemas.microsoft.com/office/powerpoint/2010/main" val="465013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President Obama said eight years ago, a high-school diploma is no longer enough. So, the risks we see for our </a:t>
            </a:r>
            <a:r>
              <a:rPr lang="en-US" dirty="0" err="1" smtClean="0"/>
              <a:t>HiSET</a:t>
            </a:r>
            <a:r>
              <a:rPr lang="en-US" baseline="0" dirty="0" smtClean="0"/>
              <a:t> or GED education here is that students will need a lot more to be truly successful. </a:t>
            </a:r>
            <a:endParaRPr lang="en-US" dirty="0"/>
          </a:p>
        </p:txBody>
      </p:sp>
      <p:sp>
        <p:nvSpPr>
          <p:cNvPr id="4" name="Slide Number Placeholder 3"/>
          <p:cNvSpPr>
            <a:spLocks noGrp="1"/>
          </p:cNvSpPr>
          <p:nvPr>
            <p:ph type="sldNum" sz="quarter" idx="10"/>
          </p:nvPr>
        </p:nvSpPr>
        <p:spPr/>
        <p:txBody>
          <a:bodyPr/>
          <a:lstStyle/>
          <a:p>
            <a:fld id="{020E3198-4E2B-4324-A665-04946291DB1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our </a:t>
            </a:r>
            <a:r>
              <a:rPr lang="en-US" dirty="0" err="1" smtClean="0"/>
              <a:t>HiSET</a:t>
            </a:r>
            <a:r>
              <a:rPr lang="en-US" dirty="0" smtClean="0"/>
              <a:t> experiment, our Adult Education Program has continued to strive in</a:t>
            </a:r>
            <a:r>
              <a:rPr lang="en-US" baseline="0" dirty="0" smtClean="0"/>
              <a:t> many areas</a:t>
            </a:r>
            <a:r>
              <a:rPr lang="en-US" dirty="0" smtClean="0"/>
              <a:t>… including: </a:t>
            </a:r>
          </a:p>
          <a:p>
            <a:endParaRPr lang="en-US" dirty="0" smtClean="0"/>
          </a:p>
          <a:p>
            <a:pPr>
              <a:buFont typeface="Courier New"/>
              <a:buChar char="o"/>
            </a:pPr>
            <a:r>
              <a:rPr lang="en-US" dirty="0" smtClean="0"/>
              <a:t>Pushing the Bureau of Indian Education for greater literacy support</a:t>
            </a:r>
          </a:p>
          <a:p>
            <a:pPr>
              <a:buFont typeface="Courier New"/>
              <a:buChar char="o"/>
            </a:pPr>
            <a:r>
              <a:rPr lang="en-US" dirty="0" smtClean="0"/>
              <a:t>Conferencing with Colorado and federal officials, school administrators, etc., to help not denigrate GED/</a:t>
            </a:r>
            <a:r>
              <a:rPr lang="en-US" dirty="0" err="1" smtClean="0"/>
              <a:t>HiSET</a:t>
            </a:r>
            <a:r>
              <a:rPr lang="en-US" dirty="0" smtClean="0"/>
              <a:t> students</a:t>
            </a:r>
          </a:p>
          <a:p>
            <a:pPr>
              <a:buFont typeface="Courier New"/>
              <a:buChar char="o"/>
            </a:pPr>
            <a:r>
              <a:rPr lang="en-US" dirty="0" smtClean="0"/>
              <a:t>Building alliances with peer agencies, including the Southern Ute Tribe</a:t>
            </a:r>
            <a:r>
              <a:rPr lang="en-US" baseline="0" dirty="0" smtClean="0"/>
              <a:t> </a:t>
            </a:r>
            <a:r>
              <a:rPr lang="en-US" dirty="0" smtClean="0"/>
              <a:t>and other nonprofits</a:t>
            </a:r>
          </a:p>
          <a:p>
            <a:pPr>
              <a:buFont typeface="Courier New"/>
              <a:buChar char="o"/>
            </a:pPr>
            <a:r>
              <a:rPr lang="en-US" dirty="0" smtClean="0"/>
              <a:t>Raising</a:t>
            </a:r>
            <a:r>
              <a:rPr lang="en-US" baseline="0" dirty="0" smtClean="0"/>
              <a:t> awareness and e</a:t>
            </a:r>
            <a:r>
              <a:rPr lang="en-US" dirty="0" smtClean="0"/>
              <a:t>xpanding our instruction and services to all adults at the reservation</a:t>
            </a:r>
          </a:p>
          <a:p>
            <a:pPr>
              <a:buFont typeface="Courier New"/>
              <a:buChar char="o"/>
            </a:pPr>
            <a:r>
              <a:rPr lang="en-US" dirty="0" smtClean="0"/>
              <a:t>Customizing</a:t>
            </a:r>
            <a:r>
              <a:rPr lang="en-US" baseline="0" dirty="0" smtClean="0"/>
              <a:t> our curriculum for better student results </a:t>
            </a:r>
          </a:p>
          <a:p>
            <a:pPr>
              <a:buFont typeface="Courier New"/>
              <a:buChar char="o"/>
            </a:pPr>
            <a:r>
              <a:rPr lang="en-US" baseline="0" dirty="0" smtClean="0"/>
              <a:t>And continuing to walk students through the registration, payment, testing, and </a:t>
            </a:r>
            <a:r>
              <a:rPr lang="en-US" baseline="0" dirty="0" err="1" smtClean="0"/>
              <a:t>followup</a:t>
            </a:r>
            <a:r>
              <a:rPr lang="en-US" baseline="0" dirty="0" smtClean="0"/>
              <a:t> procedures of GED and </a:t>
            </a:r>
            <a:r>
              <a:rPr lang="en-US" baseline="0" dirty="0" err="1" smtClean="0"/>
              <a:t>HiSET</a:t>
            </a:r>
            <a:endParaRPr lang="en-US" dirty="0"/>
          </a:p>
        </p:txBody>
      </p:sp>
      <p:sp>
        <p:nvSpPr>
          <p:cNvPr id="4" name="Slide Number Placeholder 3"/>
          <p:cNvSpPr>
            <a:spLocks noGrp="1"/>
          </p:cNvSpPr>
          <p:nvPr>
            <p:ph type="sldNum" sz="quarter" idx="10"/>
          </p:nvPr>
        </p:nvSpPr>
        <p:spPr/>
        <p:txBody>
          <a:bodyPr/>
          <a:lstStyle/>
          <a:p>
            <a:fld id="{020E3198-4E2B-4324-A665-04946291DB1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the</a:t>
            </a:r>
            <a:r>
              <a:rPr lang="en-US" baseline="0" dirty="0" smtClean="0"/>
              <a:t> permission of Tribal Council, then, we intend to immediately act on the following</a:t>
            </a:r>
            <a:endParaRPr lang="en-US" dirty="0"/>
          </a:p>
        </p:txBody>
      </p:sp>
      <p:sp>
        <p:nvSpPr>
          <p:cNvPr id="4" name="Slide Number Placeholder 3"/>
          <p:cNvSpPr>
            <a:spLocks noGrp="1"/>
          </p:cNvSpPr>
          <p:nvPr>
            <p:ph type="sldNum" sz="quarter" idx="10"/>
          </p:nvPr>
        </p:nvSpPr>
        <p:spPr/>
        <p:txBody>
          <a:bodyPr/>
          <a:lstStyle/>
          <a:p>
            <a:fld id="{020E3198-4E2B-4324-A665-04946291DB1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t>
            </a:r>
            <a:r>
              <a:rPr lang="en-US" baseline="0" dirty="0" smtClean="0"/>
              <a:t>consequence, w</a:t>
            </a:r>
            <a:r>
              <a:rPr lang="en-US" dirty="0" smtClean="0"/>
              <a:t>e are specifically asking Tribal Council to authorize the </a:t>
            </a:r>
            <a:r>
              <a:rPr lang="en-US" dirty="0" err="1" smtClean="0"/>
              <a:t>HiSET</a:t>
            </a:r>
            <a:r>
              <a:rPr lang="en-US" dirty="0" smtClean="0"/>
              <a:t> as a valid alternative to the GED. Among other positives, the </a:t>
            </a:r>
            <a:r>
              <a:rPr lang="en-US" dirty="0" err="1" smtClean="0"/>
              <a:t>HiSET</a:t>
            </a:r>
            <a:r>
              <a:rPr lang="en-US" baseline="0" dirty="0" smtClean="0"/>
              <a:t> is much less expensive than the Pearson-</a:t>
            </a:r>
            <a:r>
              <a:rPr lang="en-US" baseline="0" dirty="0" err="1" smtClean="0"/>
              <a:t>Vue</a:t>
            </a:r>
            <a:r>
              <a:rPr lang="en-US" baseline="0" dirty="0" smtClean="0"/>
              <a:t> GED and fits with our BIE grants, although we are having to provide monthly transportation for students to New Mexico in order to take </a:t>
            </a:r>
            <a:r>
              <a:rPr lang="en-US" baseline="0" dirty="0" err="1" smtClean="0"/>
              <a:t>thier</a:t>
            </a:r>
            <a:r>
              <a:rPr lang="en-US" baseline="0" dirty="0" smtClean="0"/>
              <a:t> exams there because Colorado remains stalled on implementing it.</a:t>
            </a:r>
            <a:endParaRPr lang="en-US" dirty="0"/>
          </a:p>
        </p:txBody>
      </p:sp>
      <p:sp>
        <p:nvSpPr>
          <p:cNvPr id="4" name="Slide Number Placeholder 3"/>
          <p:cNvSpPr>
            <a:spLocks noGrp="1"/>
          </p:cNvSpPr>
          <p:nvPr>
            <p:ph type="sldNum" sz="quarter" idx="10"/>
          </p:nvPr>
        </p:nvSpPr>
        <p:spPr/>
        <p:txBody>
          <a:bodyPr/>
          <a:lstStyle/>
          <a:p>
            <a:fld id="{020E3198-4E2B-4324-A665-04946291DB1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E3198-4E2B-4324-A665-04946291DB13}" type="slidenum">
              <a:rPr lang="en-US" smtClean="0"/>
              <a:pPr/>
              <a:t>14</a:t>
            </a:fld>
            <a:endParaRPr lang="en-US"/>
          </a:p>
        </p:txBody>
      </p:sp>
    </p:spTree>
    <p:extLst>
      <p:ext uri="{BB962C8B-B14F-4D97-AF65-F5344CB8AC3E}">
        <p14:creationId xmlns:p14="http://schemas.microsoft.com/office/powerpoint/2010/main" val="133643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The GED (General Education Development program) was first created during World War 2. Although Public Education had been run by states on their own (and many systems were</a:t>
            </a:r>
            <a:r>
              <a:rPr lang="en-US" sz="1200" kern="1200" baseline="0" dirty="0" smtClean="0">
                <a:solidFill>
                  <a:schemeClr val="tx1"/>
                </a:solidFill>
                <a:effectLst/>
                <a:latin typeface="+mn-lt"/>
                <a:ea typeface="+mn-ea"/>
                <a:cs typeface="+mn-cs"/>
              </a:rPr>
              <a:t> good)</a:t>
            </a:r>
            <a:r>
              <a:rPr lang="en-US" sz="1200" kern="1200" dirty="0" smtClean="0">
                <a:solidFill>
                  <a:schemeClr val="tx1"/>
                </a:solidFill>
                <a:effectLst/>
                <a:latin typeface="+mn-lt"/>
                <a:ea typeface="+mn-ea"/>
                <a:cs typeface="+mn-cs"/>
              </a:rPr>
              <a:t>, it wasn’t until the war came that the U.S. realized how widespread the literacy problem</a:t>
            </a:r>
            <a:r>
              <a:rPr lang="en-US" sz="1200" kern="1200" baseline="0" dirty="0" smtClean="0">
                <a:solidFill>
                  <a:schemeClr val="tx1"/>
                </a:solidFill>
                <a:effectLst/>
                <a:latin typeface="+mn-lt"/>
                <a:ea typeface="+mn-ea"/>
                <a:cs typeface="+mn-cs"/>
              </a:rPr>
              <a:t> was among adults</a:t>
            </a:r>
            <a:r>
              <a:rPr lang="en-US" sz="1200" kern="1200" dirty="0" smtClean="0">
                <a:solidFill>
                  <a:schemeClr val="tx1"/>
                </a:solidFill>
                <a:effectLst/>
                <a:latin typeface="+mn-lt"/>
                <a:ea typeface="+mn-ea"/>
                <a:cs typeface="+mn-cs"/>
              </a:rPr>
              <a:t>. Up until then, for example, only about half of American kids on average finished high school.</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hose from rural areas were notorious for being under-educated. So, as the draft got under way the U.S. military was determined to have a way to make sure every soldier knew the basics of reading, writing, and counting.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Eventually the GED was also seen as a way to help returning GIs get credit to help them get into college quicker. It aimed to recognize adults for what they already knew and could do, rather than how much time they had spent in a classroom. </a:t>
            </a:r>
          </a:p>
          <a:p>
            <a:endParaRPr lang="en-US" dirty="0" smtClean="0"/>
          </a:p>
          <a:p>
            <a:r>
              <a:rPr lang="en-US" sz="1200" kern="1200" dirty="0" smtClean="0">
                <a:solidFill>
                  <a:schemeClr val="tx1"/>
                </a:solidFill>
                <a:effectLst/>
                <a:latin typeface="+mn-lt"/>
                <a:ea typeface="+mn-ea"/>
                <a:cs typeface="+mn-cs"/>
              </a:rPr>
              <a:t>A key factor </a:t>
            </a:r>
            <a:r>
              <a:rPr lang="en-US" sz="1200" kern="1200" baseline="0" dirty="0" smtClean="0">
                <a:solidFill>
                  <a:schemeClr val="tx1"/>
                </a:solidFill>
                <a:effectLst/>
                <a:latin typeface="+mn-lt"/>
                <a:ea typeface="+mn-ea"/>
                <a:cs typeface="+mn-cs"/>
              </a:rPr>
              <a:t>of the test is it’s </a:t>
            </a:r>
            <a:r>
              <a:rPr lang="en-US" sz="1200" u="sng" kern="1200" baseline="0" dirty="0" smtClean="0">
                <a:solidFill>
                  <a:schemeClr val="tx1"/>
                </a:solidFill>
                <a:effectLst/>
                <a:latin typeface="+mn-lt"/>
                <a:ea typeface="+mn-ea"/>
                <a:cs typeface="+mn-cs"/>
              </a:rPr>
              <a:t>designed</a:t>
            </a:r>
            <a:r>
              <a:rPr lang="en-US" sz="1200" kern="1200" baseline="0" dirty="0" smtClean="0">
                <a:solidFill>
                  <a:schemeClr val="tx1"/>
                </a:solidFill>
                <a:effectLst/>
                <a:latin typeface="+mn-lt"/>
                <a:ea typeface="+mn-ea"/>
                <a:cs typeface="+mn-cs"/>
              </a:rPr>
              <a:t> to </a:t>
            </a:r>
            <a:r>
              <a:rPr lang="en-US" sz="1200" dirty="0" smtClean="0">
                <a:effectLst/>
                <a:latin typeface="+mn-lt"/>
                <a:ea typeface="Calibri"/>
                <a:cs typeface="Times New Roman"/>
              </a:rPr>
              <a:t>defeat nearly half (45%) the average senior high-school class. That is, high </a:t>
            </a:r>
            <a:r>
              <a:rPr lang="en-US" sz="1200" dirty="0" err="1" smtClean="0">
                <a:effectLst/>
                <a:latin typeface="+mn-lt"/>
                <a:ea typeface="Calibri"/>
                <a:cs typeface="Times New Roman"/>
              </a:rPr>
              <a:t>schoolers</a:t>
            </a:r>
            <a:r>
              <a:rPr lang="en-US" sz="1200" dirty="0" smtClean="0">
                <a:effectLst/>
                <a:latin typeface="+mn-lt"/>
                <a:ea typeface="Calibri"/>
                <a:cs typeface="Times New Roman"/>
              </a:rPr>
              <a:t> who earn less than a 2.0 would not be able to pass it. By contrast, most public high schools today routinely graduate seniors with less than a C average.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20E3198-4E2B-4324-A665-04946291DB13}" type="slidenum">
              <a:rPr lang="en-US" smtClean="0"/>
              <a:pPr/>
              <a:t>2</a:t>
            </a:fld>
            <a:endParaRPr lang="en-US"/>
          </a:p>
        </p:txBody>
      </p:sp>
    </p:spTree>
    <p:extLst>
      <p:ext uri="{BB962C8B-B14F-4D97-AF65-F5344CB8AC3E}">
        <p14:creationId xmlns:p14="http://schemas.microsoft.com/office/powerpoint/2010/main" val="803537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Since then, more than 17 million Americans have earned a GED—about 7% of the nation’s adults. However,</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his number still represents less than half of those who need it, partly because government has never devoted much funding to it.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in 2009 about $400 was spent per each GED student in Colorado—and these were federal dollars only, because Colorado</a:t>
            </a:r>
            <a:r>
              <a:rPr lang="en-US" sz="1200" kern="1200" baseline="0" dirty="0" smtClean="0">
                <a:solidFill>
                  <a:schemeClr val="tx1"/>
                </a:solidFill>
                <a:effectLst/>
                <a:latin typeface="+mn-lt"/>
                <a:ea typeface="+mn-ea"/>
                <a:cs typeface="+mn-cs"/>
              </a:rPr>
              <a:t> is the only state in the nation that refuses to support adult education in any way. Mean</a:t>
            </a:r>
            <a:r>
              <a:rPr lang="en-US" sz="1200" kern="1200" dirty="0" smtClean="0">
                <a:solidFill>
                  <a:schemeClr val="tx1"/>
                </a:solidFill>
                <a:effectLst/>
                <a:latin typeface="+mn-lt"/>
                <a:ea typeface="+mn-ea"/>
                <a:cs typeface="+mn-cs"/>
              </a:rPr>
              <a:t>while Colorado was spending close to $9,000 each for each pupil in its public </a:t>
            </a:r>
            <a:r>
              <a:rPr lang="en-US" sz="1200" kern="1200" baseline="0" dirty="0" smtClean="0">
                <a:solidFill>
                  <a:schemeClr val="tx1"/>
                </a:solidFill>
                <a:effectLst/>
                <a:latin typeface="+mn-lt"/>
                <a:ea typeface="+mn-ea"/>
                <a:cs typeface="+mn-cs"/>
              </a:rPr>
              <a:t>schools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starvation</a:t>
            </a:r>
            <a:r>
              <a:rPr lang="en-US" sz="1200" kern="1200" baseline="0" dirty="0" smtClean="0">
                <a:solidFill>
                  <a:schemeClr val="tx1"/>
                </a:solidFill>
                <a:effectLst/>
                <a:latin typeface="+mn-lt"/>
                <a:ea typeface="+mn-ea"/>
                <a:cs typeface="+mn-cs"/>
              </a:rPr>
              <a:t> of funds has meant an overwhelming shortage of classrooms for GED students in Colorado--</a:t>
            </a:r>
            <a:r>
              <a:rPr lang="en-US" sz="1200" kern="1200" dirty="0" smtClean="0">
                <a:solidFill>
                  <a:schemeClr val="tx1"/>
                </a:solidFill>
                <a:effectLst/>
                <a:latin typeface="+mn-lt"/>
                <a:ea typeface="+mn-ea"/>
                <a:cs typeface="+mn-cs"/>
              </a:rPr>
              <a:t>available programs here can accommodate only 3% of the adults in need.</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[Colleges receive</a:t>
            </a:r>
            <a:r>
              <a:rPr lang="en-US" sz="1200" i="1" kern="1200" baseline="0" dirty="0" smtClean="0">
                <a:solidFill>
                  <a:schemeClr val="tx1"/>
                </a:solidFill>
                <a:effectLst/>
                <a:latin typeface="+mn-lt"/>
                <a:ea typeface="+mn-ea"/>
                <a:cs typeface="+mn-cs"/>
              </a:rPr>
              <a:t> federal</a:t>
            </a:r>
            <a:r>
              <a:rPr lang="en-US" sz="1200" i="1" kern="1200" dirty="0" smtClean="0">
                <a:solidFill>
                  <a:schemeClr val="tx1"/>
                </a:solidFill>
                <a:effectLst/>
                <a:latin typeface="+mn-lt"/>
                <a:ea typeface="+mn-ea"/>
                <a:cs typeface="+mn-cs"/>
              </a:rPr>
              <a:t> funding (sans student tuition) through</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government subsidies and tax breaks averages $15,000 per student annually.]</a:t>
            </a:r>
          </a:p>
          <a:p>
            <a:endParaRPr lang="en-US" dirty="0" smtClean="0"/>
          </a:p>
          <a:p>
            <a:r>
              <a:rPr lang="en-US" dirty="0" smtClean="0"/>
              <a:t>Nevertheless, the</a:t>
            </a:r>
            <a:r>
              <a:rPr lang="en-US" baseline="0" dirty="0" smtClean="0"/>
              <a:t> GED has made a big impact here. Most have gone on to permanent jobs or embarked on college. In the 2012 school year and following quarter, we had 21 successful GED graduates. </a:t>
            </a:r>
            <a:endParaRPr lang="en-US" dirty="0"/>
          </a:p>
        </p:txBody>
      </p:sp>
      <p:sp>
        <p:nvSpPr>
          <p:cNvPr id="4" name="Slide Number Placeholder 3"/>
          <p:cNvSpPr>
            <a:spLocks noGrp="1"/>
          </p:cNvSpPr>
          <p:nvPr>
            <p:ph type="sldNum" sz="quarter" idx="10"/>
          </p:nvPr>
        </p:nvSpPr>
        <p:spPr/>
        <p:txBody>
          <a:bodyPr/>
          <a:lstStyle/>
          <a:p>
            <a:fld id="{020E3198-4E2B-4324-A665-04946291DB13}" type="slidenum">
              <a:rPr lang="en-US" smtClean="0"/>
              <a:pPr/>
              <a:t>3</a:t>
            </a:fld>
            <a:endParaRPr lang="en-US"/>
          </a:p>
        </p:txBody>
      </p:sp>
    </p:spTree>
    <p:extLst>
      <p:ext uri="{BB962C8B-B14F-4D97-AF65-F5344CB8AC3E}">
        <p14:creationId xmlns:p14="http://schemas.microsoft.com/office/powerpoint/2010/main" val="3989456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Increased attention in recent years has led to more debate about the GED, but all</a:t>
            </a:r>
            <a:r>
              <a:rPr lang="en-US" baseline="0" dirty="0" smtClean="0"/>
              <a:t> the research agrees on the following…</a:t>
            </a:r>
            <a:endParaRPr lang="en-US" dirty="0" smtClean="0"/>
          </a:p>
          <a:p>
            <a:endParaRPr lang="en-US" dirty="0" smtClean="0"/>
          </a:p>
          <a:p>
            <a:r>
              <a:rPr lang="en-US" dirty="0" smtClean="0"/>
              <a:t>The big difference is not academics.</a:t>
            </a:r>
            <a:r>
              <a:rPr lang="en-US" baseline="0" dirty="0" smtClean="0"/>
              <a:t> I</a:t>
            </a:r>
            <a:r>
              <a:rPr lang="en-US" dirty="0" smtClean="0"/>
              <a:t>t’s grit, stick-to-it</a:t>
            </a:r>
            <a:r>
              <a:rPr lang="en-US" baseline="0" dirty="0" smtClean="0"/>
              <a:t> </a:t>
            </a:r>
            <a:r>
              <a:rPr lang="en-US" baseline="0" dirty="0" err="1" smtClean="0"/>
              <a:t>ness</a:t>
            </a:r>
            <a:r>
              <a:rPr lang="en-US" baseline="0" dirty="0" smtClean="0"/>
              <a:t>. It simply takes more time and energy to complete a GED or alternative diploma than it does to finish high school. Why don’t more kids finish high school, then? The reports on their feedback indicate that they are frustrated and bored, disconnected. </a:t>
            </a:r>
          </a:p>
          <a:p>
            <a:endParaRPr lang="en-US" baseline="0" dirty="0" smtClean="0"/>
          </a:p>
        </p:txBody>
      </p:sp>
      <p:sp>
        <p:nvSpPr>
          <p:cNvPr id="4" name="Slide Number Placeholder 3"/>
          <p:cNvSpPr>
            <a:spLocks noGrp="1"/>
          </p:cNvSpPr>
          <p:nvPr>
            <p:ph type="sldNum" sz="quarter" idx="10"/>
          </p:nvPr>
        </p:nvSpPr>
        <p:spPr/>
        <p:txBody>
          <a:bodyPr/>
          <a:lstStyle/>
          <a:p>
            <a:fld id="{020E3198-4E2B-4324-A665-04946291DB13}" type="slidenum">
              <a:rPr lang="en-US" smtClean="0"/>
              <a:pPr/>
              <a:t>4</a:t>
            </a:fld>
            <a:endParaRPr lang="en-US"/>
          </a:p>
        </p:txBody>
      </p:sp>
    </p:spTree>
    <p:extLst>
      <p:ext uri="{BB962C8B-B14F-4D97-AF65-F5344CB8AC3E}">
        <p14:creationId xmlns:p14="http://schemas.microsoft.com/office/powerpoint/2010/main" val="1366584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for a moment why a GED or equivalency</a:t>
            </a:r>
            <a:r>
              <a:rPr lang="en-US" baseline="0" dirty="0" smtClean="0"/>
              <a:t> diploma is so important—it’s not that it guarantees high income or stability, but that it’s a safety net preventing worse things from happening…</a:t>
            </a:r>
            <a:endParaRPr lang="en-US" dirty="0"/>
          </a:p>
        </p:txBody>
      </p:sp>
      <p:sp>
        <p:nvSpPr>
          <p:cNvPr id="4" name="Slide Number Placeholder 3"/>
          <p:cNvSpPr>
            <a:spLocks noGrp="1"/>
          </p:cNvSpPr>
          <p:nvPr>
            <p:ph type="sldNum" sz="quarter" idx="10"/>
          </p:nvPr>
        </p:nvSpPr>
        <p:spPr/>
        <p:txBody>
          <a:bodyPr/>
          <a:lstStyle/>
          <a:p>
            <a:fld id="{020E3198-4E2B-4324-A665-04946291DB13}" type="slidenum">
              <a:rPr lang="en-US" smtClean="0"/>
              <a:pPr/>
              <a:t>5</a:t>
            </a:fld>
            <a:endParaRPr lang="en-US"/>
          </a:p>
        </p:txBody>
      </p:sp>
    </p:spTree>
    <p:extLst>
      <p:ext uri="{BB962C8B-B14F-4D97-AF65-F5344CB8AC3E}">
        <p14:creationId xmlns:p14="http://schemas.microsoft.com/office/powerpoint/2010/main" val="671284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by now, everyone know that the GED has fallen on bad times. What caused</a:t>
            </a:r>
            <a:r>
              <a:rPr lang="en-US" baseline="0" dirty="0" smtClean="0"/>
              <a:t> this?</a:t>
            </a:r>
            <a:endParaRPr lang="en-US" dirty="0" smtClean="0"/>
          </a:p>
          <a:p>
            <a:endParaRPr lang="en-US" dirty="0" smtClean="0"/>
          </a:p>
          <a:p>
            <a:r>
              <a:rPr lang="en-US" dirty="0" smtClean="0"/>
              <a:t>Well,</a:t>
            </a:r>
            <a:r>
              <a:rPr lang="en-US" baseline="0" dirty="0" smtClean="0"/>
              <a:t> in brief, a number of </a:t>
            </a:r>
            <a:r>
              <a:rPr lang="en-US" dirty="0" smtClean="0"/>
              <a:t>things happened all at once, just</a:t>
            </a:r>
            <a:r>
              <a:rPr lang="en-US" baseline="0" dirty="0" smtClean="0"/>
              <a:t> as GED officials were preparing a routine revision in 2012…</a:t>
            </a:r>
          </a:p>
          <a:p>
            <a:pPr lvl="1">
              <a:buFont typeface="Courier New"/>
              <a:buChar char="o"/>
            </a:pPr>
            <a:r>
              <a:rPr lang="en-US" baseline="0" dirty="0" smtClean="0"/>
              <a:t>NCLB had resulted in massive financial and operational failures for public schools</a:t>
            </a:r>
          </a:p>
          <a:p>
            <a:pPr lvl="1">
              <a:buFont typeface="Courier New"/>
              <a:buChar char="o"/>
            </a:pPr>
            <a:r>
              <a:rPr lang="en-US" baseline="0" dirty="0" smtClean="0"/>
              <a:t>More than a million kids were dropping out each year, about a third of seniors, many of them turning to GED instead of their high schools</a:t>
            </a:r>
          </a:p>
          <a:p>
            <a:pPr marL="457200" marR="0" lvl="1" indent="0" algn="l" defTabSz="914400" rtl="0" eaLnBrk="1" fontAlgn="auto" latinLnBrk="0" hangingPunct="1">
              <a:lnSpc>
                <a:spcPct val="100000"/>
              </a:lnSpc>
              <a:spcBef>
                <a:spcPts val="0"/>
              </a:spcBef>
              <a:spcAft>
                <a:spcPts val="0"/>
              </a:spcAft>
              <a:buClrTx/>
              <a:buSzTx/>
              <a:buFont typeface="Courier New"/>
              <a:buChar char="o"/>
              <a:tabLst/>
              <a:defRPr/>
            </a:pPr>
            <a:r>
              <a:rPr lang="en-US" baseline="0" dirty="0" smtClean="0"/>
              <a:t>State Departments of Education, principals, etc., began screaming for ways to stop the kids from leaving their schools</a:t>
            </a:r>
          </a:p>
          <a:p>
            <a:pPr lvl="1">
              <a:buFont typeface="Courier New"/>
              <a:buChar char="o"/>
            </a:pPr>
            <a:r>
              <a:rPr lang="en-US" baseline="0" dirty="0" smtClean="0"/>
              <a:t>Private corporations at Congress successfully lobbied for “owning” the official test systems</a:t>
            </a:r>
          </a:p>
          <a:p>
            <a:r>
              <a:rPr lang="en-US" baseline="0" dirty="0" smtClean="0"/>
              <a:t>So the GED revision was “interrupted” for an overhaul…</a:t>
            </a:r>
          </a:p>
          <a:p>
            <a:endParaRPr lang="en-US" baseline="0" dirty="0" smtClean="0"/>
          </a:p>
          <a:p>
            <a:r>
              <a:rPr lang="en-US" baseline="0" dirty="0" smtClean="0"/>
              <a:t>A widespread campaign then emerged to completely discredit the GED, in preference of high school completion, despite historical facts</a:t>
            </a:r>
          </a:p>
          <a:p>
            <a:endParaRPr lang="en-US" baseline="0" dirty="0" smtClean="0"/>
          </a:p>
          <a:p>
            <a:r>
              <a:rPr lang="en-US" baseline="0" dirty="0" smtClean="0"/>
              <a:t>And the intention of the GED revision, therefore, became to make it so hard that nobody would try to do it. Thus stopping kids from leaving high school, they hoped. It became a college-entrance test, not a high-school summary. </a:t>
            </a:r>
          </a:p>
          <a:p>
            <a:endParaRPr lang="en-US" baseline="0" dirty="0" smtClean="0"/>
          </a:p>
          <a:p>
            <a:r>
              <a:rPr lang="en-US" baseline="0" dirty="0" smtClean="0"/>
              <a:t>The results speak for themselves… overnight, GED completions fell 70%, and Ute Mountain students practically stopped coming.</a:t>
            </a:r>
          </a:p>
          <a:p>
            <a:endParaRPr lang="en-US" dirty="0"/>
          </a:p>
        </p:txBody>
      </p:sp>
      <p:sp>
        <p:nvSpPr>
          <p:cNvPr id="4" name="Slide Number Placeholder 3"/>
          <p:cNvSpPr>
            <a:spLocks noGrp="1"/>
          </p:cNvSpPr>
          <p:nvPr>
            <p:ph type="sldNum" sz="quarter" idx="10"/>
          </p:nvPr>
        </p:nvSpPr>
        <p:spPr/>
        <p:txBody>
          <a:bodyPr/>
          <a:lstStyle/>
          <a:p>
            <a:fld id="{020E3198-4E2B-4324-A665-04946291DB13}" type="slidenum">
              <a:rPr lang="en-US" smtClean="0"/>
              <a:pPr/>
              <a:t>6</a:t>
            </a:fld>
            <a:endParaRPr lang="en-US"/>
          </a:p>
        </p:txBody>
      </p:sp>
    </p:spTree>
    <p:extLst>
      <p:ext uri="{BB962C8B-B14F-4D97-AF65-F5344CB8AC3E}">
        <p14:creationId xmlns:p14="http://schemas.microsoft.com/office/powerpoint/2010/main" val="1502708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2015, a</a:t>
            </a:r>
            <a:r>
              <a:rPr lang="en-US" dirty="0" smtClean="0"/>
              <a:t>fter only a year, states began repealing the new GED or putting in other alternatives to it.</a:t>
            </a:r>
            <a:endParaRPr lang="en-US" dirty="0"/>
          </a:p>
        </p:txBody>
      </p:sp>
      <p:sp>
        <p:nvSpPr>
          <p:cNvPr id="4" name="Slide Number Placeholder 3"/>
          <p:cNvSpPr>
            <a:spLocks noGrp="1"/>
          </p:cNvSpPr>
          <p:nvPr>
            <p:ph type="sldNum" sz="quarter" idx="10"/>
          </p:nvPr>
        </p:nvSpPr>
        <p:spPr/>
        <p:txBody>
          <a:bodyPr/>
          <a:lstStyle/>
          <a:p>
            <a:fld id="{020E3198-4E2B-4324-A665-04946291DB13}" type="slidenum">
              <a:rPr lang="en-US" smtClean="0"/>
              <a:pPr/>
              <a:t>7</a:t>
            </a:fld>
            <a:endParaRPr lang="en-US"/>
          </a:p>
        </p:txBody>
      </p:sp>
    </p:spTree>
    <p:extLst>
      <p:ext uri="{BB962C8B-B14F-4D97-AF65-F5344CB8AC3E}">
        <p14:creationId xmlns:p14="http://schemas.microsoft.com/office/powerpoint/2010/main" val="2035892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see how it might work here, the</a:t>
            </a:r>
            <a:r>
              <a:rPr lang="en-US" baseline="0" dirty="0" smtClean="0"/>
              <a:t> Learning Center started piloting </a:t>
            </a:r>
            <a:r>
              <a:rPr lang="en-US" baseline="0" dirty="0" err="1" smtClean="0"/>
              <a:t>HiSET</a:t>
            </a:r>
            <a:r>
              <a:rPr lang="en-US" baseline="0" dirty="0" smtClean="0"/>
              <a:t> instruction and testing last fall. We wanted to see if outcomes would be any better for average students here. </a:t>
            </a:r>
            <a:endParaRPr lang="en-US" dirty="0"/>
          </a:p>
        </p:txBody>
      </p:sp>
      <p:sp>
        <p:nvSpPr>
          <p:cNvPr id="4" name="Slide Number Placeholder 3"/>
          <p:cNvSpPr>
            <a:spLocks noGrp="1"/>
          </p:cNvSpPr>
          <p:nvPr>
            <p:ph type="sldNum" sz="quarter" idx="10"/>
          </p:nvPr>
        </p:nvSpPr>
        <p:spPr/>
        <p:txBody>
          <a:bodyPr/>
          <a:lstStyle/>
          <a:p>
            <a:fld id="{020E3198-4E2B-4324-A665-04946291DB1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want to install </a:t>
            </a:r>
            <a:r>
              <a:rPr lang="en-US" dirty="0" err="1" smtClean="0"/>
              <a:t>HiSET</a:t>
            </a:r>
            <a:r>
              <a:rPr lang="en-US" dirty="0" smtClean="0"/>
              <a:t> as a regular option for high school achievement at the</a:t>
            </a:r>
            <a:r>
              <a:rPr lang="en-US" baseline="0" dirty="0" smtClean="0"/>
              <a:t> Ute Mountain Ute Tribe.</a:t>
            </a:r>
          </a:p>
          <a:p>
            <a:endParaRPr lang="en-US" baseline="0" dirty="0" smtClean="0"/>
          </a:p>
          <a:p>
            <a:r>
              <a:rPr lang="en-US" dirty="0" smtClean="0"/>
              <a:t>With the </a:t>
            </a:r>
            <a:r>
              <a:rPr lang="en-US" dirty="0" err="1" smtClean="0"/>
              <a:t>HiSET</a:t>
            </a:r>
            <a:r>
              <a:rPr lang="en-US" dirty="0" smtClean="0"/>
              <a:t> we intend to have more people passing and gaining their high-school equivalency credential. At the same time, we’re expecting that more</a:t>
            </a:r>
            <a:r>
              <a:rPr lang="en-US" baseline="0" dirty="0" smtClean="0"/>
              <a:t> credentials won’t solve the ongoing problems with public school legislation and authorities. </a:t>
            </a:r>
            <a:endParaRPr lang="en-US" dirty="0"/>
          </a:p>
        </p:txBody>
      </p:sp>
      <p:sp>
        <p:nvSpPr>
          <p:cNvPr id="4" name="Slide Number Placeholder 3"/>
          <p:cNvSpPr>
            <a:spLocks noGrp="1"/>
          </p:cNvSpPr>
          <p:nvPr>
            <p:ph type="sldNum" sz="quarter" idx="10"/>
          </p:nvPr>
        </p:nvSpPr>
        <p:spPr/>
        <p:txBody>
          <a:bodyPr/>
          <a:lstStyle/>
          <a:p>
            <a:fld id="{020E3198-4E2B-4324-A665-04946291DB1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32C554D-E932-4498-A138-53C3B627582E}" type="datetimeFigureOut">
              <a:rPr lang="en-US" smtClean="0"/>
              <a:pPr/>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576F245C-A718-4D45-9918-05B61E060B8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2C554D-E932-4498-A138-53C3B627582E}" type="datetimeFigureOut">
              <a:rPr lang="en-US" smtClean="0"/>
              <a:pPr/>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F245C-A718-4D45-9918-05B61E060B8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2C554D-E932-4498-A138-53C3B627582E}" type="datetimeFigureOut">
              <a:rPr lang="en-US" smtClean="0"/>
              <a:pPr/>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F245C-A718-4D45-9918-05B61E060B8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32C554D-E932-4498-A138-53C3B627582E}" type="datetimeFigureOut">
              <a:rPr lang="en-US" smtClean="0"/>
              <a:pPr/>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F245C-A718-4D45-9918-05B61E060B8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32C554D-E932-4498-A138-53C3B627582E}" type="datetimeFigureOut">
              <a:rPr lang="en-US" smtClean="0"/>
              <a:pPr/>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F245C-A718-4D45-9918-05B61E060B8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32C554D-E932-4498-A138-53C3B627582E}" type="datetimeFigureOut">
              <a:rPr lang="en-US" smtClean="0"/>
              <a:pPr/>
              <a:t>3/29/2016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F245C-A718-4D45-9918-05B61E060B87}"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832C554D-E932-4498-A138-53C3B627582E}" type="datetimeFigureOut">
              <a:rPr lang="en-US" smtClean="0"/>
              <a:pPr/>
              <a:t>3/29/2016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6F245C-A718-4D45-9918-05B61E060B87}"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832C554D-E932-4498-A138-53C3B627582E}" type="datetimeFigureOut">
              <a:rPr lang="en-US" smtClean="0"/>
              <a:pPr/>
              <a:t>3/29/2016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6F245C-A718-4D45-9918-05B61E060B8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32C554D-E932-4498-A138-53C3B627582E}" type="datetimeFigureOut">
              <a:rPr lang="en-US" smtClean="0"/>
              <a:pPr/>
              <a:t>3/29/2016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6F245C-A718-4D45-9918-05B61E060B8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32C554D-E932-4498-A138-53C3B627582E}" type="datetimeFigureOut">
              <a:rPr lang="en-US" smtClean="0"/>
              <a:pPr/>
              <a:t>3/29/2016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F245C-A718-4D45-9918-05B61E060B87}"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32C554D-E932-4498-A138-53C3B627582E}" type="datetimeFigureOut">
              <a:rPr lang="en-US" smtClean="0"/>
              <a:pPr/>
              <a:t>3/29/2016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F245C-A718-4D45-9918-05B61E060B87}"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832C554D-E932-4498-A138-53C3B627582E}" type="datetimeFigureOut">
              <a:rPr lang="en-US" smtClean="0"/>
              <a:pPr/>
              <a:t>3/29/2016</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576F245C-A718-4D45-9918-05B61E060B8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hdphoto" Target="../media/hdphoto3.wdp"/><Relationship Id="rId3" Type="http://schemas.openxmlformats.org/officeDocument/2006/relationships/image" Target="../media/image6.jpe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2.xml"/><Relationship Id="rId11" Type="http://schemas.openxmlformats.org/officeDocument/2006/relationships/image" Target="../media/image10.png"/><Relationship Id="rId5" Type="http://schemas.openxmlformats.org/officeDocument/2006/relationships/chart" Target="../charts/chart1.xml"/><Relationship Id="rId10" Type="http://schemas.microsoft.com/office/2007/relationships/hdphoto" Target="../media/hdphoto2.wdp"/><Relationship Id="rId4" Type="http://schemas.openxmlformats.org/officeDocument/2006/relationships/image" Target="../media/image7.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microsoft.com/office/2007/relationships/hdphoto" Target="../media/hdphoto4.wdp"/><Relationship Id="rId4" Type="http://schemas.openxmlformats.org/officeDocument/2006/relationships/image" Target="../media/image16.pn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GED</a:t>
            </a:r>
            <a:endParaRPr lang="en-US" dirty="0"/>
          </a:p>
        </p:txBody>
      </p:sp>
      <p:sp>
        <p:nvSpPr>
          <p:cNvPr id="3" name="Subtitle 2"/>
          <p:cNvSpPr>
            <a:spLocks noGrp="1"/>
          </p:cNvSpPr>
          <p:nvPr>
            <p:ph type="subTitle" idx="1"/>
          </p:nvPr>
        </p:nvSpPr>
        <p:spPr/>
        <p:txBody>
          <a:bodyPr/>
          <a:lstStyle/>
          <a:p>
            <a:r>
              <a:rPr lang="en-US" dirty="0" smtClean="0"/>
              <a:t>Separating Facts from Gossip</a:t>
            </a:r>
            <a:endParaRPr lang="en-US" dirty="0"/>
          </a:p>
        </p:txBody>
      </p:sp>
    </p:spTree>
    <p:extLst>
      <p:ext uri="{BB962C8B-B14F-4D97-AF65-F5344CB8AC3E}">
        <p14:creationId xmlns:p14="http://schemas.microsoft.com/office/powerpoint/2010/main" val="120999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a:t>
            </a:r>
            <a:endParaRPr lang="en-US" dirty="0"/>
          </a:p>
        </p:txBody>
      </p:sp>
      <p:sp>
        <p:nvSpPr>
          <p:cNvPr id="3" name="Content Placeholder 2"/>
          <p:cNvSpPr>
            <a:spLocks noGrp="1"/>
          </p:cNvSpPr>
          <p:nvPr>
            <p:ph idx="1"/>
          </p:nvPr>
        </p:nvSpPr>
        <p:spPr>
          <a:xfrm>
            <a:off x="609601" y="1371600"/>
            <a:ext cx="4064754" cy="3886200"/>
          </a:xfrm>
        </p:spPr>
        <p:txBody>
          <a:bodyPr>
            <a:normAutofit/>
          </a:bodyPr>
          <a:lstStyle/>
          <a:p>
            <a:r>
              <a:rPr lang="en-US" dirty="0" smtClean="0"/>
              <a:t>A high-school diploma still doesn’t prove proficiency—93+ million U.S. adults still not literate, some WITH a high school diploma in hand</a:t>
            </a:r>
          </a:p>
          <a:p>
            <a:r>
              <a:rPr lang="en-US" dirty="0" smtClean="0"/>
              <a:t>Although equivalent, neither GED nor </a:t>
            </a:r>
            <a:r>
              <a:rPr lang="en-US" dirty="0" err="1" smtClean="0"/>
              <a:t>HiSET</a:t>
            </a:r>
            <a:r>
              <a:rPr lang="en-US" dirty="0" smtClean="0"/>
              <a:t> will guarantee a good living wage by itself</a:t>
            </a:r>
          </a:p>
          <a:p>
            <a:r>
              <a:rPr lang="en-US" dirty="0" smtClean="0"/>
              <a:t>Both high-school graduates and </a:t>
            </a:r>
            <a:r>
              <a:rPr lang="en-US" dirty="0" err="1" smtClean="0"/>
              <a:t>HiSET</a:t>
            </a:r>
            <a:r>
              <a:rPr lang="en-US" dirty="0" smtClean="0"/>
              <a:t>/GED completers HAVE to gain more in order to get decent-paying jobs</a:t>
            </a:r>
          </a:p>
          <a:p>
            <a:endParaRPr lang="en-US" dirty="0" smtClean="0"/>
          </a:p>
        </p:txBody>
      </p:sp>
      <p:pic>
        <p:nvPicPr>
          <p:cNvPr id="3076" name="Picture 4" descr="C:\Users\sbaker\Desktop\images12\headline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72733"/>
            <a:ext cx="2967254" cy="48355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sbaker\Desktop\images12\headline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31883">
            <a:off x="5011976" y="1918509"/>
            <a:ext cx="3459156" cy="37580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baker\Desktop\images12\headline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06934">
            <a:off x="5897412" y="1643033"/>
            <a:ext cx="2806653" cy="379015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sbaker\Desktop\images12\headline 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73615">
            <a:off x="5195101" y="669113"/>
            <a:ext cx="3228912" cy="41873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sbaker\Desktop\images12\headline2 cop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813535">
            <a:off x="5307648" y="2175490"/>
            <a:ext cx="3003817" cy="360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11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1000" fill="hold"/>
                                        <p:tgtEl>
                                          <p:spTgt spid="3076"/>
                                        </p:tgtEl>
                                        <p:attrNameLst>
                                          <p:attrName>ppt_w</p:attrName>
                                        </p:attrNameLst>
                                      </p:cBhvr>
                                      <p:tavLst>
                                        <p:tav tm="0">
                                          <p:val>
                                            <p:fltVal val="0"/>
                                          </p:val>
                                        </p:tav>
                                        <p:tav tm="100000">
                                          <p:val>
                                            <p:strVal val="#ppt_w"/>
                                          </p:val>
                                        </p:tav>
                                      </p:tavLst>
                                    </p:anim>
                                    <p:anim calcmode="lin" valueType="num">
                                      <p:cBhvr>
                                        <p:cTn id="8" dur="1000" fill="hold"/>
                                        <p:tgtEl>
                                          <p:spTgt spid="3076"/>
                                        </p:tgtEl>
                                        <p:attrNameLst>
                                          <p:attrName>ppt_h</p:attrName>
                                        </p:attrNameLst>
                                      </p:cBhvr>
                                      <p:tavLst>
                                        <p:tav tm="0">
                                          <p:val>
                                            <p:fltVal val="0"/>
                                          </p:val>
                                        </p:tav>
                                        <p:tav tm="100000">
                                          <p:val>
                                            <p:strVal val="#ppt_h"/>
                                          </p:val>
                                        </p:tav>
                                      </p:tavLst>
                                    </p:anim>
                                    <p:anim calcmode="lin" valueType="num">
                                      <p:cBhvr>
                                        <p:cTn id="9" dur="1000" fill="hold"/>
                                        <p:tgtEl>
                                          <p:spTgt spid="3076"/>
                                        </p:tgtEl>
                                        <p:attrNameLst>
                                          <p:attrName>style.rotation</p:attrName>
                                        </p:attrNameLst>
                                      </p:cBhvr>
                                      <p:tavLst>
                                        <p:tav tm="0">
                                          <p:val>
                                            <p:fltVal val="90"/>
                                          </p:val>
                                        </p:tav>
                                        <p:tav tm="100000">
                                          <p:val>
                                            <p:fltVal val="0"/>
                                          </p:val>
                                        </p:tav>
                                      </p:tavLst>
                                    </p:anim>
                                    <p:animEffect transition="in" filter="fade">
                                      <p:cBhvr>
                                        <p:cTn id="10" dur="1000"/>
                                        <p:tgtEl>
                                          <p:spTgt spid="3076"/>
                                        </p:tgtEl>
                                      </p:cBhvr>
                                    </p:animEffect>
                                  </p:childTnLst>
                                </p:cTn>
                              </p:par>
                            </p:childTnLst>
                          </p:cTn>
                        </p:par>
                        <p:par>
                          <p:cTn id="11" fill="hold">
                            <p:stCondLst>
                              <p:cond delay="1000"/>
                            </p:stCondLst>
                            <p:childTnLst>
                              <p:par>
                                <p:cTn id="12" presetID="2" presetClass="entr" presetSubtype="9" fill="hold" nodeType="after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additive="base">
                                        <p:cTn id="14" dur="1000" fill="hold"/>
                                        <p:tgtEl>
                                          <p:spTgt spid="3074"/>
                                        </p:tgtEl>
                                        <p:attrNameLst>
                                          <p:attrName>ppt_x</p:attrName>
                                        </p:attrNameLst>
                                      </p:cBhvr>
                                      <p:tavLst>
                                        <p:tav tm="0">
                                          <p:val>
                                            <p:strVal val="0-#ppt_w/2"/>
                                          </p:val>
                                        </p:tav>
                                        <p:tav tm="100000">
                                          <p:val>
                                            <p:strVal val="#ppt_x"/>
                                          </p:val>
                                        </p:tav>
                                      </p:tavLst>
                                    </p:anim>
                                    <p:anim calcmode="lin" valueType="num">
                                      <p:cBhvr additive="base">
                                        <p:cTn id="15" dur="1000" fill="hold"/>
                                        <p:tgtEl>
                                          <p:spTgt spid="3074"/>
                                        </p:tgtEl>
                                        <p:attrNameLst>
                                          <p:attrName>ppt_y</p:attrName>
                                        </p:attrNameLst>
                                      </p:cBhvr>
                                      <p:tavLst>
                                        <p:tav tm="0">
                                          <p:val>
                                            <p:strVal val="0-#ppt_h/2"/>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1500"/>
                                  </p:stCondLst>
                                  <p:childTnLst>
                                    <p:set>
                                      <p:cBhvr>
                                        <p:cTn id="18" dur="1" fill="hold">
                                          <p:stCondLst>
                                            <p:cond delay="0"/>
                                          </p:stCondLst>
                                        </p:cTn>
                                        <p:tgtEl>
                                          <p:spTgt spid="3075"/>
                                        </p:tgtEl>
                                        <p:attrNameLst>
                                          <p:attrName>style.visibility</p:attrName>
                                        </p:attrNameLst>
                                      </p:cBhvr>
                                      <p:to>
                                        <p:strVal val="visible"/>
                                      </p:to>
                                    </p:set>
                                    <p:animEffect transition="in" filter="fade">
                                      <p:cBhvr>
                                        <p:cTn id="19" dur="1000"/>
                                        <p:tgtEl>
                                          <p:spTgt spid="3075"/>
                                        </p:tgtEl>
                                      </p:cBhvr>
                                    </p:animEffect>
                                    <p:anim calcmode="lin" valueType="num">
                                      <p:cBhvr>
                                        <p:cTn id="20" dur="1000" fill="hold"/>
                                        <p:tgtEl>
                                          <p:spTgt spid="3075"/>
                                        </p:tgtEl>
                                        <p:attrNameLst>
                                          <p:attrName>ppt_x</p:attrName>
                                        </p:attrNameLst>
                                      </p:cBhvr>
                                      <p:tavLst>
                                        <p:tav tm="0">
                                          <p:val>
                                            <p:strVal val="#ppt_x"/>
                                          </p:val>
                                        </p:tav>
                                        <p:tav tm="100000">
                                          <p:val>
                                            <p:strVal val="#ppt_x"/>
                                          </p:val>
                                        </p:tav>
                                      </p:tavLst>
                                    </p:anim>
                                    <p:anim calcmode="lin" valueType="num">
                                      <p:cBhvr>
                                        <p:cTn id="21" dur="1000" fill="hold"/>
                                        <p:tgtEl>
                                          <p:spTgt spid="3075"/>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21" presetClass="entr" presetSubtype="4" fill="hold" nodeType="afterEffect">
                                  <p:stCondLst>
                                    <p:cond delay="1500"/>
                                  </p:stCondLst>
                                  <p:childTnLst>
                                    <p:set>
                                      <p:cBhvr>
                                        <p:cTn id="24" dur="1" fill="hold">
                                          <p:stCondLst>
                                            <p:cond delay="0"/>
                                          </p:stCondLst>
                                        </p:cTn>
                                        <p:tgtEl>
                                          <p:spTgt spid="3077"/>
                                        </p:tgtEl>
                                        <p:attrNameLst>
                                          <p:attrName>style.visibility</p:attrName>
                                        </p:attrNameLst>
                                      </p:cBhvr>
                                      <p:to>
                                        <p:strVal val="visible"/>
                                      </p:to>
                                    </p:set>
                                    <p:animEffect transition="in" filter="wheel(4)">
                                      <p:cBhvr>
                                        <p:cTn id="25" dur="1000"/>
                                        <p:tgtEl>
                                          <p:spTgt spid="3077"/>
                                        </p:tgtEl>
                                      </p:cBhvr>
                                    </p:animEffect>
                                  </p:childTnLst>
                                </p:cTn>
                              </p:par>
                            </p:childTnLst>
                          </p:cTn>
                        </p:par>
                        <p:par>
                          <p:cTn id="26" fill="hold">
                            <p:stCondLst>
                              <p:cond delay="7000"/>
                            </p:stCondLst>
                            <p:childTnLst>
                              <p:par>
                                <p:cTn id="27" presetID="2" presetClass="entr" presetSubtype="3" fill="hold" nodeType="afterEffect">
                                  <p:stCondLst>
                                    <p:cond delay="1500"/>
                                  </p:stCondLst>
                                  <p:childTnLst>
                                    <p:set>
                                      <p:cBhvr>
                                        <p:cTn id="28" dur="1" fill="hold">
                                          <p:stCondLst>
                                            <p:cond delay="0"/>
                                          </p:stCondLst>
                                        </p:cTn>
                                        <p:tgtEl>
                                          <p:spTgt spid="2050"/>
                                        </p:tgtEl>
                                        <p:attrNameLst>
                                          <p:attrName>style.visibility</p:attrName>
                                        </p:attrNameLst>
                                      </p:cBhvr>
                                      <p:to>
                                        <p:strVal val="visible"/>
                                      </p:to>
                                    </p:set>
                                    <p:anim calcmode="lin" valueType="num">
                                      <p:cBhvr additive="base">
                                        <p:cTn id="29" dur="2000" fill="hold"/>
                                        <p:tgtEl>
                                          <p:spTgt spid="2050"/>
                                        </p:tgtEl>
                                        <p:attrNameLst>
                                          <p:attrName>ppt_x</p:attrName>
                                        </p:attrNameLst>
                                      </p:cBhvr>
                                      <p:tavLst>
                                        <p:tav tm="0">
                                          <p:val>
                                            <p:strVal val="1+#ppt_w/2"/>
                                          </p:val>
                                        </p:tav>
                                        <p:tav tm="100000">
                                          <p:val>
                                            <p:strVal val="#ppt_x"/>
                                          </p:val>
                                        </p:tav>
                                      </p:tavLst>
                                    </p:anim>
                                    <p:anim calcmode="lin" valueType="num">
                                      <p:cBhvr additive="base">
                                        <p:cTn id="30" dur="2000" fill="hold"/>
                                        <p:tgtEl>
                                          <p:spTgt spid="20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we’re doing already</a:t>
            </a:r>
            <a:endParaRPr lang="en-US" dirty="0"/>
          </a:p>
        </p:txBody>
      </p:sp>
      <p:sp>
        <p:nvSpPr>
          <p:cNvPr id="3" name="Content Placeholder 2"/>
          <p:cNvSpPr>
            <a:spLocks noGrp="1"/>
          </p:cNvSpPr>
          <p:nvPr>
            <p:ph idx="1"/>
          </p:nvPr>
        </p:nvSpPr>
        <p:spPr>
          <a:xfrm>
            <a:off x="685800" y="1371600"/>
            <a:ext cx="7772400" cy="4114800"/>
          </a:xfrm>
        </p:spPr>
        <p:txBody>
          <a:bodyPr>
            <a:normAutofit fontScale="92500" lnSpcReduction="10000"/>
          </a:bodyPr>
          <a:lstStyle/>
          <a:p>
            <a:r>
              <a:rPr lang="en-US" dirty="0" smtClean="0"/>
              <a:t>Consistently petitioning BIE for broader literacy funding</a:t>
            </a:r>
          </a:p>
          <a:p>
            <a:r>
              <a:rPr lang="en-US" dirty="0" smtClean="0"/>
              <a:t>Asking state </a:t>
            </a:r>
            <a:r>
              <a:rPr lang="en-US" dirty="0"/>
              <a:t>&amp; federal officials, school </a:t>
            </a:r>
            <a:r>
              <a:rPr lang="en-US" dirty="0" smtClean="0"/>
              <a:t>administrators, etc., to support not denigrate GED/</a:t>
            </a:r>
            <a:r>
              <a:rPr lang="en-US" dirty="0" err="1" smtClean="0"/>
              <a:t>HiSET</a:t>
            </a:r>
            <a:r>
              <a:rPr lang="en-US" dirty="0" smtClean="0"/>
              <a:t> students</a:t>
            </a:r>
          </a:p>
          <a:p>
            <a:r>
              <a:rPr lang="en-US" dirty="0" smtClean="0"/>
              <a:t>Establishing alliances with area providers (nonprofits, Colorado Workforce, Southern Ute Education) </a:t>
            </a:r>
          </a:p>
          <a:p>
            <a:r>
              <a:rPr lang="en-US" dirty="0" smtClean="0"/>
              <a:t>Raising public awareness through media, special events, direct contact </a:t>
            </a:r>
          </a:p>
          <a:p>
            <a:r>
              <a:rPr lang="en-US" dirty="0" smtClean="0"/>
              <a:t>Expanding classrooms to serve all reservation adults, including dropouts</a:t>
            </a:r>
          </a:p>
          <a:p>
            <a:r>
              <a:rPr lang="en-US" dirty="0" smtClean="0"/>
              <a:t>Writing, creating, and customizing curriculum to improve outcomes</a:t>
            </a:r>
          </a:p>
          <a:p>
            <a:r>
              <a:rPr lang="en-US" dirty="0" smtClean="0"/>
              <a:t>One-on-one advising and tutoring </a:t>
            </a:r>
          </a:p>
          <a:p>
            <a:r>
              <a:rPr lang="en-US" dirty="0" err="1" smtClean="0"/>
              <a:t>HiSET</a:t>
            </a:r>
            <a:r>
              <a:rPr lang="en-US" dirty="0" smtClean="0"/>
              <a:t> &amp; GED exam preparation, test registration and payment handling, and pre-testing </a:t>
            </a:r>
          </a:p>
          <a:p>
            <a:r>
              <a:rPr lang="en-US" dirty="0" smtClean="0"/>
              <a:t>Helping students obtain GED/</a:t>
            </a:r>
            <a:r>
              <a:rPr lang="en-US" dirty="0" err="1" smtClean="0"/>
              <a:t>HiSET</a:t>
            </a:r>
            <a:r>
              <a:rPr lang="en-US" dirty="0" smtClean="0"/>
              <a:t> and high school transcripts </a:t>
            </a:r>
          </a:p>
        </p:txBody>
      </p:sp>
    </p:spTree>
    <p:extLst>
      <p:ext uri="{BB962C8B-B14F-4D97-AF65-F5344CB8AC3E}">
        <p14:creationId xmlns:p14="http://schemas.microsoft.com/office/powerpoint/2010/main" val="204190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steps</a:t>
            </a:r>
            <a:endParaRPr lang="en-US" dirty="0"/>
          </a:p>
        </p:txBody>
      </p:sp>
      <p:sp>
        <p:nvSpPr>
          <p:cNvPr id="3" name="Content Placeholder 2"/>
          <p:cNvSpPr>
            <a:spLocks noGrp="1"/>
          </p:cNvSpPr>
          <p:nvPr>
            <p:ph idx="1"/>
          </p:nvPr>
        </p:nvSpPr>
        <p:spPr/>
        <p:txBody>
          <a:bodyPr>
            <a:normAutofit/>
          </a:bodyPr>
          <a:lstStyle/>
          <a:p>
            <a:pPr algn="r"/>
            <a:r>
              <a:rPr lang="en-US" dirty="0" smtClean="0"/>
              <a:t>Make </a:t>
            </a:r>
            <a:r>
              <a:rPr lang="en-US" dirty="0" err="1" smtClean="0"/>
              <a:t>HiSET</a:t>
            </a:r>
            <a:r>
              <a:rPr lang="en-US" dirty="0" smtClean="0"/>
              <a:t> a regular alternative to the GED</a:t>
            </a:r>
          </a:p>
          <a:p>
            <a:pPr algn="r"/>
            <a:r>
              <a:rPr lang="en-US" dirty="0" smtClean="0"/>
              <a:t>Increase the </a:t>
            </a:r>
            <a:r>
              <a:rPr lang="en-US" dirty="0"/>
              <a:t>URGENCY of high-school completion</a:t>
            </a:r>
            <a:r>
              <a:rPr lang="en-US" dirty="0" smtClean="0"/>
              <a:t> at the Tribe</a:t>
            </a:r>
          </a:p>
          <a:p>
            <a:pPr algn="r"/>
            <a:r>
              <a:rPr lang="en-US" dirty="0" smtClean="0"/>
              <a:t>Expand incentives for high-school completion, regardless of age 		(</a:t>
            </a:r>
            <a:r>
              <a:rPr lang="en-US" i="1" dirty="0" smtClean="0"/>
              <a:t>bonuses, recognitions, early job access, etc</a:t>
            </a:r>
            <a:r>
              <a:rPr lang="en-US" dirty="0" smtClean="0"/>
              <a:t>.)</a:t>
            </a:r>
          </a:p>
          <a:p>
            <a:pPr algn="r"/>
            <a:r>
              <a:rPr lang="en-US" dirty="0" smtClean="0"/>
              <a:t>Go to a managed enrollment system with Temp Worker Program</a:t>
            </a:r>
          </a:p>
          <a:p>
            <a:pPr algn="r"/>
            <a:r>
              <a:rPr lang="en-US" dirty="0" smtClean="0"/>
              <a:t>Develop a coalition with Southern Ute Tribe’s Adult Education Department, to increase our impact on education policymakers in Colorado </a:t>
            </a:r>
          </a:p>
        </p:txBody>
      </p:sp>
    </p:spTree>
    <p:extLst>
      <p:ext uri="{BB962C8B-B14F-4D97-AF65-F5344CB8AC3E}">
        <p14:creationId xmlns:p14="http://schemas.microsoft.com/office/powerpoint/2010/main" val="293034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Proposed for Ute Mountain:  add the </a:t>
            </a:r>
            <a:r>
              <a:rPr lang="en-US" dirty="0" err="1" smtClean="0">
                <a:solidFill>
                  <a:srgbClr val="FFFF00"/>
                </a:solidFill>
              </a:rPr>
              <a:t>H</a:t>
            </a:r>
            <a:r>
              <a:rPr lang="en-US" cap="none" dirty="0" err="1" smtClean="0">
                <a:solidFill>
                  <a:srgbClr val="FFFF00"/>
                </a:solidFill>
              </a:rPr>
              <a:t>i</a:t>
            </a:r>
            <a:r>
              <a:rPr lang="en-US" dirty="0" err="1" smtClean="0">
                <a:solidFill>
                  <a:srgbClr val="FFFF00"/>
                </a:solidFill>
              </a:rPr>
              <a:t>SET</a:t>
            </a:r>
            <a:r>
              <a:rPr lang="en-US" dirty="0" smtClean="0">
                <a:solidFill>
                  <a:srgbClr val="FFFF00"/>
                </a:solidFill>
              </a:rPr>
              <a:t> alternative</a:t>
            </a:r>
            <a:endParaRPr lang="en-US" dirty="0">
              <a:solidFill>
                <a:srgbClr val="FFFF00"/>
              </a:solidFill>
            </a:endParaRPr>
          </a:p>
        </p:txBody>
      </p:sp>
      <p:sp>
        <p:nvSpPr>
          <p:cNvPr id="3" name="Content Placeholder 2"/>
          <p:cNvSpPr>
            <a:spLocks noGrp="1"/>
          </p:cNvSpPr>
          <p:nvPr>
            <p:ph idx="1"/>
          </p:nvPr>
        </p:nvSpPr>
        <p:spPr>
          <a:xfrm>
            <a:off x="685800" y="1600201"/>
            <a:ext cx="7772400" cy="3200399"/>
          </a:xfrm>
        </p:spPr>
        <p:txBody>
          <a:bodyPr/>
          <a:lstStyle/>
          <a:p>
            <a:r>
              <a:rPr lang="en-US" dirty="0" smtClean="0"/>
              <a:t>Endorsed by American Federation of Teachers</a:t>
            </a:r>
          </a:p>
          <a:p>
            <a:r>
              <a:rPr lang="en-US" dirty="0" smtClean="0"/>
              <a:t>Authorized by State of New Mexico (</a:t>
            </a:r>
            <a:r>
              <a:rPr lang="en-US" i="1" dirty="0" smtClean="0"/>
              <a:t>Colorado has approved but not installed it yet</a:t>
            </a:r>
            <a:r>
              <a:rPr lang="en-US" dirty="0" smtClean="0"/>
              <a:t>)</a:t>
            </a:r>
          </a:p>
          <a:p>
            <a:r>
              <a:rPr lang="en-US" dirty="0" smtClean="0"/>
              <a:t>Cost:  66% less than GED</a:t>
            </a:r>
          </a:p>
          <a:p>
            <a:r>
              <a:rPr lang="en-US" dirty="0" smtClean="0"/>
              <a:t>Available test centers: </a:t>
            </a:r>
            <a:r>
              <a:rPr lang="en-US" dirty="0" err="1" smtClean="0"/>
              <a:t>Diné</a:t>
            </a:r>
            <a:r>
              <a:rPr lang="en-US" dirty="0" smtClean="0"/>
              <a:t> College, San Juan College (January 2016)</a:t>
            </a:r>
          </a:p>
          <a:p>
            <a:r>
              <a:rPr lang="en-US" dirty="0" smtClean="0"/>
              <a:t>Possibility of test center at Ute Mountain?  Yes</a:t>
            </a:r>
          </a:p>
          <a:p>
            <a:r>
              <a:rPr lang="en-US" dirty="0" smtClean="0"/>
              <a:t>Impact on BIE adult literacy grant: None</a:t>
            </a:r>
          </a:p>
        </p:txBody>
      </p:sp>
    </p:spTree>
    <p:extLst>
      <p:ext uri="{BB962C8B-B14F-4D97-AF65-F5344CB8AC3E}">
        <p14:creationId xmlns:p14="http://schemas.microsoft.com/office/powerpoint/2010/main" val="286936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352800"/>
            <a:ext cx="7772400" cy="1981200"/>
          </a:xfrm>
        </p:spPr>
        <p:txBody>
          <a:bodyPr numCol="2">
            <a:normAutofit/>
          </a:bodyPr>
          <a:lstStyle/>
          <a:p>
            <a:pPr algn="ctr">
              <a:buNone/>
            </a:pPr>
            <a:endParaRPr lang="en-US" dirty="0" smtClean="0"/>
          </a:p>
          <a:p>
            <a:pPr algn="ctr">
              <a:buNone/>
            </a:pPr>
            <a:r>
              <a:rPr lang="en-US" dirty="0" smtClean="0"/>
              <a:t>Scott Baker</a:t>
            </a:r>
          </a:p>
          <a:p>
            <a:pPr algn="ctr">
              <a:buNone/>
            </a:pPr>
            <a:r>
              <a:rPr lang="en-US" dirty="0" smtClean="0"/>
              <a:t>Director of Higher Education</a:t>
            </a:r>
          </a:p>
          <a:p>
            <a:pPr algn="ctr">
              <a:buNone/>
            </a:pPr>
            <a:r>
              <a:rPr lang="en-US" dirty="0" smtClean="0"/>
              <a:t>Ute Mountain Ute Tribe</a:t>
            </a:r>
          </a:p>
          <a:p>
            <a:pPr algn="ctr">
              <a:buNone/>
            </a:pPr>
            <a:endParaRPr lang="en-US" dirty="0" smtClean="0"/>
          </a:p>
          <a:p>
            <a:pPr algn="ctr">
              <a:buNone/>
            </a:pPr>
            <a:endParaRPr lang="en-US" dirty="0" smtClean="0"/>
          </a:p>
          <a:p>
            <a:pPr algn="ctr">
              <a:buNone/>
            </a:pPr>
            <a:r>
              <a:rPr lang="en-US" dirty="0" smtClean="0"/>
              <a:t>Tanya Taylor</a:t>
            </a:r>
          </a:p>
          <a:p>
            <a:pPr algn="ctr">
              <a:buNone/>
            </a:pPr>
            <a:r>
              <a:rPr lang="en-US" dirty="0" smtClean="0"/>
              <a:t>Adult Education Coordinator</a:t>
            </a:r>
          </a:p>
          <a:p>
            <a:pPr algn="ctr">
              <a:buNone/>
            </a:pPr>
            <a:r>
              <a:rPr lang="en-US" dirty="0" smtClean="0"/>
              <a:t>Ute Mountain Ute Tribe</a:t>
            </a:r>
          </a:p>
          <a:p>
            <a:pPr algn="ctr">
              <a:buNone/>
            </a:pPr>
            <a:endParaRPr lang="en-US" dirty="0"/>
          </a:p>
        </p:txBody>
      </p:sp>
      <p:sp>
        <p:nvSpPr>
          <p:cNvPr id="4" name="TextBox 3"/>
          <p:cNvSpPr txBox="1"/>
          <p:nvPr/>
        </p:nvSpPr>
        <p:spPr>
          <a:xfrm>
            <a:off x="3657600" y="2057400"/>
            <a:ext cx="1600587" cy="461665"/>
          </a:xfrm>
          <a:prstGeom prst="rect">
            <a:avLst/>
          </a:prstGeom>
          <a:noFill/>
        </p:spPr>
        <p:txBody>
          <a:bodyPr wrap="square" rtlCol="0">
            <a:spAutoFit/>
          </a:bodyPr>
          <a:lstStyle/>
          <a:p>
            <a:pPr algn="ctr"/>
            <a:r>
              <a:rPr lang="en-US" sz="2400" dirty="0" smtClean="0"/>
              <a:t>Thank You</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short History</a:t>
            </a:r>
            <a:endParaRPr lang="en-US" dirty="0"/>
          </a:p>
        </p:txBody>
      </p:sp>
      <p:sp>
        <p:nvSpPr>
          <p:cNvPr id="3" name="Content Placeholder 2"/>
          <p:cNvSpPr>
            <a:spLocks noGrp="1"/>
          </p:cNvSpPr>
          <p:nvPr>
            <p:ph idx="1"/>
          </p:nvPr>
        </p:nvSpPr>
        <p:spPr>
          <a:xfrm>
            <a:off x="609600" y="1371600"/>
            <a:ext cx="4156797" cy="3733800"/>
          </a:xfrm>
        </p:spPr>
        <p:txBody>
          <a:bodyPr/>
          <a:lstStyle/>
          <a:p>
            <a:r>
              <a:rPr lang="en-US" dirty="0" smtClean="0"/>
              <a:t>Invented 1946</a:t>
            </a:r>
          </a:p>
          <a:p>
            <a:r>
              <a:rPr lang="en-US" dirty="0" smtClean="0"/>
              <a:t>Summarizes high-school literacy (reading, math, writing)</a:t>
            </a:r>
          </a:p>
          <a:p>
            <a:r>
              <a:rPr lang="en-US" dirty="0" smtClean="0"/>
              <a:t>Test constructed so that </a:t>
            </a:r>
            <a:r>
              <a:rPr lang="en-US" u="sng" dirty="0" smtClean="0"/>
              <a:t>only</a:t>
            </a:r>
            <a:r>
              <a:rPr lang="en-US" dirty="0" smtClean="0"/>
              <a:t> students achieving a ‘C’ average or better can pass it. </a:t>
            </a:r>
          </a:p>
          <a:p>
            <a:r>
              <a:rPr lang="en-US" dirty="0" smtClean="0"/>
              <a:t>Completers better prepared for college than most high </a:t>
            </a:r>
            <a:r>
              <a:rPr lang="en-US" dirty="0" err="1" smtClean="0"/>
              <a:t>schoolers</a:t>
            </a:r>
            <a:r>
              <a:rPr lang="en-US" dirty="0" smtClean="0"/>
              <a:t>.</a:t>
            </a:r>
          </a:p>
        </p:txBody>
      </p:sp>
      <p:pic>
        <p:nvPicPr>
          <p:cNvPr id="1027" name="Picture 3" descr="C:\Users\sbaker\Desktop\images12\gibil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533399"/>
            <a:ext cx="2544763" cy="21812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baker\Desktop\images12\23222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793" y="900869"/>
            <a:ext cx="1805240" cy="27003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sbaker\Desktop\images12\General_douglas_macarthur_meets_american_indian_troops_wwii_military_pacific_navajo_pima_island_hopp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2251038"/>
            <a:ext cx="3321406" cy="32180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6397" y="3733800"/>
            <a:ext cx="2578966"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20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500"/>
                            </p:stCondLst>
                            <p:childTnLst>
                              <p:par>
                                <p:cTn id="13" presetID="10" presetClass="entr" presetSubtype="0" fill="hold" grpId="0" nodeType="afterEffect">
                                  <p:stCondLst>
                                    <p:cond delay="29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6400"/>
                            </p:stCondLst>
                            <p:childTnLst>
                              <p:par>
                                <p:cTn id="17" presetID="10" presetClass="entr" presetSubtype="0" fill="hold" grpId="0" nodeType="afterEffect">
                                  <p:stCondLst>
                                    <p:cond delay="29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par>
                                <p:cTn id="20" presetID="42" presetClass="entr" presetSubtype="0" fill="hold" nodeType="withEffect">
                                  <p:stCondLst>
                                    <p:cond delay="75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2000"/>
                                        <p:tgtEl>
                                          <p:spTgt spid="1027"/>
                                        </p:tgtEl>
                                      </p:cBhvr>
                                    </p:animEffect>
                                    <p:anim calcmode="lin" valueType="num">
                                      <p:cBhvr>
                                        <p:cTn id="23" dur="2000" fill="hold"/>
                                        <p:tgtEl>
                                          <p:spTgt spid="1027"/>
                                        </p:tgtEl>
                                        <p:attrNameLst>
                                          <p:attrName>ppt_x</p:attrName>
                                        </p:attrNameLst>
                                      </p:cBhvr>
                                      <p:tavLst>
                                        <p:tav tm="0">
                                          <p:val>
                                            <p:strVal val="#ppt_x"/>
                                          </p:val>
                                        </p:tav>
                                        <p:tav tm="100000">
                                          <p:val>
                                            <p:strVal val="#ppt_x"/>
                                          </p:val>
                                        </p:tav>
                                      </p:tavLst>
                                    </p:anim>
                                    <p:anim calcmode="lin" valueType="num">
                                      <p:cBhvr>
                                        <p:cTn id="24" dur="2000" fill="hold"/>
                                        <p:tgtEl>
                                          <p:spTgt spid="10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fade">
                                      <p:cBhvr>
                                        <p:cTn id="27" dur="1000"/>
                                        <p:tgtEl>
                                          <p:spTgt spid="1029"/>
                                        </p:tgtEl>
                                      </p:cBhvr>
                                    </p:animEffect>
                                    <p:anim calcmode="lin" valueType="num">
                                      <p:cBhvr>
                                        <p:cTn id="28" dur="1000" fill="hold"/>
                                        <p:tgtEl>
                                          <p:spTgt spid="1029"/>
                                        </p:tgtEl>
                                        <p:attrNameLst>
                                          <p:attrName>ppt_x</p:attrName>
                                        </p:attrNameLst>
                                      </p:cBhvr>
                                      <p:tavLst>
                                        <p:tav tm="0">
                                          <p:val>
                                            <p:strVal val="#ppt_x"/>
                                          </p:val>
                                        </p:tav>
                                        <p:tav tm="100000">
                                          <p:val>
                                            <p:strVal val="#ppt_x"/>
                                          </p:val>
                                        </p:tav>
                                      </p:tavLst>
                                    </p:anim>
                                    <p:anim calcmode="lin" valueType="num">
                                      <p:cBhvr>
                                        <p:cTn id="29" dur="1000" fill="hold"/>
                                        <p:tgtEl>
                                          <p:spTgt spid="1029"/>
                                        </p:tgtEl>
                                        <p:attrNameLst>
                                          <p:attrName>ppt_y</p:attrName>
                                        </p:attrNameLst>
                                      </p:cBhvr>
                                      <p:tavLst>
                                        <p:tav tm="0">
                                          <p:val>
                                            <p:strVal val="#ppt_y+.1"/>
                                          </p:val>
                                        </p:tav>
                                        <p:tav tm="100000">
                                          <p:val>
                                            <p:strVal val="#ppt_y"/>
                                          </p:val>
                                        </p:tav>
                                      </p:tavLst>
                                    </p:anim>
                                  </p:childTnLst>
                                </p:cTn>
                              </p:par>
                            </p:childTnLst>
                          </p:cTn>
                        </p:par>
                        <p:par>
                          <p:cTn id="30" fill="hold">
                            <p:stCondLst>
                              <p:cond delay="10300"/>
                            </p:stCondLst>
                            <p:childTnLst>
                              <p:par>
                                <p:cTn id="31" presetID="10" presetClass="entr" presetSubtype="0" fill="hold" nodeType="after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fade">
                                      <p:cBhvr>
                                        <p:cTn id="33" dur="1000"/>
                                        <p:tgtEl>
                                          <p:spTgt spid="1026"/>
                                        </p:tgtEl>
                                      </p:cBhvr>
                                    </p:animEffect>
                                  </p:childTnLst>
                                </p:cTn>
                              </p:par>
                            </p:childTnLst>
                          </p:cTn>
                        </p:par>
                        <p:par>
                          <p:cTn id="34" fill="hold">
                            <p:stCondLst>
                              <p:cond delay="11300"/>
                            </p:stCondLst>
                            <p:childTnLst>
                              <p:par>
                                <p:cTn id="35" presetID="42" presetClass="entr" presetSubtype="0" fill="hold" nodeType="afterEffect">
                                  <p:stCondLst>
                                    <p:cond delay="0"/>
                                  </p:stCondLst>
                                  <p:childTnLst>
                                    <p:set>
                                      <p:cBhvr>
                                        <p:cTn id="36" dur="1" fill="hold">
                                          <p:stCondLst>
                                            <p:cond delay="0"/>
                                          </p:stCondLst>
                                        </p:cTn>
                                        <p:tgtEl>
                                          <p:spTgt spid="1028"/>
                                        </p:tgtEl>
                                        <p:attrNameLst>
                                          <p:attrName>style.visibility</p:attrName>
                                        </p:attrNameLst>
                                      </p:cBhvr>
                                      <p:to>
                                        <p:strVal val="visible"/>
                                      </p:to>
                                    </p:set>
                                    <p:animEffect transition="in" filter="fade">
                                      <p:cBhvr>
                                        <p:cTn id="37" dur="1000"/>
                                        <p:tgtEl>
                                          <p:spTgt spid="1028"/>
                                        </p:tgtEl>
                                      </p:cBhvr>
                                    </p:animEffect>
                                    <p:anim calcmode="lin" valueType="num">
                                      <p:cBhvr>
                                        <p:cTn id="38" dur="1000" fill="hold"/>
                                        <p:tgtEl>
                                          <p:spTgt spid="1028"/>
                                        </p:tgtEl>
                                        <p:attrNameLst>
                                          <p:attrName>ppt_x</p:attrName>
                                        </p:attrNameLst>
                                      </p:cBhvr>
                                      <p:tavLst>
                                        <p:tav tm="0">
                                          <p:val>
                                            <p:strVal val="#ppt_x"/>
                                          </p:val>
                                        </p:tav>
                                        <p:tav tm="100000">
                                          <p:val>
                                            <p:strVal val="#ppt_x"/>
                                          </p:val>
                                        </p:tav>
                                      </p:tavLst>
                                    </p:anim>
                                    <p:anim calcmode="lin" valueType="num">
                                      <p:cBhvr>
                                        <p:cTn id="3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it’s been</a:t>
            </a:r>
            <a:endParaRPr lang="en-US" dirty="0"/>
          </a:p>
        </p:txBody>
      </p:sp>
      <p:sp>
        <p:nvSpPr>
          <p:cNvPr id="3" name="Content Placeholder 2"/>
          <p:cNvSpPr>
            <a:spLocks noGrp="1"/>
          </p:cNvSpPr>
          <p:nvPr>
            <p:ph idx="1"/>
          </p:nvPr>
        </p:nvSpPr>
        <p:spPr>
          <a:xfrm>
            <a:off x="609600" y="1371600"/>
            <a:ext cx="4114800" cy="494971"/>
          </a:xfrm>
        </p:spPr>
        <p:txBody>
          <a:bodyPr/>
          <a:lstStyle/>
          <a:p>
            <a:r>
              <a:rPr lang="en-US" dirty="0" smtClean="0"/>
              <a:t>17 </a:t>
            </a:r>
            <a:r>
              <a:rPr lang="en-US" dirty="0"/>
              <a:t>million </a:t>
            </a:r>
            <a:r>
              <a:rPr lang="en-US" dirty="0" smtClean="0"/>
              <a:t>graduates</a:t>
            </a:r>
          </a:p>
        </p:txBody>
      </p:sp>
      <p:pic>
        <p:nvPicPr>
          <p:cNvPr id="2053" name="Picture 5" descr="C:\Users\sbaker\Desktop\images12\exams_1238018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954676"/>
            <a:ext cx="4038600" cy="251973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baker\Desktop\images12\010314-national-New-GED-Test-Better-Prepares-Adults-For-The-Future-GED-What-is-GED.jpg.custom1200x675x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1834" y="3585966"/>
            <a:ext cx="4080932" cy="22955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Chart 10"/>
          <p:cNvGraphicFramePr/>
          <p:nvPr>
            <p:extLst>
              <p:ext uri="{D42A27DB-BD31-4B8C-83A1-F6EECF244321}">
                <p14:modId xmlns:p14="http://schemas.microsoft.com/office/powerpoint/2010/main" val="284022469"/>
              </p:ext>
            </p:extLst>
          </p:nvPr>
        </p:nvGraphicFramePr>
        <p:xfrm>
          <a:off x="4800600" y="817903"/>
          <a:ext cx="3962400" cy="28956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p:cNvGrpSpPr/>
          <p:nvPr/>
        </p:nvGrpSpPr>
        <p:grpSpPr>
          <a:xfrm>
            <a:off x="4609790" y="771364"/>
            <a:ext cx="4267820" cy="2706060"/>
            <a:chOff x="0" y="0"/>
            <a:chExt cx="5132705" cy="3131185"/>
          </a:xfrm>
        </p:grpSpPr>
        <p:grpSp>
          <p:nvGrpSpPr>
            <p:cNvPr id="13" name="Group 12"/>
            <p:cNvGrpSpPr/>
            <p:nvPr/>
          </p:nvGrpSpPr>
          <p:grpSpPr>
            <a:xfrm>
              <a:off x="0" y="0"/>
              <a:ext cx="5132705" cy="3131185"/>
              <a:chOff x="0" y="0"/>
              <a:chExt cx="5132717" cy="2846717"/>
            </a:xfrm>
          </p:grpSpPr>
          <p:graphicFrame>
            <p:nvGraphicFramePr>
              <p:cNvPr id="36" name="Chart 35"/>
              <p:cNvGraphicFramePr/>
              <p:nvPr>
                <p:extLst>
                  <p:ext uri="{D42A27DB-BD31-4B8C-83A1-F6EECF244321}">
                    <p14:modId xmlns:p14="http://schemas.microsoft.com/office/powerpoint/2010/main" val="878818031"/>
                  </p:ext>
                </p:extLst>
              </p:nvPr>
            </p:nvGraphicFramePr>
            <p:xfrm>
              <a:off x="0" y="0"/>
              <a:ext cx="5132717" cy="2846717"/>
            </p:xfrm>
            <a:graphic>
              <a:graphicData uri="http://schemas.openxmlformats.org/drawingml/2006/chart">
                <c:chart xmlns:c="http://schemas.openxmlformats.org/drawingml/2006/chart" xmlns:r="http://schemas.openxmlformats.org/officeDocument/2006/relationships" r:id="rId6"/>
              </a:graphicData>
            </a:graphic>
          </p:graphicFrame>
          <p:pic>
            <p:nvPicPr>
              <p:cNvPr id="37" name="Picture 36" descr="C:\Users\sbaker\AppData\Local\Microsoft\Windows\Temporary Internet Files\Content.IE5\AYA2N6T0\clipart0275[1].jpg"/>
              <p:cNvPicPr>
                <a:picLocks noChangeAspect="1"/>
              </p:cNvPicPr>
              <p:nvPr/>
            </p:nvPicPr>
            <p:blipFill>
              <a:blip r:embed="rId7" cstate="print">
                <a:extLst>
                  <a:ext uri="{BEBA8EAE-BF5A-486C-A8C5-ECC9F3942E4B}">
                    <a14:imgProps xmlns:a14="http://schemas.microsoft.com/office/drawing/2010/main">
                      <a14:imgLayer r:embed="rId8">
                        <a14:imgEffect>
                          <a14:backgroundRemoval t="2817" b="89437" l="2000" r="98000">
                            <a14:foregroundMark x1="6800" y1="43662" x2="6800" y2="43662"/>
                            <a14:foregroundMark x1="2000" y1="38732" x2="2000" y2="38732"/>
                            <a14:foregroundMark x1="16400" y1="21831" x2="16400" y2="21831"/>
                            <a14:foregroundMark x1="93600" y1="40845" x2="93600" y2="40845"/>
                            <a14:foregroundMark x1="98400" y1="45775" x2="98400" y2="45775"/>
                            <a14:foregroundMark x1="30400" y1="2817" x2="30400" y2="2817"/>
                          </a14:backgroundRemoval>
                        </a14:imgEffect>
                      </a14:imgLayer>
                    </a14:imgProps>
                  </a:ext>
                  <a:ext uri="{28A0092B-C50C-407E-A947-70E740481C1C}">
                    <a14:useLocalDpi xmlns:a14="http://schemas.microsoft.com/office/drawing/2010/main" val="0"/>
                  </a:ext>
                </a:extLst>
              </a:blip>
              <a:srcRect/>
              <a:stretch>
                <a:fillRect/>
              </a:stretch>
            </p:blipFill>
            <p:spPr bwMode="auto">
              <a:xfrm>
                <a:off x="1213205" y="2382759"/>
                <a:ext cx="1035170" cy="258793"/>
              </a:xfrm>
              <a:prstGeom prst="rect">
                <a:avLst/>
              </a:prstGeom>
              <a:noFill/>
              <a:ln>
                <a:noFill/>
              </a:ln>
              <a:scene3d>
                <a:camera prst="orthographicFront">
                  <a:rot lat="3000000" lon="0" rev="0"/>
                </a:camera>
                <a:lightRig rig="threePt" dir="t"/>
              </a:scene3d>
            </p:spPr>
          </p:pic>
        </p:grpSp>
        <p:grpSp>
          <p:nvGrpSpPr>
            <p:cNvPr id="14" name="Group 13"/>
            <p:cNvGrpSpPr/>
            <p:nvPr/>
          </p:nvGrpSpPr>
          <p:grpSpPr>
            <a:xfrm>
              <a:off x="3321170" y="328416"/>
              <a:ext cx="1051560" cy="2653892"/>
              <a:chOff x="0" y="60847"/>
              <a:chExt cx="1051560" cy="2319408"/>
            </a:xfrm>
          </p:grpSpPr>
          <p:grpSp>
            <p:nvGrpSpPr>
              <p:cNvPr id="15" name="Group 14"/>
              <p:cNvGrpSpPr/>
              <p:nvPr/>
            </p:nvGrpSpPr>
            <p:grpSpPr>
              <a:xfrm>
                <a:off x="0" y="94890"/>
                <a:ext cx="1051560" cy="2285365"/>
                <a:chOff x="0" y="-1"/>
                <a:chExt cx="1051930" cy="2285665"/>
              </a:xfrm>
            </p:grpSpPr>
            <p:grpSp>
              <p:nvGrpSpPr>
                <p:cNvPr id="17" name="Group 16"/>
                <p:cNvGrpSpPr/>
                <p:nvPr/>
              </p:nvGrpSpPr>
              <p:grpSpPr>
                <a:xfrm>
                  <a:off x="0" y="1216325"/>
                  <a:ext cx="1035050" cy="1069339"/>
                  <a:chOff x="0" y="0"/>
                  <a:chExt cx="1035170" cy="1069675"/>
                </a:xfrm>
              </p:grpSpPr>
              <p:pic>
                <p:nvPicPr>
                  <p:cNvPr id="30" name="Picture 29" descr="C:\Users\sbaker\AppData\Local\Microsoft\Windows\Temporary Internet Files\Content.IE5\AYA2N6T0\clipart0275[1].jpg"/>
                  <p:cNvPicPr>
                    <a:picLocks noChangeAspect="1"/>
                  </p:cNvPicPr>
                  <p:nvPr/>
                </p:nvPicPr>
                <p:blipFill>
                  <a:blip r:embed="rId9" cstate="print">
                    <a:extLst>
                      <a:ext uri="{BEBA8EAE-BF5A-486C-A8C5-ECC9F3942E4B}">
                        <a14:imgProps xmlns:a14="http://schemas.microsoft.com/office/drawing/2010/main">
                          <a14:imgLayer r:embed="rId10">
                            <a14:imgEffect>
                              <a14:backgroundRemoval t="7042" b="95775" l="3200" r="98400">
                                <a14:foregroundMark x1="5600" y1="46479" x2="5600" y2="46479"/>
                                <a14:foregroundMark x1="9600" y1="28873" x2="9600" y2="28873"/>
                                <a14:foregroundMark x1="6800" y1="30986" x2="6800" y2="30986"/>
                                <a14:foregroundMark x1="3200" y1="33803" x2="3200" y2="33803"/>
                                <a14:foregroundMark x1="82800" y1="64789" x2="82800" y2="64789"/>
                                <a14:foregroundMark x1="82800" y1="78169" x2="82800" y2="78169"/>
                                <a14:foregroundMark x1="71600" y1="95775" x2="71600" y2="95775"/>
                                <a14:foregroundMark x1="94800" y1="60563" x2="94800" y2="60563"/>
                                <a14:foregroundMark x1="98800" y1="44366" x2="98800" y2="44366"/>
                                <a14:foregroundMark x1="31600" y1="7042" x2="31600" y2="7042"/>
                                <a14:backgroundMark x1="15600" y1="79577" x2="15600" y2="79577"/>
                              </a14:backgroundRemoval>
                            </a14:imgEffect>
                          </a14:imgLayer>
                        </a14:imgProps>
                      </a:ext>
                      <a:ext uri="{28A0092B-C50C-407E-A947-70E740481C1C}">
                        <a14:useLocalDpi xmlns:a14="http://schemas.microsoft.com/office/drawing/2010/main" val="0"/>
                      </a:ext>
                    </a:extLst>
                  </a:blip>
                  <a:srcRect/>
                  <a:stretch>
                    <a:fillRect/>
                  </a:stretch>
                </p:blipFill>
                <p:spPr bwMode="auto">
                  <a:xfrm>
                    <a:off x="0" y="483079"/>
                    <a:ext cx="1035170" cy="586596"/>
                  </a:xfrm>
                  <a:prstGeom prst="rect">
                    <a:avLst/>
                  </a:prstGeom>
                  <a:noFill/>
                  <a:ln>
                    <a:noFill/>
                  </a:ln>
                  <a:scene3d>
                    <a:camera prst="orthographicFront">
                      <a:rot lat="2400000" lon="0" rev="0"/>
                    </a:camera>
                    <a:lightRig rig="threePt" dir="t"/>
                  </a:scene3d>
                </p:spPr>
              </p:pic>
              <p:grpSp>
                <p:nvGrpSpPr>
                  <p:cNvPr id="31" name="Group 30"/>
                  <p:cNvGrpSpPr/>
                  <p:nvPr/>
                </p:nvGrpSpPr>
                <p:grpSpPr>
                  <a:xfrm>
                    <a:off x="0" y="0"/>
                    <a:ext cx="1035170" cy="948906"/>
                    <a:chOff x="0" y="0"/>
                    <a:chExt cx="1035170" cy="948906"/>
                  </a:xfrm>
                </p:grpSpPr>
                <p:pic>
                  <p:nvPicPr>
                    <p:cNvPr id="32" name="Picture 31" descr="C:\Users\sbaker\AppData\Local\Microsoft\Windows\Temporary Internet Files\Content.IE5\AYA2N6T0\clipart0275[1].jpg"/>
                    <p:cNvPicPr>
                      <a:picLocks noChangeAspect="1"/>
                    </p:cNvPicPr>
                    <p:nvPr/>
                  </p:nvPicPr>
                  <p:blipFill>
                    <a:blip r:embed="rId11" cstate="print">
                      <a:extLst>
                        <a:ext uri="{BEBA8EAE-BF5A-486C-A8C5-ECC9F3942E4B}">
                          <a14:imgProps xmlns:a14="http://schemas.microsoft.com/office/drawing/2010/main">
                            <a14:imgLayer r:embed="rId10">
                              <a14:imgEffect>
                                <a14:backgroundRemoval t="5634" b="93662" l="2800" r="98800">
                                  <a14:foregroundMark x1="73600" y1="82394" x2="73600" y2="82394"/>
                                  <a14:foregroundMark x1="86400" y1="71831" x2="86400" y2="71831"/>
                                  <a14:foregroundMark x1="95600" y1="60563" x2="95600" y2="60563"/>
                                  <a14:foregroundMark x1="73600" y1="93662" x2="73600" y2="93662"/>
                                  <a14:foregroundMark x1="5200" y1="50704" x2="5200" y2="50704"/>
                                  <a14:foregroundMark x1="5600" y1="36620" x2="5600" y2="36620"/>
                                  <a14:foregroundMark x1="2800" y1="36620" x2="2800" y2="36620"/>
                                  <a14:foregroundMark x1="31200" y1="5634" x2="31200" y2="5634"/>
                                  <a14:foregroundMark x1="98800" y1="48592" x2="98800" y2="48592"/>
                                  <a14:foregroundMark x1="95200" y1="40141" x2="95200" y2="40141"/>
                                  <a14:foregroundMark x1="89600" y1="37324" x2="89600" y2="37324"/>
                                  <a14:foregroundMark x1="83200" y1="33803" x2="83200" y2="33803"/>
                                </a14:backgroundRemoval>
                              </a14:imgEffect>
                            </a14:imgLayer>
                          </a14:imgProps>
                        </a:ext>
                        <a:ext uri="{28A0092B-C50C-407E-A947-70E740481C1C}">
                          <a14:useLocalDpi xmlns:a14="http://schemas.microsoft.com/office/drawing/2010/main" val="0"/>
                        </a:ext>
                      </a:extLst>
                    </a:blip>
                    <a:srcRect/>
                    <a:stretch>
                      <a:fillRect/>
                    </a:stretch>
                  </p:blipFill>
                  <p:spPr bwMode="auto">
                    <a:xfrm>
                      <a:off x="0" y="362309"/>
                      <a:ext cx="1035170" cy="586597"/>
                    </a:xfrm>
                    <a:prstGeom prst="rect">
                      <a:avLst/>
                    </a:prstGeom>
                    <a:noFill/>
                    <a:ln>
                      <a:noFill/>
                    </a:ln>
                    <a:scene3d>
                      <a:camera prst="orthographicFront">
                        <a:rot lat="2400000" lon="0" rev="0"/>
                      </a:camera>
                      <a:lightRig rig="threePt" dir="t"/>
                    </a:scene3d>
                  </p:spPr>
                </p:pic>
                <p:pic>
                  <p:nvPicPr>
                    <p:cNvPr id="33" name="Picture 32" descr="C:\Users\sbaker\AppData\Local\Microsoft\Windows\Temporary Internet Files\Content.IE5\AYA2N6T0\clipart0275[1].jpg"/>
                    <p:cNvPicPr>
                      <a:picLocks noChangeAspect="1"/>
                    </p:cNvPicPr>
                    <p:nvPr/>
                  </p:nvPicPr>
                  <p:blipFill>
                    <a:blip r:embed="rId11" cstate="print">
                      <a:extLst>
                        <a:ext uri="{BEBA8EAE-BF5A-486C-A8C5-ECC9F3942E4B}">
                          <a14:imgProps xmlns:a14="http://schemas.microsoft.com/office/drawing/2010/main">
                            <a14:imgLayer r:embed="rId10">
                              <a14:imgEffect>
                                <a14:backgroundRemoval t="5634" b="93662" l="2800" r="98800">
                                  <a14:foregroundMark x1="73600" y1="82394" x2="73600" y2="82394"/>
                                  <a14:foregroundMark x1="86400" y1="71831" x2="86400" y2="71831"/>
                                  <a14:foregroundMark x1="95600" y1="60563" x2="95600" y2="60563"/>
                                  <a14:foregroundMark x1="73600" y1="93662" x2="73600" y2="93662"/>
                                  <a14:foregroundMark x1="5200" y1="50704" x2="5200" y2="50704"/>
                                  <a14:foregroundMark x1="5600" y1="36620" x2="5600" y2="36620"/>
                                  <a14:foregroundMark x1="2800" y1="36620" x2="2800" y2="36620"/>
                                  <a14:foregroundMark x1="31200" y1="5634" x2="31200" y2="5634"/>
                                  <a14:foregroundMark x1="98800" y1="48592" x2="98800" y2="48592"/>
                                  <a14:foregroundMark x1="95200" y1="40141" x2="95200" y2="40141"/>
                                  <a14:foregroundMark x1="89600" y1="37324" x2="89600" y2="37324"/>
                                  <a14:foregroundMark x1="83200" y1="33803" x2="83200" y2="33803"/>
                                </a14:backgroundRemoval>
                              </a14:imgEffect>
                            </a14:imgLayer>
                          </a14:imgProps>
                        </a:ext>
                        <a:ext uri="{28A0092B-C50C-407E-A947-70E740481C1C}">
                          <a14:useLocalDpi xmlns:a14="http://schemas.microsoft.com/office/drawing/2010/main" val="0"/>
                        </a:ext>
                      </a:extLst>
                    </a:blip>
                    <a:srcRect/>
                    <a:stretch>
                      <a:fillRect/>
                    </a:stretch>
                  </p:blipFill>
                  <p:spPr bwMode="auto">
                    <a:xfrm>
                      <a:off x="0" y="241540"/>
                      <a:ext cx="1035170" cy="586596"/>
                    </a:xfrm>
                    <a:prstGeom prst="rect">
                      <a:avLst/>
                    </a:prstGeom>
                    <a:noFill/>
                    <a:ln>
                      <a:noFill/>
                    </a:ln>
                    <a:scene3d>
                      <a:camera prst="orthographicFront">
                        <a:rot lat="2400000" lon="0" rev="0"/>
                      </a:camera>
                      <a:lightRig rig="threePt" dir="t"/>
                    </a:scene3d>
                  </p:spPr>
                </p:pic>
                <p:pic>
                  <p:nvPicPr>
                    <p:cNvPr id="34" name="Picture 33" descr="C:\Users\sbaker\AppData\Local\Microsoft\Windows\Temporary Internet Files\Content.IE5\AYA2N6T0\clipart0275[1].jpg"/>
                    <p:cNvPicPr>
                      <a:picLocks noChangeAspect="1"/>
                    </p:cNvPicPr>
                    <p:nvPr/>
                  </p:nvPicPr>
                  <p:blipFill>
                    <a:blip r:embed="rId11" cstate="print">
                      <a:extLst>
                        <a:ext uri="{BEBA8EAE-BF5A-486C-A8C5-ECC9F3942E4B}">
                          <a14:imgProps xmlns:a14="http://schemas.microsoft.com/office/drawing/2010/main">
                            <a14:imgLayer r:embed="rId10">
                              <a14:imgEffect>
                                <a14:backgroundRemoval t="5634" b="93662" l="2800" r="98800">
                                  <a14:foregroundMark x1="73600" y1="82394" x2="73600" y2="82394"/>
                                  <a14:foregroundMark x1="86400" y1="71831" x2="86400" y2="71831"/>
                                  <a14:foregroundMark x1="95600" y1="60563" x2="95600" y2="60563"/>
                                  <a14:foregroundMark x1="73600" y1="93662" x2="73600" y2="93662"/>
                                  <a14:foregroundMark x1="5200" y1="50704" x2="5200" y2="50704"/>
                                  <a14:foregroundMark x1="5600" y1="36620" x2="5600" y2="36620"/>
                                  <a14:foregroundMark x1="2800" y1="36620" x2="2800" y2="36620"/>
                                  <a14:foregroundMark x1="31200" y1="5634" x2="31200" y2="5634"/>
                                  <a14:foregroundMark x1="98800" y1="48592" x2="98800" y2="48592"/>
                                  <a14:foregroundMark x1="95200" y1="40141" x2="95200" y2="40141"/>
                                  <a14:foregroundMark x1="89600" y1="37324" x2="89600" y2="37324"/>
                                  <a14:foregroundMark x1="83200" y1="33803" x2="83200" y2="33803"/>
                                </a14:backgroundRemoval>
                              </a14:imgEffect>
                            </a14:imgLayer>
                          </a14:imgProps>
                        </a:ext>
                        <a:ext uri="{28A0092B-C50C-407E-A947-70E740481C1C}">
                          <a14:useLocalDpi xmlns:a14="http://schemas.microsoft.com/office/drawing/2010/main" val="0"/>
                        </a:ext>
                      </a:extLst>
                    </a:blip>
                    <a:srcRect/>
                    <a:stretch>
                      <a:fillRect/>
                    </a:stretch>
                  </p:blipFill>
                  <p:spPr bwMode="auto">
                    <a:xfrm>
                      <a:off x="0" y="120770"/>
                      <a:ext cx="1035170" cy="586596"/>
                    </a:xfrm>
                    <a:prstGeom prst="rect">
                      <a:avLst/>
                    </a:prstGeom>
                    <a:noFill/>
                    <a:ln>
                      <a:noFill/>
                    </a:ln>
                    <a:scene3d>
                      <a:camera prst="orthographicFront">
                        <a:rot lat="2400000" lon="0" rev="0"/>
                      </a:camera>
                      <a:lightRig rig="threePt" dir="t"/>
                    </a:scene3d>
                  </p:spPr>
                </p:pic>
                <p:pic>
                  <p:nvPicPr>
                    <p:cNvPr id="35" name="Picture 34" descr="C:\Users\sbaker\AppData\Local\Microsoft\Windows\Temporary Internet Files\Content.IE5\AYA2N6T0\clipart0275[1].jpg"/>
                    <p:cNvPicPr>
                      <a:picLocks noChangeAspect="1"/>
                    </p:cNvPicPr>
                    <p:nvPr/>
                  </p:nvPicPr>
                  <p:blipFill>
                    <a:blip r:embed="rId11" cstate="print">
                      <a:extLst>
                        <a:ext uri="{BEBA8EAE-BF5A-486C-A8C5-ECC9F3942E4B}">
                          <a14:imgProps xmlns:a14="http://schemas.microsoft.com/office/drawing/2010/main">
                            <a14:imgLayer r:embed="rId10">
                              <a14:imgEffect>
                                <a14:backgroundRemoval t="5634" b="93662" l="2800" r="98800">
                                  <a14:foregroundMark x1="73600" y1="82394" x2="73600" y2="82394"/>
                                  <a14:foregroundMark x1="86400" y1="71831" x2="86400" y2="71831"/>
                                  <a14:foregroundMark x1="95600" y1="60563" x2="95600" y2="60563"/>
                                  <a14:foregroundMark x1="73600" y1="93662" x2="73600" y2="93662"/>
                                  <a14:foregroundMark x1="5200" y1="50704" x2="5200" y2="50704"/>
                                  <a14:foregroundMark x1="5600" y1="36620" x2="5600" y2="36620"/>
                                  <a14:foregroundMark x1="2800" y1="36620" x2="2800" y2="36620"/>
                                  <a14:foregroundMark x1="31200" y1="5634" x2="31200" y2="5634"/>
                                  <a14:foregroundMark x1="98800" y1="48592" x2="98800" y2="48592"/>
                                  <a14:foregroundMark x1="95200" y1="40141" x2="95200" y2="40141"/>
                                  <a14:foregroundMark x1="89600" y1="37324" x2="89600" y2="37324"/>
                                  <a14:foregroundMark x1="83200" y1="33803" x2="83200" y2="33803"/>
                                </a14:backgroundRemoval>
                              </a14:imgEffect>
                            </a14:imgLayer>
                          </a14:imgProps>
                        </a:ext>
                        <a:ext uri="{28A0092B-C50C-407E-A947-70E740481C1C}">
                          <a14:useLocalDpi xmlns:a14="http://schemas.microsoft.com/office/drawing/2010/main" val="0"/>
                        </a:ext>
                      </a:extLst>
                    </a:blip>
                    <a:srcRect/>
                    <a:stretch>
                      <a:fillRect/>
                    </a:stretch>
                  </p:blipFill>
                  <p:spPr bwMode="auto">
                    <a:xfrm>
                      <a:off x="0" y="0"/>
                      <a:ext cx="1035170" cy="586596"/>
                    </a:xfrm>
                    <a:prstGeom prst="rect">
                      <a:avLst/>
                    </a:prstGeom>
                    <a:noFill/>
                    <a:ln>
                      <a:noFill/>
                    </a:ln>
                    <a:scene3d>
                      <a:camera prst="orthographicFront">
                        <a:rot lat="2400000" lon="0" rev="0"/>
                      </a:camera>
                      <a:lightRig rig="threePt" dir="t"/>
                    </a:scene3d>
                  </p:spPr>
                </p:pic>
              </p:grpSp>
            </p:grpSp>
            <p:grpSp>
              <p:nvGrpSpPr>
                <p:cNvPr id="18" name="Group 17"/>
                <p:cNvGrpSpPr/>
                <p:nvPr/>
              </p:nvGrpSpPr>
              <p:grpSpPr>
                <a:xfrm>
                  <a:off x="8626" y="603849"/>
                  <a:ext cx="1035050" cy="1069339"/>
                  <a:chOff x="0" y="0"/>
                  <a:chExt cx="1035170" cy="1069675"/>
                </a:xfrm>
              </p:grpSpPr>
              <p:pic>
                <p:nvPicPr>
                  <p:cNvPr id="25" name="Picture 24" descr="C:\Users\sbaker\AppData\Local\Microsoft\Windows\Temporary Internet Files\Content.IE5\AYA2N6T0\clipart0275[1].jpg"/>
                  <p:cNvPicPr>
                    <a:picLocks noChangeAspect="1"/>
                  </p:cNvPicPr>
                  <p:nvPr/>
                </p:nvPicPr>
                <p:blipFill>
                  <a:blip r:embed="rId11" cstate="print">
                    <a:extLst>
                      <a:ext uri="{BEBA8EAE-BF5A-486C-A8C5-ECC9F3942E4B}">
                        <a14:imgProps xmlns:a14="http://schemas.microsoft.com/office/drawing/2010/main">
                          <a14:imgLayer r:embed="rId10">
                            <a14:imgEffect>
                              <a14:backgroundRemoval t="5634" b="93662" l="2800" r="98800">
                                <a14:foregroundMark x1="73600" y1="82394" x2="73600" y2="82394"/>
                                <a14:foregroundMark x1="86400" y1="71831" x2="86400" y2="71831"/>
                                <a14:foregroundMark x1="95600" y1="60563" x2="95600" y2="60563"/>
                                <a14:foregroundMark x1="73600" y1="93662" x2="73600" y2="93662"/>
                                <a14:foregroundMark x1="5200" y1="50704" x2="5200" y2="50704"/>
                                <a14:foregroundMark x1="5600" y1="36620" x2="5600" y2="36620"/>
                                <a14:foregroundMark x1="2800" y1="36620" x2="2800" y2="36620"/>
                                <a14:foregroundMark x1="31200" y1="5634" x2="31200" y2="5634"/>
                                <a14:foregroundMark x1="98800" y1="48592" x2="98800" y2="48592"/>
                                <a14:foregroundMark x1="95200" y1="40141" x2="95200" y2="40141"/>
                                <a14:foregroundMark x1="89600" y1="37324" x2="89600" y2="37324"/>
                                <a14:foregroundMark x1="83200" y1="33803" x2="83200" y2="33803"/>
                              </a14:backgroundRemoval>
                            </a14:imgEffect>
                          </a14:imgLayer>
                        </a14:imgProps>
                      </a:ext>
                      <a:ext uri="{28A0092B-C50C-407E-A947-70E740481C1C}">
                        <a14:useLocalDpi xmlns:a14="http://schemas.microsoft.com/office/drawing/2010/main" val="0"/>
                      </a:ext>
                    </a:extLst>
                  </a:blip>
                  <a:srcRect/>
                  <a:stretch>
                    <a:fillRect/>
                  </a:stretch>
                </p:blipFill>
                <p:spPr bwMode="auto">
                  <a:xfrm>
                    <a:off x="0" y="483079"/>
                    <a:ext cx="1035170" cy="586596"/>
                  </a:xfrm>
                  <a:prstGeom prst="rect">
                    <a:avLst/>
                  </a:prstGeom>
                  <a:noFill/>
                  <a:ln>
                    <a:noFill/>
                  </a:ln>
                  <a:scene3d>
                    <a:camera prst="orthographicFront">
                      <a:rot lat="2400000" lon="0" rev="0"/>
                    </a:camera>
                    <a:lightRig rig="threePt" dir="t"/>
                  </a:scene3d>
                </p:spPr>
              </p:pic>
              <p:pic>
                <p:nvPicPr>
                  <p:cNvPr id="26" name="Picture 25" descr="C:\Users\sbaker\AppData\Local\Microsoft\Windows\Temporary Internet Files\Content.IE5\AYA2N6T0\clipart0275[1].jpg"/>
                  <p:cNvPicPr>
                    <a:picLocks noChangeAspect="1"/>
                  </p:cNvPicPr>
                  <p:nvPr/>
                </p:nvPicPr>
                <p:blipFill>
                  <a:blip r:embed="rId11" cstate="print">
                    <a:extLst>
                      <a:ext uri="{BEBA8EAE-BF5A-486C-A8C5-ECC9F3942E4B}">
                        <a14:imgProps xmlns:a14="http://schemas.microsoft.com/office/drawing/2010/main">
                          <a14:imgLayer r:embed="rId10">
                            <a14:imgEffect>
                              <a14:backgroundRemoval t="5634" b="93662" l="2800" r="98800">
                                <a14:foregroundMark x1="73600" y1="82394" x2="73600" y2="82394"/>
                                <a14:foregroundMark x1="86400" y1="71831" x2="86400" y2="71831"/>
                                <a14:foregroundMark x1="95600" y1="60563" x2="95600" y2="60563"/>
                                <a14:foregroundMark x1="73600" y1="93662" x2="73600" y2="93662"/>
                                <a14:foregroundMark x1="5200" y1="50704" x2="5200" y2="50704"/>
                                <a14:foregroundMark x1="5600" y1="36620" x2="5600" y2="36620"/>
                                <a14:foregroundMark x1="2800" y1="36620" x2="2800" y2="36620"/>
                                <a14:foregroundMark x1="31200" y1="5634" x2="31200" y2="5634"/>
                                <a14:foregroundMark x1="98800" y1="48592" x2="98800" y2="48592"/>
                                <a14:foregroundMark x1="95200" y1="40141" x2="95200" y2="40141"/>
                                <a14:foregroundMark x1="89600" y1="37324" x2="89600" y2="37324"/>
                                <a14:foregroundMark x1="83200" y1="33803" x2="83200" y2="33803"/>
                              </a14:backgroundRemoval>
                            </a14:imgEffect>
                          </a14:imgLayer>
                        </a14:imgProps>
                      </a:ext>
                      <a:ext uri="{28A0092B-C50C-407E-A947-70E740481C1C}">
                        <a14:useLocalDpi xmlns:a14="http://schemas.microsoft.com/office/drawing/2010/main" val="0"/>
                      </a:ext>
                    </a:extLst>
                  </a:blip>
                  <a:srcRect/>
                  <a:stretch>
                    <a:fillRect/>
                  </a:stretch>
                </p:blipFill>
                <p:spPr bwMode="auto">
                  <a:xfrm>
                    <a:off x="0" y="362309"/>
                    <a:ext cx="1035170" cy="586597"/>
                  </a:xfrm>
                  <a:prstGeom prst="rect">
                    <a:avLst/>
                  </a:prstGeom>
                  <a:noFill/>
                  <a:ln>
                    <a:noFill/>
                  </a:ln>
                  <a:scene3d>
                    <a:camera prst="orthographicFront">
                      <a:rot lat="2400000" lon="0" rev="0"/>
                    </a:camera>
                    <a:lightRig rig="threePt" dir="t"/>
                  </a:scene3d>
                </p:spPr>
              </p:pic>
              <p:pic>
                <p:nvPicPr>
                  <p:cNvPr id="27" name="Picture 26" descr="C:\Users\sbaker\AppData\Local\Microsoft\Windows\Temporary Internet Files\Content.IE5\AYA2N6T0\clipart0275[1].jpg"/>
                  <p:cNvPicPr>
                    <a:picLocks noChangeAspect="1"/>
                  </p:cNvPicPr>
                  <p:nvPr/>
                </p:nvPicPr>
                <p:blipFill>
                  <a:blip r:embed="rId11" cstate="print">
                    <a:extLst>
                      <a:ext uri="{BEBA8EAE-BF5A-486C-A8C5-ECC9F3942E4B}">
                        <a14:imgProps xmlns:a14="http://schemas.microsoft.com/office/drawing/2010/main">
                          <a14:imgLayer r:embed="rId10">
                            <a14:imgEffect>
                              <a14:backgroundRemoval t="5634" b="93662" l="2800" r="98800">
                                <a14:foregroundMark x1="73600" y1="82394" x2="73600" y2="82394"/>
                                <a14:foregroundMark x1="86400" y1="71831" x2="86400" y2="71831"/>
                                <a14:foregroundMark x1="95600" y1="60563" x2="95600" y2="60563"/>
                                <a14:foregroundMark x1="73600" y1="93662" x2="73600" y2="93662"/>
                                <a14:foregroundMark x1="5200" y1="50704" x2="5200" y2="50704"/>
                                <a14:foregroundMark x1="5600" y1="36620" x2="5600" y2="36620"/>
                                <a14:foregroundMark x1="2800" y1="36620" x2="2800" y2="36620"/>
                                <a14:foregroundMark x1="31200" y1="5634" x2="31200" y2="5634"/>
                                <a14:foregroundMark x1="98800" y1="48592" x2="98800" y2="48592"/>
                                <a14:foregroundMark x1="95200" y1="40141" x2="95200" y2="40141"/>
                                <a14:foregroundMark x1="89600" y1="37324" x2="89600" y2="37324"/>
                                <a14:foregroundMark x1="83200" y1="33803" x2="83200" y2="33803"/>
                              </a14:backgroundRemoval>
                            </a14:imgEffect>
                          </a14:imgLayer>
                        </a14:imgProps>
                      </a:ext>
                      <a:ext uri="{28A0092B-C50C-407E-A947-70E740481C1C}">
                        <a14:useLocalDpi xmlns:a14="http://schemas.microsoft.com/office/drawing/2010/main" val="0"/>
                      </a:ext>
                    </a:extLst>
                  </a:blip>
                  <a:srcRect/>
                  <a:stretch>
                    <a:fillRect/>
                  </a:stretch>
                </p:blipFill>
                <p:spPr bwMode="auto">
                  <a:xfrm>
                    <a:off x="0" y="241540"/>
                    <a:ext cx="1035170" cy="586596"/>
                  </a:xfrm>
                  <a:prstGeom prst="rect">
                    <a:avLst/>
                  </a:prstGeom>
                  <a:noFill/>
                  <a:ln>
                    <a:noFill/>
                  </a:ln>
                  <a:scene3d>
                    <a:camera prst="orthographicFront">
                      <a:rot lat="2400000" lon="0" rev="0"/>
                    </a:camera>
                    <a:lightRig rig="threePt" dir="t"/>
                  </a:scene3d>
                </p:spPr>
              </p:pic>
              <p:pic>
                <p:nvPicPr>
                  <p:cNvPr id="28" name="Picture 27" descr="C:\Users\sbaker\AppData\Local\Microsoft\Windows\Temporary Internet Files\Content.IE5\AYA2N6T0\clipart0275[1].jpg"/>
                  <p:cNvPicPr>
                    <a:picLocks noChangeAspect="1"/>
                  </p:cNvPicPr>
                  <p:nvPr/>
                </p:nvPicPr>
                <p:blipFill>
                  <a:blip r:embed="rId11" cstate="print">
                    <a:extLst>
                      <a:ext uri="{BEBA8EAE-BF5A-486C-A8C5-ECC9F3942E4B}">
                        <a14:imgProps xmlns:a14="http://schemas.microsoft.com/office/drawing/2010/main">
                          <a14:imgLayer r:embed="rId10">
                            <a14:imgEffect>
                              <a14:backgroundRemoval t="5634" b="93662" l="2800" r="98800">
                                <a14:foregroundMark x1="73600" y1="82394" x2="73600" y2="82394"/>
                                <a14:foregroundMark x1="86400" y1="71831" x2="86400" y2="71831"/>
                                <a14:foregroundMark x1="95600" y1="60563" x2="95600" y2="60563"/>
                                <a14:foregroundMark x1="73600" y1="93662" x2="73600" y2="93662"/>
                                <a14:foregroundMark x1="5200" y1="50704" x2="5200" y2="50704"/>
                                <a14:foregroundMark x1="5600" y1="36620" x2="5600" y2="36620"/>
                                <a14:foregroundMark x1="2800" y1="36620" x2="2800" y2="36620"/>
                                <a14:foregroundMark x1="31200" y1="5634" x2="31200" y2="5634"/>
                                <a14:foregroundMark x1="98800" y1="48592" x2="98800" y2="48592"/>
                                <a14:foregroundMark x1="95200" y1="40141" x2="95200" y2="40141"/>
                                <a14:foregroundMark x1="89600" y1="37324" x2="89600" y2="37324"/>
                                <a14:foregroundMark x1="83200" y1="33803" x2="83200" y2="33803"/>
                              </a14:backgroundRemoval>
                            </a14:imgEffect>
                          </a14:imgLayer>
                        </a14:imgProps>
                      </a:ext>
                      <a:ext uri="{28A0092B-C50C-407E-A947-70E740481C1C}">
                        <a14:useLocalDpi xmlns:a14="http://schemas.microsoft.com/office/drawing/2010/main" val="0"/>
                      </a:ext>
                    </a:extLst>
                  </a:blip>
                  <a:srcRect/>
                  <a:stretch>
                    <a:fillRect/>
                  </a:stretch>
                </p:blipFill>
                <p:spPr bwMode="auto">
                  <a:xfrm>
                    <a:off x="0" y="120770"/>
                    <a:ext cx="1035170" cy="586596"/>
                  </a:xfrm>
                  <a:prstGeom prst="rect">
                    <a:avLst/>
                  </a:prstGeom>
                  <a:noFill/>
                  <a:ln>
                    <a:noFill/>
                  </a:ln>
                  <a:scene3d>
                    <a:camera prst="orthographicFront">
                      <a:rot lat="2400000" lon="0" rev="0"/>
                    </a:camera>
                    <a:lightRig rig="threePt" dir="t"/>
                  </a:scene3d>
                </p:spPr>
              </p:pic>
              <p:pic>
                <p:nvPicPr>
                  <p:cNvPr id="29" name="Picture 28" descr="C:\Users\sbaker\AppData\Local\Microsoft\Windows\Temporary Internet Files\Content.IE5\AYA2N6T0\clipart0275[1].jpg"/>
                  <p:cNvPicPr>
                    <a:picLocks noChangeAspect="1"/>
                  </p:cNvPicPr>
                  <p:nvPr/>
                </p:nvPicPr>
                <p:blipFill>
                  <a:blip r:embed="rId11" cstate="print">
                    <a:extLst>
                      <a:ext uri="{BEBA8EAE-BF5A-486C-A8C5-ECC9F3942E4B}">
                        <a14:imgProps xmlns:a14="http://schemas.microsoft.com/office/drawing/2010/main">
                          <a14:imgLayer r:embed="rId10">
                            <a14:imgEffect>
                              <a14:backgroundRemoval t="5634" b="93662" l="2800" r="98800">
                                <a14:foregroundMark x1="73600" y1="82394" x2="73600" y2="82394"/>
                                <a14:foregroundMark x1="86400" y1="71831" x2="86400" y2="71831"/>
                                <a14:foregroundMark x1="95600" y1="60563" x2="95600" y2="60563"/>
                                <a14:foregroundMark x1="73600" y1="93662" x2="73600" y2="93662"/>
                                <a14:foregroundMark x1="5200" y1="50704" x2="5200" y2="50704"/>
                                <a14:foregroundMark x1="5600" y1="36620" x2="5600" y2="36620"/>
                                <a14:foregroundMark x1="2800" y1="36620" x2="2800" y2="36620"/>
                                <a14:foregroundMark x1="31200" y1="5634" x2="31200" y2="5634"/>
                                <a14:foregroundMark x1="98800" y1="48592" x2="98800" y2="48592"/>
                                <a14:foregroundMark x1="95200" y1="40141" x2="95200" y2="40141"/>
                                <a14:foregroundMark x1="89600" y1="37324" x2="89600" y2="37324"/>
                                <a14:foregroundMark x1="83200" y1="33803" x2="83200" y2="33803"/>
                              </a14:backgroundRemoval>
                            </a14:imgEffect>
                          </a14:imgLayer>
                        </a14:imgProps>
                      </a:ext>
                      <a:ext uri="{28A0092B-C50C-407E-A947-70E740481C1C}">
                        <a14:useLocalDpi xmlns:a14="http://schemas.microsoft.com/office/drawing/2010/main" val="0"/>
                      </a:ext>
                    </a:extLst>
                  </a:blip>
                  <a:srcRect/>
                  <a:stretch>
                    <a:fillRect/>
                  </a:stretch>
                </p:blipFill>
                <p:spPr bwMode="auto">
                  <a:xfrm>
                    <a:off x="0" y="0"/>
                    <a:ext cx="1035170" cy="586596"/>
                  </a:xfrm>
                  <a:prstGeom prst="rect">
                    <a:avLst/>
                  </a:prstGeom>
                  <a:noFill/>
                  <a:ln>
                    <a:noFill/>
                  </a:ln>
                  <a:scene3d>
                    <a:camera prst="orthographicFront">
                      <a:rot lat="2400000" lon="0" rev="0"/>
                    </a:camera>
                    <a:lightRig rig="threePt" dir="t"/>
                  </a:scene3d>
                </p:spPr>
              </p:pic>
            </p:grpSp>
            <p:grpSp>
              <p:nvGrpSpPr>
                <p:cNvPr id="19" name="Group 18"/>
                <p:cNvGrpSpPr/>
                <p:nvPr/>
              </p:nvGrpSpPr>
              <p:grpSpPr>
                <a:xfrm>
                  <a:off x="8626" y="-1"/>
                  <a:ext cx="1043304" cy="1060451"/>
                  <a:chOff x="0" y="0"/>
                  <a:chExt cx="1043795" cy="1061049"/>
                </a:xfrm>
              </p:grpSpPr>
              <p:pic>
                <p:nvPicPr>
                  <p:cNvPr id="20" name="Picture 19" descr="C:\Users\sbaker\AppData\Local\Microsoft\Windows\Temporary Internet Files\Content.IE5\AYA2N6T0\clipart0275[1].jpg"/>
                  <p:cNvPicPr>
                    <a:picLocks noChangeAspect="1"/>
                  </p:cNvPicPr>
                  <p:nvPr/>
                </p:nvPicPr>
                <p:blipFill>
                  <a:blip r:embed="rId11" cstate="print">
                    <a:extLst>
                      <a:ext uri="{BEBA8EAE-BF5A-486C-A8C5-ECC9F3942E4B}">
                        <a14:imgProps xmlns:a14="http://schemas.microsoft.com/office/drawing/2010/main">
                          <a14:imgLayer r:embed="rId10">
                            <a14:imgEffect>
                              <a14:backgroundRemoval t="5634" b="93662" l="2800" r="98800">
                                <a14:foregroundMark x1="73600" y1="82394" x2="73600" y2="82394"/>
                                <a14:foregroundMark x1="86400" y1="71831" x2="86400" y2="71831"/>
                                <a14:foregroundMark x1="95600" y1="60563" x2="95600" y2="60563"/>
                                <a14:foregroundMark x1="73600" y1="93662" x2="73600" y2="93662"/>
                                <a14:foregroundMark x1="5200" y1="50704" x2="5200" y2="50704"/>
                                <a14:foregroundMark x1="5600" y1="36620" x2="5600" y2="36620"/>
                                <a14:foregroundMark x1="2800" y1="36620" x2="2800" y2="36620"/>
                                <a14:foregroundMark x1="31200" y1="5634" x2="31200" y2="5634"/>
                                <a14:foregroundMark x1="98800" y1="48592" x2="98800" y2="48592"/>
                                <a14:foregroundMark x1="95200" y1="40141" x2="95200" y2="40141"/>
                                <a14:foregroundMark x1="89600" y1="37324" x2="89600" y2="37324"/>
                                <a14:foregroundMark x1="83200" y1="33803" x2="83200" y2="33803"/>
                              </a14:backgroundRemoval>
                            </a14:imgEffect>
                          </a14:imgLayer>
                        </a14:imgProps>
                      </a:ext>
                      <a:ext uri="{28A0092B-C50C-407E-A947-70E740481C1C}">
                        <a14:useLocalDpi xmlns:a14="http://schemas.microsoft.com/office/drawing/2010/main" val="0"/>
                      </a:ext>
                    </a:extLst>
                  </a:blip>
                  <a:srcRect/>
                  <a:stretch>
                    <a:fillRect/>
                  </a:stretch>
                </p:blipFill>
                <p:spPr bwMode="auto">
                  <a:xfrm>
                    <a:off x="0" y="474453"/>
                    <a:ext cx="1035170" cy="586596"/>
                  </a:xfrm>
                  <a:prstGeom prst="rect">
                    <a:avLst/>
                  </a:prstGeom>
                  <a:noFill/>
                  <a:ln>
                    <a:noFill/>
                  </a:ln>
                  <a:scene3d>
                    <a:camera prst="orthographicFront">
                      <a:rot lat="2400000" lon="0" rev="0"/>
                    </a:camera>
                    <a:lightRig rig="threePt" dir="t"/>
                  </a:scene3d>
                </p:spPr>
              </p:pic>
              <p:pic>
                <p:nvPicPr>
                  <p:cNvPr id="21" name="Picture 20" descr="C:\Users\sbaker\AppData\Local\Microsoft\Windows\Temporary Internet Files\Content.IE5\AYA2N6T0\clipart0275[1].jpg"/>
                  <p:cNvPicPr>
                    <a:picLocks noChangeAspect="1"/>
                  </p:cNvPicPr>
                  <p:nvPr/>
                </p:nvPicPr>
                <p:blipFill>
                  <a:blip r:embed="rId11" cstate="print">
                    <a:extLst>
                      <a:ext uri="{BEBA8EAE-BF5A-486C-A8C5-ECC9F3942E4B}">
                        <a14:imgProps xmlns:a14="http://schemas.microsoft.com/office/drawing/2010/main">
                          <a14:imgLayer r:embed="rId10">
                            <a14:imgEffect>
                              <a14:backgroundRemoval t="5634" b="93662" l="2800" r="98800">
                                <a14:foregroundMark x1="73600" y1="82394" x2="73600" y2="82394"/>
                                <a14:foregroundMark x1="86400" y1="71831" x2="86400" y2="71831"/>
                                <a14:foregroundMark x1="95600" y1="60563" x2="95600" y2="60563"/>
                                <a14:foregroundMark x1="73600" y1="93662" x2="73600" y2="93662"/>
                                <a14:foregroundMark x1="5200" y1="50704" x2="5200" y2="50704"/>
                                <a14:foregroundMark x1="5600" y1="36620" x2="5600" y2="36620"/>
                                <a14:foregroundMark x1="2800" y1="36620" x2="2800" y2="36620"/>
                                <a14:foregroundMark x1="31200" y1="5634" x2="31200" y2="5634"/>
                                <a14:foregroundMark x1="98800" y1="48592" x2="98800" y2="48592"/>
                                <a14:foregroundMark x1="95200" y1="40141" x2="95200" y2="40141"/>
                                <a14:foregroundMark x1="89600" y1="37324" x2="89600" y2="37324"/>
                                <a14:foregroundMark x1="83200" y1="33803" x2="83200" y2="33803"/>
                              </a14:backgroundRemoval>
                            </a14:imgEffect>
                          </a14:imgLayer>
                        </a14:imgProps>
                      </a:ext>
                      <a:ext uri="{28A0092B-C50C-407E-A947-70E740481C1C}">
                        <a14:useLocalDpi xmlns:a14="http://schemas.microsoft.com/office/drawing/2010/main" val="0"/>
                      </a:ext>
                    </a:extLst>
                  </a:blip>
                  <a:srcRect/>
                  <a:stretch>
                    <a:fillRect/>
                  </a:stretch>
                </p:blipFill>
                <p:spPr bwMode="auto">
                  <a:xfrm>
                    <a:off x="0" y="353683"/>
                    <a:ext cx="1035170" cy="586597"/>
                  </a:xfrm>
                  <a:prstGeom prst="rect">
                    <a:avLst/>
                  </a:prstGeom>
                  <a:noFill/>
                  <a:ln>
                    <a:noFill/>
                  </a:ln>
                  <a:scene3d>
                    <a:camera prst="orthographicFront">
                      <a:rot lat="2400000" lon="0" rev="0"/>
                    </a:camera>
                    <a:lightRig rig="threePt" dir="t"/>
                  </a:scene3d>
                </p:spPr>
              </p:pic>
              <p:pic>
                <p:nvPicPr>
                  <p:cNvPr id="22" name="Picture 21" descr="C:\Users\sbaker\AppData\Local\Microsoft\Windows\Temporary Internet Files\Content.IE5\AYA2N6T0\clipart0275[1].jpg"/>
                  <p:cNvPicPr>
                    <a:picLocks noChangeAspect="1"/>
                  </p:cNvPicPr>
                  <p:nvPr/>
                </p:nvPicPr>
                <p:blipFill>
                  <a:blip r:embed="rId11" cstate="print">
                    <a:extLst>
                      <a:ext uri="{BEBA8EAE-BF5A-486C-A8C5-ECC9F3942E4B}">
                        <a14:imgProps xmlns:a14="http://schemas.microsoft.com/office/drawing/2010/main">
                          <a14:imgLayer r:embed="rId10">
                            <a14:imgEffect>
                              <a14:backgroundRemoval t="5634" b="93662" l="2800" r="98800">
                                <a14:foregroundMark x1="73600" y1="82394" x2="73600" y2="82394"/>
                                <a14:foregroundMark x1="86400" y1="71831" x2="86400" y2="71831"/>
                                <a14:foregroundMark x1="95600" y1="60563" x2="95600" y2="60563"/>
                                <a14:foregroundMark x1="73600" y1="93662" x2="73600" y2="93662"/>
                                <a14:foregroundMark x1="5200" y1="50704" x2="5200" y2="50704"/>
                                <a14:foregroundMark x1="5600" y1="36620" x2="5600" y2="36620"/>
                                <a14:foregroundMark x1="2800" y1="36620" x2="2800" y2="36620"/>
                                <a14:foregroundMark x1="31200" y1="5634" x2="31200" y2="5634"/>
                                <a14:foregroundMark x1="98800" y1="48592" x2="98800" y2="48592"/>
                                <a14:foregroundMark x1="95200" y1="40141" x2="95200" y2="40141"/>
                                <a14:foregroundMark x1="89600" y1="37324" x2="89600" y2="37324"/>
                                <a14:foregroundMark x1="83200" y1="33803" x2="83200" y2="33803"/>
                              </a14:backgroundRemoval>
                            </a14:imgEffect>
                          </a14:imgLayer>
                        </a14:imgProps>
                      </a:ext>
                      <a:ext uri="{28A0092B-C50C-407E-A947-70E740481C1C}">
                        <a14:useLocalDpi xmlns:a14="http://schemas.microsoft.com/office/drawing/2010/main" val="0"/>
                      </a:ext>
                    </a:extLst>
                  </a:blip>
                  <a:srcRect/>
                  <a:stretch>
                    <a:fillRect/>
                  </a:stretch>
                </p:blipFill>
                <p:spPr bwMode="auto">
                  <a:xfrm>
                    <a:off x="0" y="232914"/>
                    <a:ext cx="1035170" cy="586596"/>
                  </a:xfrm>
                  <a:prstGeom prst="rect">
                    <a:avLst/>
                  </a:prstGeom>
                  <a:noFill/>
                  <a:ln>
                    <a:noFill/>
                  </a:ln>
                  <a:scene3d>
                    <a:camera prst="orthographicFront">
                      <a:rot lat="2400000" lon="0" rev="0"/>
                    </a:camera>
                    <a:lightRig rig="threePt" dir="t"/>
                  </a:scene3d>
                </p:spPr>
              </p:pic>
              <p:pic>
                <p:nvPicPr>
                  <p:cNvPr id="23" name="Picture 22" descr="C:\Users\sbaker\AppData\Local\Microsoft\Windows\Temporary Internet Files\Content.IE5\AYA2N6T0\clipart0275[1].jpg"/>
                  <p:cNvPicPr>
                    <a:picLocks noChangeAspect="1"/>
                  </p:cNvPicPr>
                  <p:nvPr/>
                </p:nvPicPr>
                <p:blipFill>
                  <a:blip r:embed="rId11" cstate="print">
                    <a:extLst>
                      <a:ext uri="{BEBA8EAE-BF5A-486C-A8C5-ECC9F3942E4B}">
                        <a14:imgProps xmlns:a14="http://schemas.microsoft.com/office/drawing/2010/main">
                          <a14:imgLayer r:embed="rId10">
                            <a14:imgEffect>
                              <a14:backgroundRemoval t="5634" b="93662" l="2800" r="98800">
                                <a14:foregroundMark x1="73600" y1="82394" x2="73600" y2="82394"/>
                                <a14:foregroundMark x1="86400" y1="71831" x2="86400" y2="71831"/>
                                <a14:foregroundMark x1="95600" y1="60563" x2="95600" y2="60563"/>
                                <a14:foregroundMark x1="73600" y1="93662" x2="73600" y2="93662"/>
                                <a14:foregroundMark x1="5200" y1="50704" x2="5200" y2="50704"/>
                                <a14:foregroundMark x1="5600" y1="36620" x2="5600" y2="36620"/>
                                <a14:foregroundMark x1="2800" y1="36620" x2="2800" y2="36620"/>
                                <a14:foregroundMark x1="31200" y1="5634" x2="31200" y2="5634"/>
                                <a14:foregroundMark x1="98800" y1="48592" x2="98800" y2="48592"/>
                                <a14:foregroundMark x1="95200" y1="40141" x2="95200" y2="40141"/>
                                <a14:foregroundMark x1="89600" y1="37324" x2="89600" y2="37324"/>
                                <a14:foregroundMark x1="83200" y1="33803" x2="83200" y2="33803"/>
                              </a14:backgroundRemoval>
                            </a14:imgEffect>
                          </a14:imgLayer>
                        </a14:imgProps>
                      </a:ext>
                      <a:ext uri="{28A0092B-C50C-407E-A947-70E740481C1C}">
                        <a14:useLocalDpi xmlns:a14="http://schemas.microsoft.com/office/drawing/2010/main" val="0"/>
                      </a:ext>
                    </a:extLst>
                  </a:blip>
                  <a:srcRect/>
                  <a:stretch>
                    <a:fillRect/>
                  </a:stretch>
                </p:blipFill>
                <p:spPr bwMode="auto">
                  <a:xfrm>
                    <a:off x="0" y="120770"/>
                    <a:ext cx="1035170" cy="586596"/>
                  </a:xfrm>
                  <a:prstGeom prst="rect">
                    <a:avLst/>
                  </a:prstGeom>
                  <a:noFill/>
                  <a:ln>
                    <a:noFill/>
                  </a:ln>
                  <a:scene3d>
                    <a:camera prst="orthographicFront">
                      <a:rot lat="2400000" lon="0" rev="0"/>
                    </a:camera>
                    <a:lightRig rig="threePt" dir="t"/>
                  </a:scene3d>
                </p:spPr>
              </p:pic>
              <p:pic>
                <p:nvPicPr>
                  <p:cNvPr id="24" name="Picture 23" descr="C:\Users\sbaker\AppData\Local\Microsoft\Windows\Temporary Internet Files\Content.IE5\AYA2N6T0\clipart0275[1].jpg"/>
                  <p:cNvPicPr>
                    <a:picLocks noChangeAspect="1"/>
                  </p:cNvPicPr>
                  <p:nvPr/>
                </p:nvPicPr>
                <p:blipFill>
                  <a:blip r:embed="rId11" cstate="print">
                    <a:extLst>
                      <a:ext uri="{BEBA8EAE-BF5A-486C-A8C5-ECC9F3942E4B}">
                        <a14:imgProps xmlns:a14="http://schemas.microsoft.com/office/drawing/2010/main">
                          <a14:imgLayer r:embed="rId10">
                            <a14:imgEffect>
                              <a14:backgroundRemoval t="5634" b="93662" l="2800" r="98800">
                                <a14:foregroundMark x1="73600" y1="82394" x2="73600" y2="82394"/>
                                <a14:foregroundMark x1="86400" y1="71831" x2="86400" y2="71831"/>
                                <a14:foregroundMark x1="95600" y1="60563" x2="95600" y2="60563"/>
                                <a14:foregroundMark x1="73600" y1="93662" x2="73600" y2="93662"/>
                                <a14:foregroundMark x1="5200" y1="50704" x2="5200" y2="50704"/>
                                <a14:foregroundMark x1="5600" y1="36620" x2="5600" y2="36620"/>
                                <a14:foregroundMark x1="2800" y1="36620" x2="2800" y2="36620"/>
                                <a14:foregroundMark x1="31200" y1="5634" x2="31200" y2="5634"/>
                                <a14:foregroundMark x1="98800" y1="48592" x2="98800" y2="48592"/>
                                <a14:foregroundMark x1="95200" y1="40141" x2="95200" y2="40141"/>
                                <a14:foregroundMark x1="89600" y1="37324" x2="89600" y2="37324"/>
                                <a14:foregroundMark x1="83200" y1="33803" x2="83200" y2="33803"/>
                              </a14:backgroundRemoval>
                            </a14:imgEffect>
                          </a14:imgLayer>
                        </a14:imgProps>
                      </a:ext>
                      <a:ext uri="{28A0092B-C50C-407E-A947-70E740481C1C}">
                        <a14:useLocalDpi xmlns:a14="http://schemas.microsoft.com/office/drawing/2010/main" val="0"/>
                      </a:ext>
                    </a:extLst>
                  </a:blip>
                  <a:srcRect/>
                  <a:stretch>
                    <a:fillRect/>
                  </a:stretch>
                </p:blipFill>
                <p:spPr bwMode="auto">
                  <a:xfrm>
                    <a:off x="8626" y="0"/>
                    <a:ext cx="1035169" cy="586597"/>
                  </a:xfrm>
                  <a:prstGeom prst="rect">
                    <a:avLst/>
                  </a:prstGeom>
                  <a:noFill/>
                  <a:ln>
                    <a:noFill/>
                  </a:ln>
                  <a:scene3d>
                    <a:camera prst="orthographicFront">
                      <a:rot lat="2400000" lon="0" rev="0"/>
                    </a:camera>
                    <a:lightRig rig="threePt" dir="t"/>
                  </a:scene3d>
                </p:spPr>
              </p:pic>
            </p:grpSp>
          </p:grpSp>
          <p:pic>
            <p:nvPicPr>
              <p:cNvPr id="16" name="Picture 15" descr="C:\Users\sbaker\AppData\Local\Microsoft\Windows\Temporary Internet Files\Content.IE5\AYA2N6T0\clipart0275[1].jpg"/>
              <p:cNvPicPr>
                <a:picLocks noChangeAspect="1"/>
              </p:cNvPicPr>
              <p:nvPr/>
            </p:nvPicPr>
            <p:blipFill>
              <a:blip r:embed="rId12" cstate="print">
                <a:extLst>
                  <a:ext uri="{BEBA8EAE-BF5A-486C-A8C5-ECC9F3942E4B}">
                    <a14:imgProps xmlns:a14="http://schemas.microsoft.com/office/drawing/2010/main">
                      <a14:imgLayer r:embed="rId13">
                        <a14:imgEffect>
                          <a14:backgroundRemoval t="5634" b="93662" l="2800" r="98800">
                            <a14:foregroundMark x1="73600" y1="82394" x2="73600" y2="82394"/>
                            <a14:foregroundMark x1="86400" y1="71831" x2="86400" y2="71831"/>
                            <a14:foregroundMark x1="95600" y1="60563" x2="95600" y2="60563"/>
                            <a14:foregroundMark x1="73600" y1="93662" x2="73600" y2="93662"/>
                            <a14:foregroundMark x1="5200" y1="50704" x2="5200" y2="50704"/>
                            <a14:foregroundMark x1="5600" y1="36620" x2="5600" y2="36620"/>
                            <a14:foregroundMark x1="2800" y1="36620" x2="2800" y2="36620"/>
                            <a14:foregroundMark x1="31200" y1="5634" x2="31200" y2="5634"/>
                            <a14:foregroundMark x1="98800" y1="48592" x2="98800" y2="48592"/>
                            <a14:foregroundMark x1="95200" y1="40141" x2="95200" y2="40141"/>
                            <a14:foregroundMark x1="89600" y1="37324" x2="89600" y2="37324"/>
                            <a14:foregroundMark x1="83200" y1="33803" x2="83200" y2="3380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0" y="60847"/>
                <a:ext cx="1043796" cy="586596"/>
              </a:xfrm>
              <a:prstGeom prst="rect">
                <a:avLst/>
              </a:prstGeom>
              <a:noFill/>
              <a:ln>
                <a:noFill/>
              </a:ln>
              <a:scene3d>
                <a:camera prst="orthographicFront">
                  <a:rot lat="2400000" lon="10800000" rev="600000"/>
                </a:camera>
                <a:lightRig rig="threePt" dir="t"/>
              </a:scene3d>
            </p:spPr>
          </p:pic>
        </p:grpSp>
      </p:grpSp>
      <p:sp>
        <p:nvSpPr>
          <p:cNvPr id="38" name="Content Placeholder 2"/>
          <p:cNvSpPr txBox="1">
            <a:spLocks/>
          </p:cNvSpPr>
          <p:nvPr/>
        </p:nvSpPr>
        <p:spPr>
          <a:xfrm>
            <a:off x="1314734" y="1699307"/>
            <a:ext cx="3104866" cy="815293"/>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None/>
            </a:pPr>
            <a:r>
              <a:rPr lang="en-US" i="1" dirty="0" smtClean="0">
                <a:solidFill>
                  <a:schemeClr val="tx1">
                    <a:lumMod val="75000"/>
                  </a:schemeClr>
                </a:solidFill>
              </a:rPr>
              <a:t>&lt; 39 million estimated without diploma</a:t>
            </a:r>
            <a:endParaRPr lang="en-US" dirty="0" smtClean="0">
              <a:solidFill>
                <a:schemeClr val="tx1">
                  <a:lumMod val="75000"/>
                </a:schemeClr>
              </a:solidFill>
            </a:endParaRPr>
          </a:p>
        </p:txBody>
      </p:sp>
      <p:sp>
        <p:nvSpPr>
          <p:cNvPr id="40" name="Content Placeholder 2"/>
          <p:cNvSpPr txBox="1">
            <a:spLocks/>
          </p:cNvSpPr>
          <p:nvPr/>
        </p:nvSpPr>
        <p:spPr>
          <a:xfrm>
            <a:off x="609600" y="2352872"/>
            <a:ext cx="3810000" cy="2904928"/>
          </a:xfrm>
          <a:prstGeom prst="rect">
            <a:avLst/>
          </a:prstGeom>
        </p:spPr>
        <p:txBody>
          <a:bodyPr vert="horz" lIns="0" tIns="45720" rIns="0" bIns="45720" rtlCol="0">
            <a:no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endParaRPr lang="en-US" sz="1600" dirty="0" smtClean="0"/>
          </a:p>
          <a:p>
            <a:r>
              <a:rPr lang="en-US" sz="1600" dirty="0" smtClean="0"/>
              <a:t>More than 96% of employers see no difference between a GED and a high school diploma; 95% of colleges see them as equivalent (2011)</a:t>
            </a:r>
          </a:p>
          <a:p>
            <a:r>
              <a:rPr lang="en-US" sz="1600" dirty="0" smtClean="0"/>
              <a:t>Total UMUT graduates to date = 175+</a:t>
            </a:r>
          </a:p>
          <a:p>
            <a:r>
              <a:rPr lang="en-US" sz="1600" dirty="0"/>
              <a:t>In 2012-2013 UMLC graduated 9 adults.  </a:t>
            </a:r>
            <a:r>
              <a:rPr lang="en-US" sz="1600" i="1" dirty="0">
                <a:solidFill>
                  <a:schemeClr val="tx1">
                    <a:lumMod val="75000"/>
                  </a:schemeClr>
                </a:solidFill>
              </a:rPr>
              <a:t>Another 12 by December 2013. (40% continuing to college)</a:t>
            </a:r>
          </a:p>
          <a:p>
            <a:pPr lvl="1">
              <a:buNone/>
            </a:pPr>
            <a:r>
              <a:rPr lang="en-US" sz="1200" dirty="0" smtClean="0">
                <a:solidFill>
                  <a:schemeClr val="tx1">
                    <a:lumMod val="75000"/>
                  </a:schemeClr>
                </a:solidFill>
              </a:rPr>
              <a:t>Since new GED launch in 2014 =  1 adult at UMLC.</a:t>
            </a:r>
          </a:p>
        </p:txBody>
      </p:sp>
    </p:spTree>
    <p:extLst>
      <p:ext uri="{BB962C8B-B14F-4D97-AF65-F5344CB8AC3E}">
        <p14:creationId xmlns:p14="http://schemas.microsoft.com/office/powerpoint/2010/main" val="320513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2000"/>
                                        <p:tgtEl>
                                          <p:spTgt spid="38"/>
                                        </p:tgtEl>
                                      </p:cBhvr>
                                    </p:animEffect>
                                  </p:childTnLst>
                                </p:cTn>
                              </p:par>
                              <p:par>
                                <p:cTn id="13" presetID="42"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400"/>
                                        <p:tgtEl>
                                          <p:spTgt spid="12"/>
                                        </p:tgtEl>
                                      </p:cBhvr>
                                    </p:animEffect>
                                    <p:anim calcmode="lin" valueType="num">
                                      <p:cBhvr>
                                        <p:cTn id="16" dur="1400" fill="hold"/>
                                        <p:tgtEl>
                                          <p:spTgt spid="12"/>
                                        </p:tgtEl>
                                        <p:attrNameLst>
                                          <p:attrName>ppt_x</p:attrName>
                                        </p:attrNameLst>
                                      </p:cBhvr>
                                      <p:tavLst>
                                        <p:tav tm="0">
                                          <p:val>
                                            <p:strVal val="#ppt_x"/>
                                          </p:val>
                                        </p:tav>
                                        <p:tav tm="100000">
                                          <p:val>
                                            <p:strVal val="#ppt_x"/>
                                          </p:val>
                                        </p:tav>
                                      </p:tavLst>
                                    </p:anim>
                                    <p:anim calcmode="lin" valueType="num">
                                      <p:cBhvr>
                                        <p:cTn id="17" dur="14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190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ntr" presetSubtype="0" fill="hold" grpId="0" nodeType="withEffect">
                                  <p:stCondLst>
                                    <p:cond delay="19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2000"/>
                                        <p:tgtEl>
                                          <p:spTgt spid="40"/>
                                        </p:tgtEl>
                                      </p:cBhvr>
                                    </p:animEffect>
                                  </p:childTnLst>
                                </p:cTn>
                              </p:par>
                            </p:childTnLst>
                          </p:cTn>
                        </p:par>
                        <p:par>
                          <p:cTn id="34" fill="hold">
                            <p:stCondLst>
                              <p:cond delay="2000"/>
                            </p:stCondLst>
                            <p:childTnLst>
                              <p:par>
                                <p:cTn id="35" presetID="16" presetClass="entr" presetSubtype="21" fill="hold" nodeType="afterEffect">
                                  <p:stCondLst>
                                    <p:cond delay="0"/>
                                  </p:stCondLst>
                                  <p:childTnLst>
                                    <p:set>
                                      <p:cBhvr>
                                        <p:cTn id="36" dur="1" fill="hold">
                                          <p:stCondLst>
                                            <p:cond delay="0"/>
                                          </p:stCondLst>
                                        </p:cTn>
                                        <p:tgtEl>
                                          <p:spTgt spid="2053"/>
                                        </p:tgtEl>
                                        <p:attrNameLst>
                                          <p:attrName>style.visibility</p:attrName>
                                        </p:attrNameLst>
                                      </p:cBhvr>
                                      <p:to>
                                        <p:strVal val="visible"/>
                                      </p:to>
                                    </p:set>
                                    <p:animEffect transition="in" filter="barn(inVertical)">
                                      <p:cBhvr>
                                        <p:cTn id="37" dur="2000"/>
                                        <p:tgtEl>
                                          <p:spTgt spid="2053"/>
                                        </p:tgtEl>
                                      </p:cBhvr>
                                    </p:animEffect>
                                  </p:childTnLst>
                                </p:cTn>
                              </p:par>
                              <p:par>
                                <p:cTn id="38" presetID="42" presetClass="entr" presetSubtype="0" fill="hold" nodeType="withEffect">
                                  <p:stCondLst>
                                    <p:cond delay="0"/>
                                  </p:stCondLst>
                                  <p:childTnLst>
                                    <p:set>
                                      <p:cBhvr>
                                        <p:cTn id="39" dur="1" fill="hold">
                                          <p:stCondLst>
                                            <p:cond delay="0"/>
                                          </p:stCondLst>
                                        </p:cTn>
                                        <p:tgtEl>
                                          <p:spTgt spid="2051"/>
                                        </p:tgtEl>
                                        <p:attrNameLst>
                                          <p:attrName>style.visibility</p:attrName>
                                        </p:attrNameLst>
                                      </p:cBhvr>
                                      <p:to>
                                        <p:strVal val="visible"/>
                                      </p:to>
                                    </p:set>
                                    <p:animEffect transition="in" filter="fade">
                                      <p:cBhvr>
                                        <p:cTn id="40" dur="2000"/>
                                        <p:tgtEl>
                                          <p:spTgt spid="2051"/>
                                        </p:tgtEl>
                                      </p:cBhvr>
                                    </p:animEffect>
                                    <p:anim calcmode="lin" valueType="num">
                                      <p:cBhvr>
                                        <p:cTn id="41" dur="2000" fill="hold"/>
                                        <p:tgtEl>
                                          <p:spTgt spid="2051"/>
                                        </p:tgtEl>
                                        <p:attrNameLst>
                                          <p:attrName>ppt_x</p:attrName>
                                        </p:attrNameLst>
                                      </p:cBhvr>
                                      <p:tavLst>
                                        <p:tav tm="0">
                                          <p:val>
                                            <p:strVal val="#ppt_x"/>
                                          </p:val>
                                        </p:tav>
                                        <p:tav tm="100000">
                                          <p:val>
                                            <p:strVal val="#ppt_x"/>
                                          </p:val>
                                        </p:tav>
                                      </p:tavLst>
                                    </p:anim>
                                    <p:anim calcmode="lin" valueType="num">
                                      <p:cBhvr>
                                        <p:cTn id="42" dur="2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11" grpId="0">
        <p:bldAsOne/>
      </p:bldGraphic>
      <p:bldGraphic spid="11" grpId="1">
        <p:bldAsOne/>
      </p:bldGraphic>
      <p:bldP spid="38"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GED is and Is NOT</a:t>
            </a:r>
            <a:endParaRPr lang="en-US" dirty="0"/>
          </a:p>
        </p:txBody>
      </p:sp>
      <p:sp>
        <p:nvSpPr>
          <p:cNvPr id="3" name="Content Placeholder 2"/>
          <p:cNvSpPr>
            <a:spLocks noGrp="1"/>
          </p:cNvSpPr>
          <p:nvPr>
            <p:ph idx="1"/>
          </p:nvPr>
        </p:nvSpPr>
        <p:spPr/>
        <p:txBody>
          <a:bodyPr/>
          <a:lstStyle/>
          <a:p>
            <a:r>
              <a:rPr lang="en-US" dirty="0" smtClean="0"/>
              <a:t>It is NOT a substitute for a high school experience</a:t>
            </a:r>
          </a:p>
          <a:p>
            <a:r>
              <a:rPr lang="en-US" dirty="0" smtClean="0">
                <a:solidFill>
                  <a:srgbClr val="FFFF00"/>
                </a:solidFill>
              </a:rPr>
              <a:t>It IS proof of EQUIVALENT ability or knowledge</a:t>
            </a:r>
          </a:p>
          <a:p>
            <a:r>
              <a:rPr lang="en-US" dirty="0" smtClean="0"/>
              <a:t>It is NOT required to work, in many places</a:t>
            </a:r>
          </a:p>
          <a:p>
            <a:r>
              <a:rPr lang="en-US" dirty="0" smtClean="0">
                <a:solidFill>
                  <a:srgbClr val="FFFF00"/>
                </a:solidFill>
              </a:rPr>
              <a:t>It IS the same as a high school diploma to 96% of employers</a:t>
            </a:r>
          </a:p>
          <a:p>
            <a:r>
              <a:rPr lang="en-US" dirty="0" smtClean="0"/>
              <a:t>It is NOT required for entry into many junior colleges</a:t>
            </a:r>
          </a:p>
          <a:p>
            <a:r>
              <a:rPr lang="en-US" dirty="0" smtClean="0">
                <a:solidFill>
                  <a:srgbClr val="FFFF00"/>
                </a:solidFill>
              </a:rPr>
              <a:t>It IS required if you want to get financial aid for college</a:t>
            </a:r>
          </a:p>
        </p:txBody>
      </p:sp>
    </p:spTree>
    <p:extLst>
      <p:ext uri="{BB962C8B-B14F-4D97-AF65-F5344CB8AC3E}">
        <p14:creationId xmlns:p14="http://schemas.microsoft.com/office/powerpoint/2010/main" val="282182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matters</a:t>
            </a:r>
            <a:endParaRPr lang="en-US" dirty="0"/>
          </a:p>
        </p:txBody>
      </p:sp>
      <p:sp>
        <p:nvSpPr>
          <p:cNvPr id="3" name="Content Placeholder 2"/>
          <p:cNvSpPr>
            <a:spLocks noGrp="1"/>
          </p:cNvSpPr>
          <p:nvPr>
            <p:ph idx="1"/>
          </p:nvPr>
        </p:nvSpPr>
        <p:spPr>
          <a:xfrm>
            <a:off x="609600" y="1320705"/>
            <a:ext cx="3962400" cy="3733800"/>
          </a:xfrm>
        </p:spPr>
        <p:txBody>
          <a:bodyPr>
            <a:normAutofit fontScale="92500" lnSpcReduction="10000"/>
          </a:bodyPr>
          <a:lstStyle/>
          <a:p>
            <a:pPr marL="68580" indent="0">
              <a:buNone/>
            </a:pPr>
            <a:r>
              <a:rPr lang="en-US" dirty="0" smtClean="0">
                <a:solidFill>
                  <a:srgbClr val="FFFF00"/>
                </a:solidFill>
              </a:rPr>
              <a:t>Not getting a state-authorized diploma or GED means… </a:t>
            </a:r>
          </a:p>
          <a:p>
            <a:r>
              <a:rPr lang="en-US" dirty="0" smtClean="0"/>
              <a:t>= 4 times greater dependence on welfare, poverty relief, etc.</a:t>
            </a:r>
          </a:p>
          <a:p>
            <a:r>
              <a:rPr lang="en-US" dirty="0" smtClean="0"/>
              <a:t>= $10,000 less average annual earnings</a:t>
            </a:r>
          </a:p>
          <a:p>
            <a:r>
              <a:rPr lang="en-US" dirty="0" smtClean="0"/>
              <a:t>= 4 times increased health risks &amp; chronic disease, hospital visits, etc.</a:t>
            </a:r>
          </a:p>
          <a:p>
            <a:r>
              <a:rPr lang="en-US" dirty="0" smtClean="0"/>
              <a:t>= 3 times increased chance for criminal activity &amp; jail time</a:t>
            </a:r>
          </a:p>
          <a:p>
            <a:r>
              <a:rPr lang="en-US" dirty="0" smtClean="0"/>
              <a:t>= </a:t>
            </a:r>
            <a:r>
              <a:rPr lang="en-US" i="1" dirty="0" smtClean="0"/>
              <a:t>$625 million </a:t>
            </a:r>
            <a:r>
              <a:rPr lang="en-US" i="1" dirty="0"/>
              <a:t>per person </a:t>
            </a:r>
            <a:r>
              <a:rPr lang="en-US" dirty="0" smtClean="0"/>
              <a:t>lost, in tax revenues + government savings</a:t>
            </a:r>
            <a:endParaRPr lang="en-US" dirty="0"/>
          </a:p>
        </p:txBody>
      </p:sp>
      <p:pic>
        <p:nvPicPr>
          <p:cNvPr id="4098" name="Picture 2" descr="C:\Users\sbaker\Desktop\images12\Crowded Waiting Ro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160" y="1143000"/>
            <a:ext cx="3229223" cy="226045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sbaker\Desktop\images12\jobless-march-0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124200"/>
            <a:ext cx="3086100" cy="185166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baker\Desktop\images12\The-Class-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5160" y="4267200"/>
            <a:ext cx="273050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4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25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35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4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450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sbaker\Desktop\images12\GED9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9490" y="501266"/>
            <a:ext cx="3352473" cy="26037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 happened?</a:t>
            </a:r>
            <a:endParaRPr lang="en-US" dirty="0"/>
          </a:p>
        </p:txBody>
      </p:sp>
      <p:sp>
        <p:nvSpPr>
          <p:cNvPr id="3" name="Content Placeholder 2"/>
          <p:cNvSpPr>
            <a:spLocks noGrp="1"/>
          </p:cNvSpPr>
          <p:nvPr>
            <p:ph idx="1"/>
          </p:nvPr>
        </p:nvSpPr>
        <p:spPr>
          <a:xfrm>
            <a:off x="533400" y="1295400"/>
            <a:ext cx="4343400" cy="4038600"/>
          </a:xfrm>
        </p:spPr>
        <p:txBody>
          <a:bodyPr>
            <a:normAutofit lnSpcReduction="10000"/>
          </a:bodyPr>
          <a:lstStyle/>
          <a:p>
            <a:pPr>
              <a:buNone/>
            </a:pPr>
            <a:r>
              <a:rPr lang="en-US" sz="1800" dirty="0" smtClean="0">
                <a:solidFill>
                  <a:srgbClr val="FFFF00"/>
                </a:solidFill>
              </a:rPr>
              <a:t>GED scheduled </a:t>
            </a:r>
            <a:r>
              <a:rPr lang="en-US" sz="1800" dirty="0">
                <a:solidFill>
                  <a:srgbClr val="FFFF00"/>
                </a:solidFill>
              </a:rPr>
              <a:t>for update 2012 (10 year cycle</a:t>
            </a:r>
            <a:r>
              <a:rPr lang="en-US" sz="1800" dirty="0" smtClean="0">
                <a:solidFill>
                  <a:srgbClr val="FFFF00"/>
                </a:solidFill>
              </a:rPr>
              <a:t>)—then… postponed:</a:t>
            </a:r>
          </a:p>
          <a:p>
            <a:r>
              <a:rPr lang="en-US" sz="1800" dirty="0" smtClean="0"/>
              <a:t>NCLB disaster = High </a:t>
            </a:r>
            <a:r>
              <a:rPr lang="en-US" sz="1800" dirty="0"/>
              <a:t>School Dropout epidemic of </a:t>
            </a:r>
            <a:r>
              <a:rPr lang="en-US" sz="1800" dirty="0" smtClean="0"/>
              <a:t>2009-2011</a:t>
            </a:r>
          </a:p>
          <a:p>
            <a:r>
              <a:rPr lang="en-US" sz="1800" dirty="0" smtClean="0"/>
              <a:t>Corporations put in charge of education testing (Pearson-</a:t>
            </a:r>
            <a:r>
              <a:rPr lang="en-US" sz="1800" dirty="0" err="1" smtClean="0"/>
              <a:t>Vue</a:t>
            </a:r>
            <a:r>
              <a:rPr lang="en-US" sz="1800" dirty="0" smtClean="0"/>
              <a:t>)—raise prices, online only</a:t>
            </a:r>
          </a:p>
          <a:p>
            <a:r>
              <a:rPr lang="en-US" sz="1800" dirty="0" smtClean="0"/>
              <a:t>Widespread campaign to discredit </a:t>
            </a:r>
            <a:r>
              <a:rPr lang="en-US" sz="1800" dirty="0" err="1" smtClean="0"/>
              <a:t>GEDs</a:t>
            </a:r>
            <a:endParaRPr lang="en-US" sz="1800" dirty="0" smtClean="0"/>
          </a:p>
          <a:p>
            <a:pPr>
              <a:buNone/>
            </a:pPr>
            <a:r>
              <a:rPr lang="en-US" sz="1800" dirty="0" smtClean="0">
                <a:solidFill>
                  <a:srgbClr val="FFFF00"/>
                </a:solidFill>
              </a:rPr>
              <a:t>Results…</a:t>
            </a:r>
          </a:p>
          <a:p>
            <a:r>
              <a:rPr lang="en-US" sz="1800" dirty="0" smtClean="0"/>
              <a:t>Completion rate before 2014 = 85% </a:t>
            </a:r>
            <a:r>
              <a:rPr lang="en-US" sz="1800" dirty="0"/>
              <a:t> </a:t>
            </a:r>
            <a:r>
              <a:rPr lang="en-US" sz="1800" dirty="0" smtClean="0"/>
              <a:t>       </a:t>
            </a:r>
            <a:r>
              <a:rPr lang="en-US" sz="1800" i="1" dirty="0" smtClean="0">
                <a:solidFill>
                  <a:schemeClr val="tx1">
                    <a:lumMod val="75000"/>
                  </a:schemeClr>
                </a:solidFill>
              </a:rPr>
              <a:t>With new GED fell to 16%</a:t>
            </a:r>
          </a:p>
          <a:p>
            <a:r>
              <a:rPr lang="en-US" sz="1800" dirty="0" smtClean="0"/>
              <a:t>Ute Mountain pass rate before = 63%     </a:t>
            </a:r>
            <a:r>
              <a:rPr lang="en-US" sz="1800" i="1" dirty="0" smtClean="0">
                <a:solidFill>
                  <a:schemeClr val="tx1">
                    <a:lumMod val="75000"/>
                  </a:schemeClr>
                </a:solidFill>
              </a:rPr>
              <a:t>After = 9%</a:t>
            </a:r>
          </a:p>
        </p:txBody>
      </p:sp>
      <p:pic>
        <p:nvPicPr>
          <p:cNvPr id="4" name="Picture 4" descr="C:\Users\sbaker\Desktop\images12\78460552.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266" b="93985" l="10000" r="90000">
                        <a14:foregroundMark x1="29000" y1="91228" x2="29000" y2="91228"/>
                        <a14:foregroundMark x1="44833" y1="92481" x2="44833" y2="92481"/>
                        <a14:foregroundMark x1="48167" y1="8020" x2="48167" y2="8020"/>
                        <a14:foregroundMark x1="37833" y1="6266" x2="37833" y2="6266"/>
                        <a14:foregroundMark x1="45333" y1="93985" x2="45333" y2="93985"/>
                        <a14:backgroundMark x1="6500" y1="37343" x2="6500" y2="37343"/>
                        <a14:backgroundMark x1="14500" y1="17544" x2="14500" y2="17544"/>
                        <a14:backgroundMark x1="44000" y1="3509" x2="44000" y2="3509"/>
                        <a14:backgroundMark x1="68167" y1="4261" x2="68167" y2="4261"/>
                        <a14:backgroundMark x1="85000" y1="25313" x2="85000" y2="25313"/>
                        <a14:backgroundMark x1="95333" y1="80201" x2="95333" y2="80201"/>
                      </a14:backgroundRemoval>
                    </a14:imgEffect>
                  </a14:imgLayer>
                </a14:imgProps>
              </a:ext>
              <a:ext uri="{28A0092B-C50C-407E-A947-70E740481C1C}">
                <a14:useLocalDpi xmlns:a14="http://schemas.microsoft.com/office/drawing/2010/main" val="0"/>
              </a:ext>
            </a:extLst>
          </a:blip>
          <a:srcRect/>
          <a:stretch>
            <a:fillRect/>
          </a:stretch>
        </p:blipFill>
        <p:spPr bwMode="auto">
          <a:xfrm>
            <a:off x="6069575" y="3567753"/>
            <a:ext cx="2542388" cy="1690688"/>
          </a:xfrm>
          <a:prstGeom prst="rect">
            <a:avLst/>
          </a:prstGeom>
          <a:extLst>
            <a:ext uri="{909E8E84-426E-40DD-AFC4-6F175D3DCCD1}">
              <a14:hiddenFill xmlns:a14="http://schemas.microsoft.com/office/drawing/2010/main">
                <a:solidFill>
                  <a:srgbClr val="FFFFFF"/>
                </a:solidFill>
              </a14:hiddenFill>
            </a:ext>
          </a:extLst>
        </p:spPr>
      </p:pic>
      <p:pic>
        <p:nvPicPr>
          <p:cNvPr id="5122" name="Picture 2" descr="C:\Users\sbaker\Desktop\images12\OB-VP770_1207cj_P_2012120718313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981580" y="634525"/>
            <a:ext cx="3708274" cy="24705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sbaker\Desktop\images12\ivPB7ooxtO0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7363" y="3505200"/>
            <a:ext cx="2514600" cy="1704363"/>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sbaker\Desktop\images12\sad-bo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52236" y="1447800"/>
            <a:ext cx="3159064" cy="1780563"/>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20866" y="3345009"/>
            <a:ext cx="3936459" cy="2522391"/>
          </a:xfrm>
          <a:prstGeom prst="rect">
            <a:avLst/>
          </a:prstGeom>
        </p:spPr>
      </p:pic>
      <p:sp>
        <p:nvSpPr>
          <p:cNvPr id="6" name="Oval 5"/>
          <p:cNvSpPr/>
          <p:nvPr/>
        </p:nvSpPr>
        <p:spPr>
          <a:xfrm rot="1531479">
            <a:off x="8082187" y="4739103"/>
            <a:ext cx="932525" cy="1295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37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47"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wipe(right)">
                                      <p:cBhvr>
                                        <p:cTn id="21" dur="2000"/>
                                        <p:tgtEl>
                                          <p:spTgt spid="51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2000"/>
                                        <p:tgtEl>
                                          <p:spTgt spid="3">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2000"/>
                                        <p:tgtEl>
                                          <p:spTgt spid="3">
                                            <p:txEl>
                                              <p:pRg st="5" end="5"/>
                                            </p:txEl>
                                          </p:spTgt>
                                        </p:tgtEl>
                                      </p:cBhvr>
                                    </p:animEffect>
                                  </p:childTnLst>
                                </p:cTn>
                              </p:par>
                              <p:par>
                                <p:cTn id="34" presetID="32" presetClass="emph" presetSubtype="0" fill="hold" nodeType="withEffect">
                                  <p:stCondLst>
                                    <p:cond delay="0"/>
                                  </p:stCondLst>
                                  <p:childTnLst>
                                    <p:animRot by="120000">
                                      <p:cBhvr>
                                        <p:cTn id="35" dur="180" fill="hold">
                                          <p:stCondLst>
                                            <p:cond delay="0"/>
                                          </p:stCondLst>
                                        </p:cTn>
                                        <p:tgtEl>
                                          <p:spTgt spid="4"/>
                                        </p:tgtEl>
                                        <p:attrNameLst>
                                          <p:attrName>r</p:attrName>
                                        </p:attrNameLst>
                                      </p:cBhvr>
                                    </p:animRot>
                                    <p:animRot by="-240000">
                                      <p:cBhvr>
                                        <p:cTn id="36" dur="360" fill="hold">
                                          <p:stCondLst>
                                            <p:cond delay="360"/>
                                          </p:stCondLst>
                                        </p:cTn>
                                        <p:tgtEl>
                                          <p:spTgt spid="4"/>
                                        </p:tgtEl>
                                        <p:attrNameLst>
                                          <p:attrName>r</p:attrName>
                                        </p:attrNameLst>
                                      </p:cBhvr>
                                    </p:animRot>
                                    <p:animRot by="240000">
                                      <p:cBhvr>
                                        <p:cTn id="37" dur="360" fill="hold">
                                          <p:stCondLst>
                                            <p:cond delay="720"/>
                                          </p:stCondLst>
                                        </p:cTn>
                                        <p:tgtEl>
                                          <p:spTgt spid="4"/>
                                        </p:tgtEl>
                                        <p:attrNameLst>
                                          <p:attrName>r</p:attrName>
                                        </p:attrNameLst>
                                      </p:cBhvr>
                                    </p:animRot>
                                    <p:animRot by="-240000">
                                      <p:cBhvr>
                                        <p:cTn id="38" dur="360" fill="hold">
                                          <p:stCondLst>
                                            <p:cond delay="1080"/>
                                          </p:stCondLst>
                                        </p:cTn>
                                        <p:tgtEl>
                                          <p:spTgt spid="4"/>
                                        </p:tgtEl>
                                        <p:attrNameLst>
                                          <p:attrName>r</p:attrName>
                                        </p:attrNameLst>
                                      </p:cBhvr>
                                    </p:animRot>
                                    <p:animRot by="120000">
                                      <p:cBhvr>
                                        <p:cTn id="39" dur="360" fill="hold">
                                          <p:stCondLst>
                                            <p:cond delay="1440"/>
                                          </p:stCondLst>
                                        </p:cTn>
                                        <p:tgtEl>
                                          <p:spTgt spid="4"/>
                                        </p:tgtEl>
                                        <p:attrNameLst>
                                          <p:attrName>r</p:attrName>
                                        </p:attrNameLst>
                                      </p:cBhvr>
                                    </p:animRot>
                                  </p:childTnLst>
                                </p:cTn>
                              </p:par>
                              <p:par>
                                <p:cTn id="40" presetID="26"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80">
                                          <p:stCondLst>
                                            <p:cond delay="0"/>
                                          </p:stCondLst>
                                        </p:cTn>
                                        <p:tgtEl>
                                          <p:spTgt spid="5"/>
                                        </p:tgtEl>
                                      </p:cBhvr>
                                    </p:animEffect>
                                    <p:anim calcmode="lin" valueType="num">
                                      <p:cBhvr>
                                        <p:cTn id="4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8" dur="26">
                                          <p:stCondLst>
                                            <p:cond delay="650"/>
                                          </p:stCondLst>
                                        </p:cTn>
                                        <p:tgtEl>
                                          <p:spTgt spid="5"/>
                                        </p:tgtEl>
                                      </p:cBhvr>
                                      <p:to x="100000" y="60000"/>
                                    </p:animScale>
                                    <p:animScale>
                                      <p:cBhvr>
                                        <p:cTn id="49" dur="166" decel="50000">
                                          <p:stCondLst>
                                            <p:cond delay="676"/>
                                          </p:stCondLst>
                                        </p:cTn>
                                        <p:tgtEl>
                                          <p:spTgt spid="5"/>
                                        </p:tgtEl>
                                      </p:cBhvr>
                                      <p:to x="100000" y="100000"/>
                                    </p:animScale>
                                    <p:animScale>
                                      <p:cBhvr>
                                        <p:cTn id="50" dur="26">
                                          <p:stCondLst>
                                            <p:cond delay="1312"/>
                                          </p:stCondLst>
                                        </p:cTn>
                                        <p:tgtEl>
                                          <p:spTgt spid="5"/>
                                        </p:tgtEl>
                                      </p:cBhvr>
                                      <p:to x="100000" y="80000"/>
                                    </p:animScale>
                                    <p:animScale>
                                      <p:cBhvr>
                                        <p:cTn id="51" dur="166" decel="50000">
                                          <p:stCondLst>
                                            <p:cond delay="1338"/>
                                          </p:stCondLst>
                                        </p:cTn>
                                        <p:tgtEl>
                                          <p:spTgt spid="5"/>
                                        </p:tgtEl>
                                      </p:cBhvr>
                                      <p:to x="100000" y="100000"/>
                                    </p:animScale>
                                    <p:animScale>
                                      <p:cBhvr>
                                        <p:cTn id="52" dur="26">
                                          <p:stCondLst>
                                            <p:cond delay="1642"/>
                                          </p:stCondLst>
                                        </p:cTn>
                                        <p:tgtEl>
                                          <p:spTgt spid="5"/>
                                        </p:tgtEl>
                                      </p:cBhvr>
                                      <p:to x="100000" y="90000"/>
                                    </p:animScale>
                                    <p:animScale>
                                      <p:cBhvr>
                                        <p:cTn id="53" dur="166" decel="50000">
                                          <p:stCondLst>
                                            <p:cond delay="1668"/>
                                          </p:stCondLst>
                                        </p:cTn>
                                        <p:tgtEl>
                                          <p:spTgt spid="5"/>
                                        </p:tgtEl>
                                      </p:cBhvr>
                                      <p:to x="100000" y="100000"/>
                                    </p:animScale>
                                    <p:animScale>
                                      <p:cBhvr>
                                        <p:cTn id="54" dur="26">
                                          <p:stCondLst>
                                            <p:cond delay="1808"/>
                                          </p:stCondLst>
                                        </p:cTn>
                                        <p:tgtEl>
                                          <p:spTgt spid="5"/>
                                        </p:tgtEl>
                                      </p:cBhvr>
                                      <p:to x="100000" y="95000"/>
                                    </p:animScale>
                                    <p:animScale>
                                      <p:cBhvr>
                                        <p:cTn id="55" dur="166" decel="50000">
                                          <p:stCondLst>
                                            <p:cond delay="1834"/>
                                          </p:stCondLst>
                                        </p:cTn>
                                        <p:tgtEl>
                                          <p:spTgt spid="5"/>
                                        </p:tgtEl>
                                      </p:cBhvr>
                                      <p:to x="100000" y="100000"/>
                                    </p:animScale>
                                  </p:childTnLst>
                                </p:cTn>
                              </p:par>
                              <p:par>
                                <p:cTn id="56" presetID="26" presetClass="exit" presetSubtype="0" fill="hold" nodeType="withEffect">
                                  <p:stCondLst>
                                    <p:cond delay="1600"/>
                                  </p:stCondLst>
                                  <p:childTnLst>
                                    <p:animEffect transition="out" filter="wipe(down)">
                                      <p:cBhvr>
                                        <p:cTn id="57" dur="126" accel="50000">
                                          <p:stCondLst>
                                            <p:cond delay="1274"/>
                                          </p:stCondLst>
                                        </p:cTn>
                                        <p:tgtEl>
                                          <p:spTgt spid="4"/>
                                        </p:tgtEl>
                                      </p:cBhvr>
                                    </p:animEffect>
                                    <p:anim calcmode="lin" valueType="num">
                                      <p:cBhvr>
                                        <p:cTn id="58" dur="1276"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59" dur="124">
                                          <p:stCondLst>
                                            <p:cond delay="1276"/>
                                          </p:stCondLst>
                                        </p:cTn>
                                        <p:tgtEl>
                                          <p:spTgt spid="4"/>
                                        </p:tgtEl>
                                        <p:attrNameLst>
                                          <p:attrName>ppt_x</p:attrName>
                                        </p:attrNameLst>
                                      </p:cBhvr>
                                      <p:tavLst>
                                        <p:tav tm="0">
                                          <p:val>
                                            <p:strVal val="ppt_x"/>
                                          </p:val>
                                        </p:tav>
                                        <p:tav tm="100000">
                                          <p:val>
                                            <p:strVal val="ppt_x"/>
                                          </p:val>
                                        </p:tav>
                                      </p:tavLst>
                                    </p:anim>
                                    <p:anim calcmode="lin" valueType="num">
                                      <p:cBhvr>
                                        <p:cTn id="60" dur="465"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1" dur="465" tmFilter="0, 0; 0.125,0.2665; 0.25,0.4; 0.375,0.465; 0.5,0.5;  0.625,0.535; 0.75,0.6; 0.875,0.7335; 1,1">
                                          <p:stCondLst>
                                            <p:cond delay="465"/>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2" dur="232" tmFilter="0, 0; 0.125,0.2665; 0.25,0.4; 0.375,0.465; 0.5,0.5;  0.625,0.535; 0.75,0.6; 0.875,0.7335; 1,1">
                                          <p:stCondLst>
                                            <p:cond delay="927"/>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3" dur="115" tmFilter="0, 0; 0.125,0.2665; 0.25,0.4; 0.375,0.465; 0.5,0.5;  0.625,0.535; 0.75,0.6; 0.875,0.7335; 1,1">
                                          <p:stCondLst>
                                            <p:cond delay="1159"/>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4" dur="126" accel="50000">
                                          <p:stCondLst>
                                            <p:cond delay="1274"/>
                                          </p:stCondLst>
                                        </p:cTn>
                                        <p:tgtEl>
                                          <p:spTgt spid="4"/>
                                        </p:tgtEl>
                                        <p:attrNameLst>
                                          <p:attrName>ppt_y</p:attrName>
                                        </p:attrNameLst>
                                      </p:cBhvr>
                                      <p:tavLst>
                                        <p:tav tm="0">
                                          <p:val>
                                            <p:strVal val="ppt_y"/>
                                          </p:val>
                                        </p:tav>
                                        <p:tav tm="100000">
                                          <p:val>
                                            <p:strVal val="ppt_y+ppt_h"/>
                                          </p:val>
                                        </p:tav>
                                      </p:tavLst>
                                    </p:anim>
                                    <p:animScale>
                                      <p:cBhvr>
                                        <p:cTn id="65" dur="19">
                                          <p:stCondLst>
                                            <p:cond delay="434"/>
                                          </p:stCondLst>
                                        </p:cTn>
                                        <p:tgtEl>
                                          <p:spTgt spid="4"/>
                                        </p:tgtEl>
                                      </p:cBhvr>
                                      <p:to x="100000" y="60000"/>
                                    </p:animScale>
                                    <p:animScale>
                                      <p:cBhvr>
                                        <p:cTn id="66" dur="117" decel="50000">
                                          <p:stCondLst>
                                            <p:cond delay="453"/>
                                          </p:stCondLst>
                                        </p:cTn>
                                        <p:tgtEl>
                                          <p:spTgt spid="4"/>
                                        </p:tgtEl>
                                      </p:cBhvr>
                                      <p:to x="100000" y="100000"/>
                                    </p:animScale>
                                    <p:animScale>
                                      <p:cBhvr>
                                        <p:cTn id="67" dur="19">
                                          <p:stCondLst>
                                            <p:cond delay="918"/>
                                          </p:stCondLst>
                                        </p:cTn>
                                        <p:tgtEl>
                                          <p:spTgt spid="4"/>
                                        </p:tgtEl>
                                      </p:cBhvr>
                                      <p:to x="100000" y="80000"/>
                                    </p:animScale>
                                    <p:animScale>
                                      <p:cBhvr>
                                        <p:cTn id="68" dur="117" decel="50000">
                                          <p:stCondLst>
                                            <p:cond delay="936"/>
                                          </p:stCondLst>
                                        </p:cTn>
                                        <p:tgtEl>
                                          <p:spTgt spid="4"/>
                                        </p:tgtEl>
                                      </p:cBhvr>
                                      <p:to x="100000" y="100000"/>
                                    </p:animScale>
                                    <p:animScale>
                                      <p:cBhvr>
                                        <p:cTn id="69" dur="19">
                                          <p:stCondLst>
                                            <p:cond delay="1150"/>
                                          </p:stCondLst>
                                        </p:cTn>
                                        <p:tgtEl>
                                          <p:spTgt spid="4"/>
                                        </p:tgtEl>
                                      </p:cBhvr>
                                      <p:to x="100000" y="90000"/>
                                    </p:animScale>
                                    <p:animScale>
                                      <p:cBhvr>
                                        <p:cTn id="70" dur="117" decel="50000">
                                          <p:stCondLst>
                                            <p:cond delay="1168"/>
                                          </p:stCondLst>
                                        </p:cTn>
                                        <p:tgtEl>
                                          <p:spTgt spid="4"/>
                                        </p:tgtEl>
                                      </p:cBhvr>
                                      <p:to x="100000" y="100000"/>
                                    </p:animScale>
                                    <p:animScale>
                                      <p:cBhvr>
                                        <p:cTn id="71" dur="19">
                                          <p:stCondLst>
                                            <p:cond delay="1266"/>
                                          </p:stCondLst>
                                        </p:cTn>
                                        <p:tgtEl>
                                          <p:spTgt spid="4"/>
                                        </p:tgtEl>
                                      </p:cBhvr>
                                      <p:to x="100000" y="95000"/>
                                    </p:animScale>
                                    <p:animScale>
                                      <p:cBhvr>
                                        <p:cTn id="72" dur="117" decel="50000">
                                          <p:stCondLst>
                                            <p:cond delay="1283"/>
                                          </p:stCondLst>
                                        </p:cTn>
                                        <p:tgtEl>
                                          <p:spTgt spid="4"/>
                                        </p:tgtEl>
                                      </p:cBhvr>
                                      <p:to x="100000" y="100000"/>
                                    </p:animScale>
                                    <p:set>
                                      <p:cBhvr>
                                        <p:cTn id="73" dur="1" fill="hold">
                                          <p:stCondLst>
                                            <p:cond delay="1399"/>
                                          </p:stCondLst>
                                        </p:cTn>
                                        <p:tgtEl>
                                          <p:spTgt spid="4"/>
                                        </p:tgtEl>
                                        <p:attrNameLst>
                                          <p:attrName>style.visibility</p:attrName>
                                        </p:attrNameLst>
                                      </p:cBhvr>
                                      <p:to>
                                        <p:strVal val="hidden"/>
                                      </p:to>
                                    </p:set>
                                  </p:childTnLst>
                                </p:cTn>
                              </p:par>
                            </p:childTnLst>
                          </p:cTn>
                        </p:par>
                        <p:par>
                          <p:cTn id="74" fill="hold">
                            <p:stCondLst>
                              <p:cond delay="3000"/>
                            </p:stCondLst>
                            <p:childTnLst>
                              <p:par>
                                <p:cTn id="75" presetID="42" presetClass="entr" presetSubtype="0" fill="hold" nodeType="afterEffect">
                                  <p:stCondLst>
                                    <p:cond delay="0"/>
                                  </p:stCondLst>
                                  <p:childTnLst>
                                    <p:set>
                                      <p:cBhvr>
                                        <p:cTn id="76" dur="1" fill="hold">
                                          <p:stCondLst>
                                            <p:cond delay="0"/>
                                          </p:stCondLst>
                                        </p:cTn>
                                        <p:tgtEl>
                                          <p:spTgt spid="5125"/>
                                        </p:tgtEl>
                                        <p:attrNameLst>
                                          <p:attrName>style.visibility</p:attrName>
                                        </p:attrNameLst>
                                      </p:cBhvr>
                                      <p:to>
                                        <p:strVal val="visible"/>
                                      </p:to>
                                    </p:set>
                                    <p:animEffect transition="in" filter="fade">
                                      <p:cBhvr>
                                        <p:cTn id="77" dur="2000"/>
                                        <p:tgtEl>
                                          <p:spTgt spid="5125"/>
                                        </p:tgtEl>
                                      </p:cBhvr>
                                    </p:animEffect>
                                    <p:anim calcmode="lin" valueType="num">
                                      <p:cBhvr>
                                        <p:cTn id="78" dur="2000" fill="hold"/>
                                        <p:tgtEl>
                                          <p:spTgt spid="5125"/>
                                        </p:tgtEl>
                                        <p:attrNameLst>
                                          <p:attrName>ppt_x</p:attrName>
                                        </p:attrNameLst>
                                      </p:cBhvr>
                                      <p:tavLst>
                                        <p:tav tm="0">
                                          <p:val>
                                            <p:strVal val="#ppt_x"/>
                                          </p:val>
                                        </p:tav>
                                        <p:tav tm="100000">
                                          <p:val>
                                            <p:strVal val="#ppt_x"/>
                                          </p:val>
                                        </p:tav>
                                      </p:tavLst>
                                    </p:anim>
                                    <p:anim calcmode="lin" valueType="num">
                                      <p:cBhvr>
                                        <p:cTn id="79" dur="2000" fill="hold"/>
                                        <p:tgtEl>
                                          <p:spTgt spid="5125"/>
                                        </p:tgtEl>
                                        <p:attrNameLst>
                                          <p:attrName>ppt_y</p:attrName>
                                        </p:attrNameLst>
                                      </p:cBhvr>
                                      <p:tavLst>
                                        <p:tav tm="0">
                                          <p:val>
                                            <p:strVal val="#ppt_y+.1"/>
                                          </p:val>
                                        </p:tav>
                                        <p:tav tm="100000">
                                          <p:val>
                                            <p:strVal val="#ppt_y"/>
                                          </p:val>
                                        </p:tav>
                                      </p:tavLst>
                                    </p:anim>
                                  </p:childTnLst>
                                </p:cTn>
                              </p:par>
                              <p:par>
                                <p:cTn id="80" presetID="10" presetClass="exit" presetSubtype="0" fill="hold" nodeType="withEffect">
                                  <p:stCondLst>
                                    <p:cond delay="0"/>
                                  </p:stCondLst>
                                  <p:childTnLst>
                                    <p:animEffect transition="out" filter="fade">
                                      <p:cBhvr>
                                        <p:cTn id="81" dur="1000"/>
                                        <p:tgtEl>
                                          <p:spTgt spid="5122"/>
                                        </p:tgtEl>
                                      </p:cBhvr>
                                    </p:animEffect>
                                    <p:set>
                                      <p:cBhvr>
                                        <p:cTn id="82" dur="1" fill="hold">
                                          <p:stCondLst>
                                            <p:cond delay="999"/>
                                          </p:stCondLst>
                                        </p:cTn>
                                        <p:tgtEl>
                                          <p:spTgt spid="5122"/>
                                        </p:tgtEl>
                                        <p:attrNameLst>
                                          <p:attrName>style.visibility</p:attrName>
                                        </p:attrNameLst>
                                      </p:cBhvr>
                                      <p:to>
                                        <p:strVal val="hidden"/>
                                      </p:to>
                                    </p:set>
                                  </p:childTnLst>
                                </p:cTn>
                              </p:par>
                            </p:childTnLst>
                          </p:cTn>
                        </p:par>
                        <p:par>
                          <p:cTn id="83" fill="hold">
                            <p:stCondLst>
                              <p:cond delay="5000"/>
                            </p:stCondLst>
                            <p:childTnLst>
                              <p:par>
                                <p:cTn id="84" presetID="10" presetClass="entr" presetSubtype="0" fill="hold" grpId="0" nodeType="afterEffect">
                                  <p:stCondLst>
                                    <p:cond delay="0"/>
                                  </p:stCondLst>
                                  <p:childTnLst>
                                    <p:set>
                                      <p:cBhvr>
                                        <p:cTn id="85" dur="1" fill="hold">
                                          <p:stCondLst>
                                            <p:cond delay="0"/>
                                          </p:stCondLst>
                                        </p:cTn>
                                        <p:tgtEl>
                                          <p:spTgt spid="3">
                                            <p:txEl>
                                              <p:pRg st="6" end="6"/>
                                            </p:txEl>
                                          </p:spTgt>
                                        </p:tgtEl>
                                        <p:attrNameLst>
                                          <p:attrName>style.visibility</p:attrName>
                                        </p:attrNameLst>
                                      </p:cBhvr>
                                      <p:to>
                                        <p:strVal val="visible"/>
                                      </p:to>
                                    </p:set>
                                    <p:animEffect transition="in" filter="fade">
                                      <p:cBhvr>
                                        <p:cTn id="86" dur="2000"/>
                                        <p:tgtEl>
                                          <p:spTgt spid="3">
                                            <p:txEl>
                                              <p:pRg st="6" end="6"/>
                                            </p:txEl>
                                          </p:spTgt>
                                        </p:tgtEl>
                                      </p:cBhvr>
                                    </p:animEffect>
                                  </p:childTnLst>
                                </p:cTn>
                              </p:par>
                            </p:childTnLst>
                          </p:cTn>
                        </p:par>
                        <p:par>
                          <p:cTn id="87" fill="hold">
                            <p:stCondLst>
                              <p:cond delay="7000"/>
                            </p:stCondLst>
                            <p:childTnLst>
                              <p:par>
                                <p:cTn id="88" presetID="14" presetClass="exit" presetSubtype="5" fill="hold" nodeType="afterEffect">
                                  <p:stCondLst>
                                    <p:cond delay="0"/>
                                  </p:stCondLst>
                                  <p:childTnLst>
                                    <p:animEffect transition="out" filter="randombar(vertical)">
                                      <p:cBhvr>
                                        <p:cTn id="89" dur="2000"/>
                                        <p:tgtEl>
                                          <p:spTgt spid="5"/>
                                        </p:tgtEl>
                                      </p:cBhvr>
                                    </p:animEffect>
                                    <p:set>
                                      <p:cBhvr>
                                        <p:cTn id="90" dur="1" fill="hold">
                                          <p:stCondLst>
                                            <p:cond delay="1999"/>
                                          </p:stCondLst>
                                        </p:cTn>
                                        <p:tgtEl>
                                          <p:spTgt spid="5"/>
                                        </p:tgtEl>
                                        <p:attrNameLst>
                                          <p:attrName>style.visibility</p:attrName>
                                        </p:attrNameLst>
                                      </p:cBhvr>
                                      <p:to>
                                        <p:strVal val="hidden"/>
                                      </p:to>
                                    </p:set>
                                  </p:childTnLst>
                                </p:cTn>
                              </p:par>
                              <p:par>
                                <p:cTn id="91" presetID="10" presetClass="entr" presetSubtype="0" fill="hold" nodeType="with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2000"/>
                                        <p:tgtEl>
                                          <p:spTgt spid="9"/>
                                        </p:tgtEl>
                                      </p:cBhvr>
                                    </p:animEffect>
                                  </p:childTnLst>
                                </p:cTn>
                              </p:par>
                            </p:childTnLst>
                          </p:cTn>
                        </p:par>
                        <p:par>
                          <p:cTn id="94" fill="hold">
                            <p:stCondLst>
                              <p:cond delay="9000"/>
                            </p:stCondLst>
                            <p:childTnLst>
                              <p:par>
                                <p:cTn id="95" presetID="1" presetClass="entr" presetSubtype="0" fill="hold" grpId="0" nodeType="afterEffect">
                                  <p:stCondLst>
                                    <p:cond delay="0"/>
                                  </p:stCondLst>
                                  <p:childTnLst>
                                    <p:set>
                                      <p:cBhvr>
                                        <p:cTn id="9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Ten States have dropped the GED</a:t>
            </a:r>
            <a:endParaRPr lang="en-US" dirty="0">
              <a:solidFill>
                <a:srgbClr val="FFFF00"/>
              </a:solidFill>
            </a:endParaRPr>
          </a:p>
        </p:txBody>
      </p:sp>
      <p:sp>
        <p:nvSpPr>
          <p:cNvPr id="3" name="Content Placeholder 2"/>
          <p:cNvSpPr>
            <a:spLocks noGrp="1"/>
          </p:cNvSpPr>
          <p:nvPr>
            <p:ph idx="1"/>
          </p:nvPr>
        </p:nvSpPr>
        <p:spPr>
          <a:xfrm>
            <a:off x="609600" y="1371600"/>
            <a:ext cx="7772400" cy="3733800"/>
          </a:xfrm>
        </p:spPr>
        <p:txBody>
          <a:bodyPr/>
          <a:lstStyle/>
          <a:p>
            <a:r>
              <a:rPr lang="en-US" dirty="0" smtClean="0"/>
              <a:t>Another FIVE have installed “alternative” exams, such as the </a:t>
            </a:r>
            <a:r>
              <a:rPr lang="en-US" dirty="0" err="1" smtClean="0"/>
              <a:t>HiSET</a:t>
            </a:r>
            <a:r>
              <a:rPr lang="en-US" dirty="0" smtClean="0"/>
              <a:t>. </a:t>
            </a:r>
          </a:p>
          <a:p>
            <a:r>
              <a:rPr lang="en-US" dirty="0" smtClean="0"/>
              <a:t>This after only ONE year of the new GED</a:t>
            </a:r>
            <a:endParaRPr lang="en-US" dirty="0"/>
          </a:p>
        </p:txBody>
      </p:sp>
      <p:pic>
        <p:nvPicPr>
          <p:cNvPr id="1026" name="Picture 2" descr="C:\Users\sbaker\Desktop\1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397" b="94480" l="3158" r="95188">
                        <a14:foregroundMark x1="6466" y1="46921" x2="6466" y2="46921"/>
                        <a14:foregroundMark x1="86165" y1="37155" x2="86165" y2="37155"/>
                        <a14:foregroundMark x1="90827" y1="30573" x2="90827" y2="30573"/>
                        <a14:foregroundMark x1="95188" y1="23567" x2="95188" y2="23567"/>
                        <a14:foregroundMark x1="75789" y1="16561" x2="75789" y2="16561"/>
                        <a14:foregroundMark x1="61053" y1="15074" x2="61053" y2="15074"/>
                        <a14:foregroundMark x1="83308" y1="92994" x2="83308" y2="92994"/>
                        <a14:foregroundMark x1="48271" y1="94480" x2="48271" y2="94480"/>
                        <a14:foregroundMark x1="32481" y1="88535" x2="32481" y2="88535"/>
                        <a14:foregroundMark x1="31128" y1="84713" x2="31128" y2="84713"/>
                        <a14:foregroundMark x1="29624" y1="84289" x2="29624" y2="84289"/>
                        <a14:foregroundMark x1="27669" y1="83227" x2="27669" y2="83227"/>
                        <a14:foregroundMark x1="33083" y1="89172" x2="33083" y2="89172"/>
                        <a14:foregroundMark x1="32180" y1="89597" x2="32180" y2="89597"/>
                        <a14:foregroundMark x1="30827" y1="85563" x2="30827" y2="85563"/>
                        <a14:foregroundMark x1="24211" y1="80892" x2="24211" y2="80892"/>
                        <a14:foregroundMark x1="12782" y1="81953" x2="12782" y2="81953"/>
                        <a14:foregroundMark x1="7669" y1="89384" x2="7669" y2="89384"/>
                        <a14:foregroundMark x1="9023" y1="88747" x2="9023" y2="88747"/>
                        <a14:foregroundMark x1="8421" y1="89384" x2="8421" y2="89384"/>
                        <a14:foregroundMark x1="17594" y1="86412" x2="17594" y2="86412"/>
                        <a14:foregroundMark x1="19248" y1="87898" x2="19248" y2="87898"/>
                        <a14:foregroundMark x1="20000" y1="89384" x2="20000" y2="89384"/>
                        <a14:foregroundMark x1="20902" y1="90870" x2="20902" y2="90870"/>
                        <a14:foregroundMark x1="18195" y1="87261" x2="18195" y2="87261"/>
                        <a14:foregroundMark x1="6917" y1="89809" x2="6917" y2="89809"/>
                        <a14:foregroundMark x1="5714" y1="48408" x2="5714" y2="48408"/>
                        <a14:foregroundMark x1="60602" y1="24416" x2="60602" y2="24416"/>
                        <a14:foregroundMark x1="87669" y1="50743" x2="87669" y2="50743"/>
                        <a14:foregroundMark x1="23759" y1="81316" x2="23759" y2="81316"/>
                        <a14:foregroundMark x1="29925" y1="84289" x2="29925" y2="84289"/>
                      </a14:backgroundRemoval>
                    </a14:imgEffect>
                  </a14:imgLayer>
                </a14:imgProps>
              </a:ext>
              <a:ext uri="{28A0092B-C50C-407E-A947-70E740481C1C}">
                <a14:useLocalDpi xmlns:a14="http://schemas.microsoft.com/office/drawing/2010/main" val="0"/>
              </a:ext>
            </a:extLst>
          </a:blip>
          <a:srcRect/>
          <a:stretch>
            <a:fillRect/>
          </a:stretch>
        </p:blipFill>
        <p:spPr bwMode="auto">
          <a:xfrm>
            <a:off x="3733800" y="1828800"/>
            <a:ext cx="4626198"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56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of </a:t>
            </a:r>
            <a:r>
              <a:rPr lang="en-US" dirty="0" err="1" smtClean="0"/>
              <a:t>H</a:t>
            </a:r>
            <a:r>
              <a:rPr lang="en-US" cap="none" dirty="0" err="1" smtClean="0"/>
              <a:t>i</a:t>
            </a:r>
            <a:r>
              <a:rPr lang="en-US" dirty="0" err="1" smtClean="0"/>
              <a:t>SET</a:t>
            </a:r>
            <a:r>
              <a:rPr lang="en-US" dirty="0" smtClean="0"/>
              <a:t> pilot at </a:t>
            </a:r>
            <a:r>
              <a:rPr lang="en-US" dirty="0" err="1" smtClean="0"/>
              <a:t>umlc</a:t>
            </a:r>
            <a:r>
              <a:rPr lang="en-US" dirty="0" smtClean="0"/>
              <a:t/>
            </a:r>
            <a:br>
              <a:rPr lang="en-US" dirty="0" smtClean="0"/>
            </a:br>
            <a:r>
              <a:rPr lang="en-US" dirty="0" smtClean="0"/>
              <a:t>(December 2015-March 2016)</a:t>
            </a:r>
            <a:endParaRPr lang="en-US" dirty="0"/>
          </a:p>
        </p:txBody>
      </p:sp>
      <p:graphicFrame>
        <p:nvGraphicFramePr>
          <p:cNvPr id="4" name="Content Placeholder 3"/>
          <p:cNvGraphicFramePr>
            <a:graphicFrameLocks noGrp="1"/>
          </p:cNvGraphicFramePr>
          <p:nvPr>
            <p:ph idx="1"/>
          </p:nvPr>
        </p:nvGraphicFramePr>
        <p:xfrm>
          <a:off x="1600200" y="2209800"/>
          <a:ext cx="5715000" cy="1960880"/>
        </p:xfrm>
        <a:graphic>
          <a:graphicData uri="http://schemas.openxmlformats.org/drawingml/2006/table">
            <a:tbl>
              <a:tblPr firstRow="1" bandRow="1">
                <a:tableStyleId>{5C22544A-7EE6-4342-B048-85BDC9FD1C3A}</a:tableStyleId>
              </a:tblPr>
              <a:tblGrid>
                <a:gridCol w="1315954"/>
                <a:gridCol w="1427246"/>
                <a:gridCol w="228600"/>
                <a:gridCol w="1427246"/>
                <a:gridCol w="1315954"/>
              </a:tblGrid>
              <a:tr h="370840">
                <a:tc gridSpan="2">
                  <a:txBody>
                    <a:bodyPr/>
                    <a:lstStyle/>
                    <a:p>
                      <a:pPr algn="ctr"/>
                      <a:r>
                        <a:rPr lang="en-US" b="0" dirty="0" smtClean="0"/>
                        <a:t>GED (2015)</a:t>
                      </a:r>
                      <a:endParaRPr lang="en-US" b="0" dirty="0"/>
                    </a:p>
                  </a:txBody>
                  <a:tcPr/>
                </a:tc>
                <a:tc hMerge="1">
                  <a:txBody>
                    <a:bodyPr/>
                    <a:lstStyle/>
                    <a:p>
                      <a:endParaRPr lang="en-US" b="0" dirty="0"/>
                    </a:p>
                  </a:txBody>
                  <a:tcPr/>
                </a:tc>
                <a:tc>
                  <a:txBody>
                    <a:bodyPr/>
                    <a:lstStyle/>
                    <a:p>
                      <a:pPr algn="ctr"/>
                      <a:endParaRPr lang="en-US" b="0" dirty="0"/>
                    </a:p>
                  </a:txBody>
                  <a:tcPr>
                    <a:solidFill>
                      <a:schemeClr val="tx1"/>
                    </a:solidFill>
                  </a:tcPr>
                </a:tc>
                <a:tc gridSpan="2">
                  <a:txBody>
                    <a:bodyPr/>
                    <a:lstStyle/>
                    <a:p>
                      <a:pPr algn="ctr"/>
                      <a:r>
                        <a:rPr lang="en-US" b="0" dirty="0" err="1" smtClean="0"/>
                        <a:t>HiSET</a:t>
                      </a:r>
                      <a:endParaRPr lang="en-US" b="0" dirty="0"/>
                    </a:p>
                  </a:txBody>
                  <a:tcPr/>
                </a:tc>
                <a:tc hMerge="1">
                  <a:txBody>
                    <a:bodyPr/>
                    <a:lstStyle/>
                    <a:p>
                      <a:endParaRPr lang="en-US" b="0" dirty="0"/>
                    </a:p>
                  </a:txBody>
                  <a:tcPr/>
                </a:tc>
              </a:tr>
              <a:tr h="370840">
                <a:tc>
                  <a:txBody>
                    <a:bodyPr/>
                    <a:lstStyle/>
                    <a:p>
                      <a:r>
                        <a:rPr lang="en-US" b="0" dirty="0" smtClean="0"/>
                        <a:t># students testing</a:t>
                      </a:r>
                      <a:endParaRPr lang="en-US" b="0" dirty="0"/>
                    </a:p>
                  </a:txBody>
                  <a:tcPr/>
                </a:tc>
                <a:tc>
                  <a:txBody>
                    <a:bodyPr/>
                    <a:lstStyle/>
                    <a:p>
                      <a:r>
                        <a:rPr lang="en-US" b="0" dirty="0" smtClean="0"/>
                        <a:t>% passing tests</a:t>
                      </a:r>
                      <a:endParaRPr lang="en-US" b="0" dirty="0"/>
                    </a:p>
                  </a:txBody>
                  <a:tcPr/>
                </a:tc>
                <a:tc>
                  <a:txBody>
                    <a:bodyPr/>
                    <a:lstStyle/>
                    <a:p>
                      <a:endParaRPr lang="en-US" b="0" dirty="0"/>
                    </a:p>
                  </a:txBody>
                  <a:tcPr>
                    <a:solidFill>
                      <a:schemeClr val="tx1"/>
                    </a:solidFill>
                  </a:tcPr>
                </a:tc>
                <a:tc>
                  <a:txBody>
                    <a:bodyPr/>
                    <a:lstStyle/>
                    <a:p>
                      <a:r>
                        <a:rPr lang="en-US" b="0" dirty="0" smtClean="0"/>
                        <a:t># students testing</a:t>
                      </a:r>
                      <a:endParaRPr lang="en-US" b="0" dirty="0"/>
                    </a:p>
                  </a:txBody>
                  <a:tcPr/>
                </a:tc>
                <a:tc>
                  <a:txBody>
                    <a:bodyPr/>
                    <a:lstStyle/>
                    <a:p>
                      <a:r>
                        <a:rPr lang="en-US" b="0" dirty="0" smtClean="0"/>
                        <a:t>% passing tests</a:t>
                      </a:r>
                      <a:endParaRPr lang="en-US" b="0" dirty="0"/>
                    </a:p>
                  </a:txBody>
                  <a:tcPr/>
                </a:tc>
              </a:tr>
              <a:tr h="370840">
                <a:tc>
                  <a:txBody>
                    <a:bodyPr/>
                    <a:lstStyle/>
                    <a:p>
                      <a:r>
                        <a:rPr lang="en-US" dirty="0" smtClean="0"/>
                        <a:t>16</a:t>
                      </a:r>
                      <a:endParaRPr lang="en-US" dirty="0"/>
                    </a:p>
                  </a:txBody>
                  <a:tcPr/>
                </a:tc>
                <a:tc>
                  <a:txBody>
                    <a:bodyPr/>
                    <a:lstStyle/>
                    <a:p>
                      <a:r>
                        <a:rPr lang="en-US" dirty="0" smtClean="0"/>
                        <a:t>48%</a:t>
                      </a:r>
                      <a:endParaRPr lang="en-US" dirty="0"/>
                    </a:p>
                  </a:txBody>
                  <a:tcPr/>
                </a:tc>
                <a:tc>
                  <a:txBody>
                    <a:bodyPr/>
                    <a:lstStyle/>
                    <a:p>
                      <a:endParaRPr lang="en-US" dirty="0"/>
                    </a:p>
                  </a:txBody>
                  <a:tcPr>
                    <a:solidFill>
                      <a:schemeClr val="tx1"/>
                    </a:solidFill>
                  </a:tcPr>
                </a:tc>
                <a:tc>
                  <a:txBody>
                    <a:bodyPr/>
                    <a:lstStyle/>
                    <a:p>
                      <a:r>
                        <a:rPr lang="en-US" dirty="0" smtClean="0"/>
                        <a:t>12</a:t>
                      </a:r>
                      <a:endParaRPr lang="en-US" dirty="0"/>
                    </a:p>
                  </a:txBody>
                  <a:tcPr/>
                </a:tc>
                <a:tc>
                  <a:txBody>
                    <a:bodyPr/>
                    <a:lstStyle/>
                    <a:p>
                      <a:r>
                        <a:rPr lang="en-US" dirty="0" smtClean="0"/>
                        <a:t>65%</a:t>
                      </a:r>
                      <a:endParaRPr lang="en-US" dirty="0"/>
                    </a:p>
                  </a:txBody>
                  <a:tcPr/>
                </a:tc>
              </a:tr>
              <a:tr h="370840">
                <a:tc>
                  <a:txBody>
                    <a:bodyPr/>
                    <a:lstStyle/>
                    <a:p>
                      <a:endParaRPr lang="en-US" dirty="0"/>
                    </a:p>
                  </a:txBody>
                  <a:tcPr/>
                </a:tc>
                <a:tc>
                  <a:txBody>
                    <a:bodyPr/>
                    <a:lstStyle/>
                    <a:p>
                      <a:r>
                        <a:rPr lang="en-US" dirty="0" smtClean="0"/>
                        <a:t>$1,262</a:t>
                      </a:r>
                    </a:p>
                    <a:p>
                      <a:r>
                        <a:rPr lang="en-US" sz="1400" dirty="0" smtClean="0"/>
                        <a:t>(no</a:t>
                      </a:r>
                      <a:r>
                        <a:rPr lang="en-US" sz="1400" baseline="0" dirty="0" smtClean="0"/>
                        <a:t> retakes)</a:t>
                      </a:r>
                      <a:endParaRPr lang="en-US" sz="1400" dirty="0" smtClean="0"/>
                    </a:p>
                  </a:txBody>
                  <a:tcPr/>
                </a:tc>
                <a:tc>
                  <a:txBody>
                    <a:bodyPr/>
                    <a:lstStyle/>
                    <a:p>
                      <a:endParaRPr lang="en-US" dirty="0"/>
                    </a:p>
                  </a:txBody>
                  <a:tcPr>
                    <a:solidFill>
                      <a:schemeClr val="tx1"/>
                    </a:solidFill>
                  </a:tcPr>
                </a:tc>
                <a:tc>
                  <a:txBody>
                    <a:bodyPr/>
                    <a:lstStyle/>
                    <a:p>
                      <a:endParaRPr lang="en-US" dirty="0"/>
                    </a:p>
                  </a:txBody>
                  <a:tcPr/>
                </a:tc>
                <a:tc>
                  <a:txBody>
                    <a:bodyPr/>
                    <a:lstStyle/>
                    <a:p>
                      <a:r>
                        <a:rPr lang="en-US" dirty="0" smtClean="0"/>
                        <a:t>$600</a:t>
                      </a:r>
                    </a:p>
                    <a:p>
                      <a:r>
                        <a:rPr lang="en-US" sz="1400" dirty="0" smtClean="0"/>
                        <a:t>(incl. </a:t>
                      </a:r>
                      <a:r>
                        <a:rPr lang="en-US" sz="1400" baseline="0" dirty="0" smtClean="0"/>
                        <a:t>r</a:t>
                      </a:r>
                      <a:r>
                        <a:rPr lang="en-US" sz="1400" dirty="0" smtClean="0"/>
                        <a:t>etakes)</a:t>
                      </a:r>
                      <a:endParaRPr lang="en-US" sz="1400" dirty="0"/>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a:t>
            </a:r>
            <a:endParaRPr lang="en-US" dirty="0"/>
          </a:p>
        </p:txBody>
      </p:sp>
      <p:sp>
        <p:nvSpPr>
          <p:cNvPr id="3" name="Content Placeholder 2"/>
          <p:cNvSpPr>
            <a:spLocks noGrp="1"/>
          </p:cNvSpPr>
          <p:nvPr>
            <p:ph idx="1"/>
          </p:nvPr>
        </p:nvSpPr>
        <p:spPr>
          <a:xfrm>
            <a:off x="685800" y="1244600"/>
            <a:ext cx="4191000" cy="914400"/>
          </a:xfrm>
        </p:spPr>
        <p:txBody>
          <a:bodyPr/>
          <a:lstStyle/>
          <a:p>
            <a:r>
              <a:rPr lang="en-US" dirty="0" smtClean="0"/>
              <a:t>And high school dropouts are not going away…</a:t>
            </a:r>
            <a:endParaRPr lang="en-US" dirty="0"/>
          </a:p>
        </p:txBody>
      </p:sp>
      <p:pic>
        <p:nvPicPr>
          <p:cNvPr id="1026" name="Picture 2" descr="C:\Users\sbaker\Desktop\clip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0" t="6156" r="3516"/>
          <a:stretch/>
        </p:blipFill>
        <p:spPr bwMode="auto">
          <a:xfrm>
            <a:off x="1828800" y="2362200"/>
            <a:ext cx="6465347" cy="307489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814689" y="4398096"/>
            <a:ext cx="4261050" cy="353198"/>
            <a:chOff x="3276600" y="4267201"/>
            <a:chExt cx="4261050" cy="353198"/>
          </a:xfrm>
        </p:grpSpPr>
        <p:cxnSp>
          <p:nvCxnSpPr>
            <p:cNvPr id="5" name="Straight Arrow Connector 4"/>
            <p:cNvCxnSpPr/>
            <p:nvPr/>
          </p:nvCxnSpPr>
          <p:spPr>
            <a:xfrm flipV="1">
              <a:off x="3276600" y="4267201"/>
              <a:ext cx="4114800" cy="199102"/>
            </a:xfrm>
            <a:prstGeom prst="straightConnector1">
              <a:avLst/>
            </a:prstGeom>
            <a:ln w="3810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00800" y="4343400"/>
              <a:ext cx="1136850" cy="276999"/>
            </a:xfrm>
            <a:prstGeom prst="rect">
              <a:avLst/>
            </a:prstGeom>
            <a:noFill/>
          </p:spPr>
          <p:txBody>
            <a:bodyPr wrap="none" rtlCol="0">
              <a:spAutoFit/>
            </a:bodyPr>
            <a:lstStyle/>
            <a:p>
              <a:r>
                <a:rPr lang="en-US" sz="1200" dirty="0" smtClean="0">
                  <a:solidFill>
                    <a:schemeClr val="accent3">
                      <a:lumMod val="50000"/>
                    </a:schemeClr>
                  </a:solidFill>
                </a:rPr>
                <a:t>2014 GED rate</a:t>
              </a:r>
              <a:endParaRPr lang="en-US" sz="1200" dirty="0">
                <a:solidFill>
                  <a:schemeClr val="accent3">
                    <a:lumMod val="50000"/>
                  </a:schemeClr>
                </a:solidFill>
              </a:endParaRPr>
            </a:p>
          </p:txBody>
        </p:sp>
      </p:grpSp>
      <p:pic>
        <p:nvPicPr>
          <p:cNvPr id="4" name="Picture 2" descr="C:\Users\sbaker\Desktop\images12\1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9787" y="580880"/>
            <a:ext cx="2386013" cy="15527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sbaker\Desktop\images12\Untitled-1 copy.jpg"/>
          <p:cNvPicPr>
            <a:picLocks noChangeAspect="1" noChangeArrowheads="1"/>
          </p:cNvPicPr>
          <p:nvPr/>
        </p:nvPicPr>
        <p:blipFill rotWithShape="1">
          <a:blip r:embed="rId5">
            <a:extLst>
              <a:ext uri="{28A0092B-C50C-407E-A947-70E740481C1C}">
                <a14:useLocalDpi xmlns:a14="http://schemas.microsoft.com/office/drawing/2010/main" val="0"/>
              </a:ext>
            </a:extLst>
          </a:blip>
          <a:srcRect t="571" b="7157"/>
          <a:stretch/>
        </p:blipFill>
        <p:spPr bwMode="auto">
          <a:xfrm>
            <a:off x="5020369" y="580879"/>
            <a:ext cx="661198" cy="1543195"/>
          </a:xfrm>
          <a:prstGeom prst="rect">
            <a:avLst/>
          </a:prstGeom>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685800" y="1295400"/>
            <a:ext cx="4191000" cy="914400"/>
          </a:xfrm>
          <a:prstGeom prst="rect">
            <a:avLst/>
          </a:prstGeom>
        </p:spPr>
        <p:txBody>
          <a:bodyPr vert="horz" lIns="0" tIns="45720" rIns="0" bIns="45720" rtlCol="0">
            <a:normAutofit lnSpcReduction="10000"/>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r>
              <a:rPr lang="en-US" dirty="0" smtClean="0"/>
              <a:t>Despite massive problems it’s caused, Colorado Dept. of Education is only grudgingly responding…</a:t>
            </a:r>
            <a:endParaRPr lang="en-US" dirty="0"/>
          </a:p>
        </p:txBody>
      </p:sp>
    </p:spTree>
    <p:extLst>
      <p:ext uri="{BB962C8B-B14F-4D97-AF65-F5344CB8AC3E}">
        <p14:creationId xmlns:p14="http://schemas.microsoft.com/office/powerpoint/2010/main" val="369232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1000"/>
                                        <p:tgtEl>
                                          <p:spTgt spid="8"/>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0" grpId="1"/>
    </p:bld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TM01859862[[fn=Urban Pop]]</Template>
  <TotalTime>3944</TotalTime>
  <Words>1953</Words>
  <Application>Microsoft Office PowerPoint</Application>
  <PresentationFormat>On-screen Show (4:3)</PresentationFormat>
  <Paragraphs>161</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Urban Pop</vt:lpstr>
      <vt:lpstr>The GED</vt:lpstr>
      <vt:lpstr>A short History</vt:lpstr>
      <vt:lpstr>What it’s been</vt:lpstr>
      <vt:lpstr>What the GED is and Is NOT</vt:lpstr>
      <vt:lpstr>Why it matters</vt:lpstr>
      <vt:lpstr>What happened?</vt:lpstr>
      <vt:lpstr>Ten States have dropped the GED</vt:lpstr>
      <vt:lpstr>Results of HiSET pilot at umlc (December 2015-March 2016)</vt:lpstr>
      <vt:lpstr>risks</vt:lpstr>
      <vt:lpstr>risks</vt:lpstr>
      <vt:lpstr>What we’re doing already</vt:lpstr>
      <vt:lpstr>Action steps</vt:lpstr>
      <vt:lpstr>Proposed for Ute Mountain:  add the HiSET alternative</vt:lpstr>
      <vt:lpstr>PowerPoint Presentation</vt:lpstr>
    </vt:vector>
  </TitlesOfParts>
  <Company>Ute Mountain Ute Tribe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GED</dc:title>
  <dc:creator>Scott Baker</dc:creator>
  <cp:lastModifiedBy>Scott Baker</cp:lastModifiedBy>
  <cp:revision>82</cp:revision>
  <cp:lastPrinted>2016-03-23T20:18:29Z</cp:lastPrinted>
  <dcterms:created xsi:type="dcterms:W3CDTF">2016-03-24T15:32:04Z</dcterms:created>
  <dcterms:modified xsi:type="dcterms:W3CDTF">2016-03-29T18:17:55Z</dcterms:modified>
</cp:coreProperties>
</file>