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38" autoAdjust="0"/>
  </p:normalViewPr>
  <p:slideViewPr>
    <p:cSldViewPr>
      <p:cViewPr>
        <p:scale>
          <a:sx n="100" d="100"/>
          <a:sy n="100" d="100"/>
        </p:scale>
        <p:origin x="-7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94BCA-0553-194A-B05A-79DDD5628C2B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88F54-C8DC-AB44-B685-A21D48895A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9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next topic concerns a</a:t>
            </a:r>
            <a:r>
              <a:rPr lang="en-US" baseline="0" dirty="0" smtClean="0"/>
              <a:t> danger that threatens people here at Ute Mountain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88F54-C8DC-AB44-B685-A21D48895A1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</a:t>
            </a:r>
            <a:r>
              <a:rPr lang="en-US" baseline="0" dirty="0" smtClean="0"/>
              <a:t> </a:t>
            </a:r>
            <a:r>
              <a:rPr lang="en-US" dirty="0" smtClean="0"/>
              <a:t>a form of fraud, by which Tribal members may think they are obtaining a normal</a:t>
            </a:r>
            <a:r>
              <a:rPr lang="en-US" baseline="0" dirty="0" smtClean="0"/>
              <a:t> high-school diploma but are in fact being “conned” into a fake one. But how is this fraud managing to exist?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88F54-C8DC-AB44-B685-A21D48895A1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</a:t>
            </a:r>
            <a:r>
              <a:rPr lang="en-US" baseline="0" dirty="0" smtClean="0"/>
              <a:t> not just happening here at Ute Mountain… and it’s not just “high-school” diplomas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88F54-C8DC-AB44-B685-A21D48895A1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results of being “taken in” by these scams is costly, and misleads people into new problems they didn’t have before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88F54-C8DC-AB44-B685-A21D48895A1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federal and state agencies have tried to track the worst of the online offenders</a:t>
            </a:r>
            <a:r>
              <a:rPr lang="en-US" baseline="0" dirty="0" smtClean="0"/>
              <a:t> promoting these documents, but it’s hard to regulate the internet. Many of these companies are overseas and not American at all. Here is a current list of known imposter companies—most have already shut down, however, and re-emerged under new names and websites.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88F54-C8DC-AB44-B685-A21D48895A1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just Google “high school diploma” you’ll get a flood of vendors ready to sign you up. For a fee, of course. At face value, it’s very hard to determine which</a:t>
            </a:r>
            <a:r>
              <a:rPr lang="en-US" baseline="0" dirty="0" smtClean="0"/>
              <a:t> are real and which aren’t.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88F54-C8DC-AB44-B685-A21D48895A1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a very</a:t>
            </a:r>
            <a:r>
              <a:rPr lang="en-US" baseline="0" dirty="0" smtClean="0"/>
              <a:t> few exceptions to this situation… Most internet browsers won’t know the difference, however.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88F54-C8DC-AB44-B685-A21D48895A1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protect Tribal members and ensure the</a:t>
            </a:r>
            <a:r>
              <a:rPr lang="en-US" baseline="0" dirty="0" smtClean="0"/>
              <a:t> actual skills of hirees, we’ve been meeting with leaders to figure out solutions.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88F54-C8DC-AB44-B685-A21D48895A1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88F54-C8DC-AB44-B685-A21D48895A1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6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4DE-FC98-4ED7-80BA-0FB998EA0167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6A0F-EFE1-4DE5-8E88-996C34F394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4DE-FC98-4ED7-80BA-0FB998EA0167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6A0F-EFE1-4DE5-8E88-996C34F39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4DE-FC98-4ED7-80BA-0FB998EA0167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6A0F-EFE1-4DE5-8E88-996C34F39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4DE-FC98-4ED7-80BA-0FB998EA0167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6A0F-EFE1-4DE5-8E88-996C34F39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4DE-FC98-4ED7-80BA-0FB998EA0167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6A0F-EFE1-4DE5-8E88-996C34F394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4DE-FC98-4ED7-80BA-0FB998EA0167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6A0F-EFE1-4DE5-8E88-996C34F39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4DE-FC98-4ED7-80BA-0FB998EA0167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6A0F-EFE1-4DE5-8E88-996C34F394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4DE-FC98-4ED7-80BA-0FB998EA0167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6A0F-EFE1-4DE5-8E88-996C34F39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4DE-FC98-4ED7-80BA-0FB998EA0167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6A0F-EFE1-4DE5-8E88-996C34F39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4DE-FC98-4ED7-80BA-0FB998EA0167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6A0F-EFE1-4DE5-8E88-996C34F394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24DE-FC98-4ED7-80BA-0FB998EA0167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6A0F-EFE1-4DE5-8E88-996C34F394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64924DE-FC98-4ED7-80BA-0FB998EA0167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CCD6A0F-EFE1-4DE5-8E88-996C34F394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thr.com/Global/story.asp?S=10330531&amp;nav=9Ta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g.ny.gov/media_center/2009/mar/mar13a_09.html" TargetMode="External"/><Relationship Id="rId5" Type="http://schemas.openxmlformats.org/officeDocument/2006/relationships/hyperlink" Target="http://www.examiner.com/city-hall-in-louisville/jefferson-high-school-won-t-be-playing-kentucky-s-sweet-16-basketball-tourney" TargetMode="External"/><Relationship Id="rId4" Type="http://schemas.openxmlformats.org/officeDocument/2006/relationships/hyperlink" Target="http://www.dispatch.com/content/stories/business/2009/05/24/Consumer10_052409.ART_ART_05-24-09_D5_DMDTQJG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Diploma Impostors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rising number of “online” certificates that are NOT high-school equivalent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23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Illegal vs. Legal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685800"/>
            <a:ext cx="51054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‘Impostor’ n. [Lat.]. </a:t>
            </a:r>
            <a:r>
              <a:rPr lang="en-US" i="1" dirty="0" smtClean="0"/>
              <a:t>That which deceives by providing false identity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Forgeries that pretend to be authentic documents have official standing as </a:t>
            </a:r>
            <a:r>
              <a:rPr lang="en-US" b="1" dirty="0" smtClean="0"/>
              <a:t>illegal</a:t>
            </a:r>
            <a:r>
              <a:rPr lang="en-US" dirty="0" smtClean="0"/>
              <a:t>—anyone selling them may be prosecuted by law. Documents that </a:t>
            </a:r>
            <a:r>
              <a:rPr lang="en-US" i="1" dirty="0" smtClean="0"/>
              <a:t>appear</a:t>
            </a:r>
            <a:r>
              <a:rPr lang="en-US" dirty="0" smtClean="0"/>
              <a:t> real, however, but avoid making any claims about what they “are,” can be </a:t>
            </a:r>
            <a:r>
              <a:rPr lang="en-US" b="1" dirty="0" smtClean="0"/>
              <a:t>legal</a:t>
            </a:r>
            <a:r>
              <a:rPr lang="en-US" dirty="0" smtClean="0"/>
              <a:t>. For our purposes here we call them </a:t>
            </a:r>
            <a:r>
              <a:rPr lang="en-US" i="1" dirty="0" smtClean="0"/>
              <a:t>impostors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2" descr="C:\Users\sbaker\Desktop\fake-diploma-ready-to-shi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" t="6057" b="5599"/>
          <a:stretch/>
        </p:blipFill>
        <p:spPr bwMode="auto">
          <a:xfrm>
            <a:off x="663878" y="3276600"/>
            <a:ext cx="2869257" cy="176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baker\Desktop\diploma-genera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78" y="859334"/>
            <a:ext cx="2765121" cy="219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96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baker\Desktop\forgery.jp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2" b="98718" l="854" r="96951">
                        <a14:foregroundMark x1="8537" y1="17949" x2="8537" y2="17949"/>
                        <a14:foregroundMark x1="7439" y1="38141" x2="7439" y2="38141"/>
                        <a14:foregroundMark x1="10244" y1="4167" x2="10244" y2="4167"/>
                        <a14:foregroundMark x1="7683" y1="26282" x2="7683" y2="26282"/>
                        <a14:foregroundMark x1="6585" y1="41026" x2="6585" y2="41026"/>
                        <a14:foregroundMark x1="4756" y1="49359" x2="4756" y2="49359"/>
                        <a14:foregroundMark x1="854" y1="53846" x2="854" y2="53846"/>
                        <a14:foregroundMark x1="10000" y1="22436" x2="10000" y2="22436"/>
                        <a14:foregroundMark x1="11098" y1="14103" x2="11098" y2="14103"/>
                        <a14:foregroundMark x1="12317" y1="5449" x2="12317" y2="5449"/>
                        <a14:foregroundMark x1="9146" y1="33654" x2="9146" y2="33654"/>
                        <a14:foregroundMark x1="23537" y1="23718" x2="23537" y2="23718"/>
                        <a14:foregroundMark x1="26463" y1="8013" x2="26463" y2="8013"/>
                        <a14:foregroundMark x1="22317" y1="23718" x2="22317" y2="23718"/>
                        <a14:foregroundMark x1="23415" y1="16026" x2="23415" y2="16026"/>
                        <a14:foregroundMark x1="25366" y1="7051" x2="25366" y2="7051"/>
                        <a14:foregroundMark x1="26951" y1="2244" x2="26951" y2="2244"/>
                        <a14:foregroundMark x1="25122" y1="8974" x2="25122" y2="8974"/>
                        <a14:foregroundMark x1="24390" y1="11538" x2="24390" y2="11538"/>
                        <a14:foregroundMark x1="18049" y1="3205" x2="18049" y2="3205"/>
                        <a14:foregroundMark x1="32805" y1="12500" x2="32805" y2="12500"/>
                        <a14:foregroundMark x1="38293" y1="5128" x2="38293" y2="5128"/>
                        <a14:foregroundMark x1="44024" y1="962" x2="44024" y2="962"/>
                        <a14:foregroundMark x1="38537" y1="50962" x2="38537" y2="50962"/>
                        <a14:foregroundMark x1="19756" y1="83013" x2="19756" y2="83013"/>
                        <a14:foregroundMark x1="5244" y1="82051" x2="5244" y2="82051"/>
                        <a14:foregroundMark x1="4634" y1="87179" x2="4634" y2="87179"/>
                        <a14:foregroundMark x1="11707" y1="94872" x2="11707" y2="94872"/>
                        <a14:foregroundMark x1="40122" y1="99038" x2="40122" y2="99038"/>
                        <a14:foregroundMark x1="16341" y1="98077" x2="16341" y2="98077"/>
                        <a14:foregroundMark x1="56098" y1="97756" x2="56098" y2="97756"/>
                        <a14:foregroundMark x1="61098" y1="97115" x2="61098" y2="97115"/>
                        <a14:foregroundMark x1="75976" y1="57051" x2="75976" y2="57051"/>
                        <a14:foregroundMark x1="81951" y1="94872" x2="81951" y2="94872"/>
                        <a14:foregroundMark x1="67073" y1="86218" x2="67073" y2="86218"/>
                        <a14:foregroundMark x1="68049" y1="83654" x2="68049" y2="83654"/>
                        <a14:foregroundMark x1="71463" y1="97756" x2="71463" y2="97756"/>
                        <a14:foregroundMark x1="91098" y1="91987" x2="91098" y2="91987"/>
                        <a14:foregroundMark x1="89024" y1="85897" x2="89024" y2="85897"/>
                        <a14:foregroundMark x1="90244" y1="76923" x2="90244" y2="76923"/>
                        <a14:foregroundMark x1="89634" y1="82051" x2="89634" y2="82051"/>
                        <a14:foregroundMark x1="90610" y1="72436" x2="90610" y2="72436"/>
                        <a14:foregroundMark x1="90610" y1="68910" x2="90610" y2="68910"/>
                        <a14:foregroundMark x1="95000" y1="51282" x2="95000" y2="51282"/>
                        <a14:foregroundMark x1="93293" y1="28526" x2="93293" y2="28526"/>
                        <a14:foregroundMark x1="96951" y1="38782" x2="96951" y2="38782"/>
                        <a14:foregroundMark x1="74512" y1="93590" x2="74512" y2="93590"/>
                        <a14:foregroundMark x1="60000" y1="1923" x2="60000" y2="1923"/>
                        <a14:foregroundMark x1="17317" y1="36859" x2="17317" y2="36859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8"/>
          <a:stretch/>
        </p:blipFill>
        <p:spPr bwMode="auto">
          <a:xfrm>
            <a:off x="152400" y="228600"/>
            <a:ext cx="8641976" cy="3352800"/>
          </a:xfrm>
          <a:prstGeom prst="rect">
            <a:avLst/>
          </a:prstGeom>
          <a:ln>
            <a:noFill/>
          </a:ln>
          <a:effectLst>
            <a:reflection stA="26000" endPos="65000" dist="508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 Emptor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543800" cy="4343400"/>
          </a:xfrm>
          <a:solidFill>
            <a:schemeClr val="bg1">
              <a:alpha val="59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Over the Internet, people are buying impostor (fake) diplomas in large numbers.</a:t>
            </a:r>
          </a:p>
          <a:p>
            <a:r>
              <a:rPr lang="en-US" dirty="0" smtClean="0"/>
              <a:t>People do this in order to bypass school or the official exams (like the GED). But they also do it because they believe they’re getting an actual high-school approval.</a:t>
            </a:r>
          </a:p>
          <a:p>
            <a:r>
              <a:rPr lang="en-US" dirty="0" smtClean="0"/>
              <a:t>By law, if you buy something then </a:t>
            </a:r>
            <a:r>
              <a:rPr lang="en-US" u="sng" dirty="0" smtClean="0"/>
              <a:t>you</a:t>
            </a:r>
            <a:r>
              <a:rPr lang="en-US" dirty="0" smtClean="0"/>
              <a:t> assume the risk, even if it isn’t what </a:t>
            </a:r>
            <a:r>
              <a:rPr lang="en-US" u="sng" dirty="0" smtClean="0"/>
              <a:t>you</a:t>
            </a:r>
            <a:r>
              <a:rPr lang="en-US" dirty="0" smtClean="0"/>
              <a:t> think it is. This is the “buyer beware” principle, and how many Imposter Diploma companies continue to operate.</a:t>
            </a:r>
          </a:p>
          <a:p>
            <a:r>
              <a:rPr lang="en-US" u="sng" dirty="0" smtClean="0"/>
              <a:t>Only a state government’s department of education</a:t>
            </a:r>
            <a:r>
              <a:rPr lang="en-US" dirty="0" smtClean="0"/>
              <a:t> is authorized to certify a high-school diploma/credential.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14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‘Too good to be true’…?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Impostor diplomas “look like” a person has finished high school, but cause specific problems:</a:t>
            </a:r>
          </a:p>
          <a:p>
            <a:r>
              <a:rPr lang="en-US" dirty="0" smtClean="0"/>
              <a:t>Holder </a:t>
            </a:r>
            <a:r>
              <a:rPr lang="en-US" dirty="0" smtClean="0">
                <a:solidFill>
                  <a:srgbClr val="FF0000"/>
                </a:solidFill>
              </a:rPr>
              <a:t>may not be able </a:t>
            </a:r>
            <a:r>
              <a:rPr lang="en-US" dirty="0" smtClean="0"/>
              <a:t>to read, write, or calculate basic math as needed</a:t>
            </a:r>
          </a:p>
          <a:p>
            <a:r>
              <a:rPr lang="en-US" dirty="0" smtClean="0"/>
              <a:t>Holder </a:t>
            </a:r>
            <a:r>
              <a:rPr lang="en-US" dirty="0" smtClean="0">
                <a:solidFill>
                  <a:srgbClr val="FF0000"/>
                </a:solidFill>
              </a:rPr>
              <a:t>may be fired from job </a:t>
            </a:r>
            <a:r>
              <a:rPr lang="en-US" dirty="0" smtClean="0"/>
              <a:t>for providing “false” information</a:t>
            </a:r>
          </a:p>
          <a:p>
            <a:r>
              <a:rPr lang="en-US" dirty="0" smtClean="0"/>
              <a:t>Holder is </a:t>
            </a:r>
            <a:r>
              <a:rPr lang="en-US" dirty="0" smtClean="0">
                <a:solidFill>
                  <a:srgbClr val="FF0000"/>
                </a:solidFill>
              </a:rPr>
              <a:t>denied financial aid </a:t>
            </a:r>
            <a:r>
              <a:rPr lang="en-US" dirty="0" smtClean="0"/>
              <a:t>for college and other public benefits</a:t>
            </a:r>
          </a:p>
          <a:p>
            <a:r>
              <a:rPr lang="en-US" dirty="0" smtClean="0"/>
              <a:t>Impossible to recover payments</a:t>
            </a:r>
          </a:p>
        </p:txBody>
      </p:sp>
    </p:spTree>
    <p:extLst>
      <p:ext uri="{BB962C8B-B14F-4D97-AF65-F5344CB8AC3E}">
        <p14:creationId xmlns:p14="http://schemas.microsoft.com/office/powerpoint/2010/main" val="71830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67818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Known Impostors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255" y="1905000"/>
            <a:ext cx="7543800" cy="3048000"/>
          </a:xfrm>
        </p:spPr>
        <p:txBody>
          <a:bodyPr numCol="4"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200" dirty="0" smtClean="0"/>
              <a:t>Aberdeen </a:t>
            </a:r>
            <a:r>
              <a:rPr lang="en-US" sz="1200" dirty="0"/>
              <a:t>High School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Adison High School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Alford High </a:t>
            </a:r>
            <a:r>
              <a:rPr lang="en-US" sz="1200" dirty="0" smtClean="0"/>
              <a:t>School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Ashworthsuccess.com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Aspen High School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Aspire High School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Bayville High School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Beacon Falls High School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u="sng" dirty="0">
                <a:hlinkClick r:id="rId3"/>
              </a:rPr>
              <a:t>Belford High School</a:t>
            </a:r>
            <a:endParaRPr lang="en-US" sz="12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Capitol High School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u="sng" dirty="0" err="1">
                <a:hlinkClick r:id="rId4"/>
              </a:rPr>
              <a:t>Clarmont</a:t>
            </a:r>
            <a:r>
              <a:rPr lang="en-US" sz="1200" u="sng" dirty="0">
                <a:hlinkClick r:id="rId4"/>
              </a:rPr>
              <a:t> High School</a:t>
            </a:r>
            <a:endParaRPr lang="en-US" sz="12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Columbian </a:t>
            </a:r>
            <a:r>
              <a:rPr lang="en-US" sz="1200" dirty="0" smtClean="0"/>
              <a:t>Northern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Dalloway High School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Edison High School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Ellenwood Academy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Enterprise High </a:t>
            </a:r>
            <a:r>
              <a:rPr lang="en-US" sz="1200" dirty="0" smtClean="0"/>
              <a:t>School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200" dirty="0"/>
          </a:p>
          <a:p>
            <a:pPr marL="0" indent="0" algn="just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 smtClean="0"/>
              <a:t>Ford </a:t>
            </a:r>
            <a:r>
              <a:rPr lang="en-US" sz="1200" dirty="0"/>
              <a:t>Worth High School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GED Options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GEDonline.net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 smtClean="0"/>
              <a:t>GEDonlinediploma.com</a:t>
            </a:r>
            <a:endParaRPr lang="en-US" sz="12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Glacier Online </a:t>
            </a:r>
            <a:r>
              <a:rPr lang="en-US" sz="1200" dirty="0" smtClean="0"/>
              <a:t>Academy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 smtClean="0"/>
              <a:t>Heritage </a:t>
            </a:r>
            <a:r>
              <a:rPr lang="en-US" sz="1200" dirty="0"/>
              <a:t>West High School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 smtClean="0"/>
              <a:t>Highschooldiplomaonline.net</a:t>
            </a:r>
            <a:endParaRPr lang="en-US" sz="12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u="sng" dirty="0">
                <a:hlinkClick r:id="rId5"/>
              </a:rPr>
              <a:t>Jefferson High School Online</a:t>
            </a:r>
            <a:endParaRPr lang="en-US" sz="12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John Adams High School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Kennedy High School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Liberty High School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Lincoln Academy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Lionsacademy.com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u="sng" dirty="0">
                <a:hlinkClick r:id="rId6"/>
              </a:rPr>
              <a:t>Long Island Home Study &amp; East End Home Study</a:t>
            </a:r>
            <a:endParaRPr lang="en-US" sz="12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Lorenz High </a:t>
            </a:r>
            <a:r>
              <a:rPr lang="en-US" sz="1200" dirty="0" smtClean="0"/>
              <a:t>School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200" dirty="0"/>
          </a:p>
          <a:p>
            <a:pPr marL="0" indent="0" algn="just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 smtClean="0"/>
              <a:t>Mary </a:t>
            </a:r>
            <a:r>
              <a:rPr lang="en-US" sz="1200" dirty="0"/>
              <a:t>Grand High School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Mayflower High School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 err="1"/>
              <a:t>McFord</a:t>
            </a:r>
            <a:r>
              <a:rPr lang="en-US" sz="1200" dirty="0"/>
              <a:t> High School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 err="1"/>
              <a:t>McHill</a:t>
            </a:r>
            <a:r>
              <a:rPr lang="en-US" sz="1200" dirty="0"/>
              <a:t> High School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Metro High School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Must High School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 smtClean="0"/>
              <a:t>My-GED.com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Nation High </a:t>
            </a:r>
            <a:r>
              <a:rPr lang="en-US" sz="1200" dirty="0" smtClean="0"/>
              <a:t>School</a:t>
            </a:r>
            <a:endParaRPr lang="en-US" sz="12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 smtClean="0"/>
              <a:t>OnlineGEDDirect.com</a:t>
            </a:r>
            <a:endParaRPr lang="en-US" sz="12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 smtClean="0"/>
              <a:t>Onlinegedexperience.com</a:t>
            </a:r>
            <a:endParaRPr lang="en-US" sz="12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 smtClean="0"/>
              <a:t>Onlinegedfast.com</a:t>
            </a:r>
            <a:endParaRPr lang="en-US" sz="12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OnlineGEDPro.com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Onlinegedprofs.com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 smtClean="0"/>
              <a:t>Onlinegedprofs.net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 smtClean="0"/>
              <a:t>OnlineGEDquick.com</a:t>
            </a:r>
            <a:endParaRPr lang="en-US" sz="12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 err="1"/>
              <a:t>Paramont</a:t>
            </a:r>
            <a:r>
              <a:rPr lang="en-US" sz="1200" dirty="0"/>
              <a:t> High </a:t>
            </a:r>
            <a:r>
              <a:rPr lang="en-US" sz="1200" dirty="0" smtClean="0"/>
              <a:t>School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200" dirty="0"/>
          </a:p>
          <a:p>
            <a:pPr marL="0" indent="0" algn="just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 err="1" smtClean="0"/>
              <a:t>PennFord</a:t>
            </a:r>
            <a:r>
              <a:rPr lang="en-US" sz="1200" dirty="0" smtClean="0"/>
              <a:t> </a:t>
            </a:r>
            <a:r>
              <a:rPr lang="en-US" sz="1200" dirty="0"/>
              <a:t>High School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Remington High School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 err="1"/>
              <a:t>Rochville</a:t>
            </a:r>
            <a:r>
              <a:rPr lang="en-US" sz="1200" dirty="0"/>
              <a:t> High School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 err="1"/>
              <a:t>SanFord</a:t>
            </a:r>
            <a:r>
              <a:rPr lang="en-US" sz="1200" dirty="0"/>
              <a:t> High School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South Bristol High School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South City High School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St. Rene Descartes University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Thelincolnhighschool.com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Titan High School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u="sng" dirty="0" err="1">
                <a:hlinkClick r:id="rId5"/>
              </a:rPr>
              <a:t>Vencer</a:t>
            </a:r>
            <a:r>
              <a:rPr lang="en-US" sz="1200" u="sng" dirty="0">
                <a:hlinkClick r:id="rId5"/>
              </a:rPr>
              <a:t> High School</a:t>
            </a:r>
            <a:endParaRPr lang="en-US" sz="12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West Madison Falls HS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/>
              <a:t>Western Heritage High School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 err="1"/>
              <a:t>WinFord</a:t>
            </a:r>
            <a:r>
              <a:rPr lang="en-US" sz="1200" dirty="0"/>
              <a:t> High School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200" dirty="0" err="1"/>
              <a:t>WoodField</a:t>
            </a:r>
            <a:r>
              <a:rPr lang="en-US" sz="1200" dirty="0"/>
              <a:t> High </a:t>
            </a:r>
            <a:r>
              <a:rPr lang="en-US" sz="1200" dirty="0" smtClean="0"/>
              <a:t>School</a:t>
            </a:r>
            <a:endParaRPr lang="en-US" sz="1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533400"/>
            <a:ext cx="7543800" cy="990600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While it’s difficult to keep track of new websites coming up every day, national and state agencies have tried to maintain lists: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648200"/>
            <a:ext cx="510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EDUCATION IS AN UNREGULATED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9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appearing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Can you spot the Impostor?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45099"/>
            <a:ext cx="3839329" cy="2795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63103"/>
            <a:ext cx="3680925" cy="3177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674" y="1645099"/>
            <a:ext cx="2815604" cy="279511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729" y="1263103"/>
            <a:ext cx="3816539" cy="317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4648200"/>
            <a:ext cx="8465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  <a:latin typeface="+mj-lt"/>
              </a:rPr>
              <a:t>Problem? UMUT members are buying imposter diplomas </a:t>
            </a:r>
          </a:p>
        </p:txBody>
      </p:sp>
    </p:spTree>
    <p:extLst>
      <p:ext uri="{BB962C8B-B14F-4D97-AF65-F5344CB8AC3E}">
        <p14:creationId xmlns:p14="http://schemas.microsoft.com/office/powerpoint/2010/main" val="1869372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49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TRUE: there ARE online High </a:t>
            </a:r>
            <a:r>
              <a:rPr lang="en-US" dirty="0"/>
              <a:t>S</a:t>
            </a:r>
            <a:r>
              <a:rPr lang="en-US" dirty="0" smtClean="0"/>
              <a:t>chools (under State authority) that can give diplomas. </a:t>
            </a:r>
            <a:r>
              <a:rPr lang="en-US" dirty="0" smtClean="0">
                <a:solidFill>
                  <a:srgbClr val="FF0000"/>
                </a:solidFill>
              </a:rPr>
              <a:t>There are NO online GED authorities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Anyone offering a diploma for money, but without (1) specific individual courses, (2) without grades for those courses—that’s a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flag. </a:t>
            </a:r>
          </a:p>
          <a:p>
            <a:r>
              <a:rPr lang="en-US" dirty="0" smtClean="0"/>
              <a:t>You can sometimes be accepted into a community college without a high school diploma—but you will be </a:t>
            </a:r>
            <a:r>
              <a:rPr lang="en-US" dirty="0" smtClean="0">
                <a:solidFill>
                  <a:srgbClr val="FF0000"/>
                </a:solidFill>
              </a:rPr>
              <a:t>ineligible for financial aid</a:t>
            </a:r>
            <a:r>
              <a:rPr lang="en-US" dirty="0" smtClean="0"/>
              <a:t>. Most 4-year colleges require a GED or regular diploma (and they </a:t>
            </a:r>
            <a:r>
              <a:rPr lang="en-US" b="1" dirty="0" smtClean="0"/>
              <a:t>will </a:t>
            </a:r>
            <a:r>
              <a:rPr lang="en-US" dirty="0" smtClean="0"/>
              <a:t>verify it).</a:t>
            </a:r>
          </a:p>
          <a:p>
            <a:r>
              <a:rPr lang="en-US" dirty="0" smtClean="0"/>
              <a:t>Imposter Diploma companies will often state in their fine print that they “are NOT providing a high-school equivalency.” Too many people don’t read this. </a:t>
            </a:r>
          </a:p>
        </p:txBody>
      </p:sp>
    </p:spTree>
    <p:extLst>
      <p:ext uri="{BB962C8B-B14F-4D97-AF65-F5344CB8AC3E}">
        <p14:creationId xmlns:p14="http://schemas.microsoft.com/office/powerpoint/2010/main" val="3789210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543800" cy="3886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097" dirty="0" smtClean="0"/>
              <a:t>Directors from the Tribal Education Division, Human Resources, and TERO departments are consulting to establish defensive protocols. Some of the recommendations are: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Tribal job applicants must sign an authorization permitting diploma verification and/or provide original transcripts.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Existing employees who hold “impostor” diplomas should be provided a step-by-step process for gaining an authentic state credential. </a:t>
            </a:r>
          </a:p>
          <a:p>
            <a:pPr marL="1097280" lvl="2" indent="-457200"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US" dirty="0" smtClean="0"/>
              <a:t>For example, a probationary period for taking classes, studying, etc., with a timeline (within a year) within which the employee must complete the diploma. Employees who do not comply would face termination.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Tribal members who wish to use Emergency funds to cover expenses of diploma completion must verify the legitimacy of the institution through the Tribe’s Education Division.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3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1981200"/>
          </a:xfrm>
        </p:spPr>
        <p:txBody>
          <a:bodyPr numCol="2">
            <a:normAutofit fontScale="92500"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Scott Baker</a:t>
            </a:r>
          </a:p>
          <a:p>
            <a:pPr algn="ctr">
              <a:buNone/>
            </a:pPr>
            <a:r>
              <a:rPr lang="en-US" dirty="0" smtClean="0"/>
              <a:t>Director of Higher Education</a:t>
            </a:r>
          </a:p>
          <a:p>
            <a:pPr algn="ctr">
              <a:buNone/>
            </a:pPr>
            <a:r>
              <a:rPr lang="en-US" dirty="0" smtClean="0"/>
              <a:t>Ute Mountain Ute Tribe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Tanya Taylor</a:t>
            </a:r>
          </a:p>
          <a:p>
            <a:pPr algn="ctr">
              <a:buNone/>
            </a:pPr>
            <a:r>
              <a:rPr lang="en-US" dirty="0" smtClean="0"/>
              <a:t>Adult Education Coordinator</a:t>
            </a:r>
          </a:p>
          <a:p>
            <a:pPr algn="ctr">
              <a:buNone/>
            </a:pPr>
            <a:r>
              <a:rPr lang="en-US" dirty="0" smtClean="0"/>
              <a:t>Ute Mountain Ute Tribe</a:t>
            </a:r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964</TotalTime>
  <Words>1000</Words>
  <Application>Microsoft Office PowerPoint</Application>
  <PresentationFormat>On-screen Show (4:3)</PresentationFormat>
  <Paragraphs>128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NewsPrint</vt:lpstr>
      <vt:lpstr>Diploma Impostors</vt:lpstr>
      <vt:lpstr>Illegal vs. Legal</vt:lpstr>
      <vt:lpstr>Caveat Emptor</vt:lpstr>
      <vt:lpstr>‘Too good to be true’…?</vt:lpstr>
      <vt:lpstr>Known Impostors</vt:lpstr>
      <vt:lpstr>Now appearing</vt:lpstr>
      <vt:lpstr>Indicators</vt:lpstr>
      <vt:lpstr>Solutions</vt:lpstr>
      <vt:lpstr>Thank you</vt:lpstr>
    </vt:vector>
  </TitlesOfParts>
  <Company>Ute Mountain Ute Tribe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Fake Diplomas</dc:title>
  <dc:creator>Scott Baker</dc:creator>
  <cp:lastModifiedBy>Scott Baker</cp:lastModifiedBy>
  <cp:revision>42</cp:revision>
  <dcterms:created xsi:type="dcterms:W3CDTF">2016-03-25T13:35:04Z</dcterms:created>
  <dcterms:modified xsi:type="dcterms:W3CDTF">2016-03-29T18:21:39Z</dcterms:modified>
</cp:coreProperties>
</file>