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8" r:id="rId3"/>
    <p:sldId id="259" r:id="rId4"/>
    <p:sldId id="260" r:id="rId5"/>
    <p:sldId id="29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8" r:id="rId20"/>
    <p:sldId id="279" r:id="rId21"/>
    <p:sldId id="281" r:id="rId22"/>
    <p:sldId id="292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335" r:id="rId31"/>
    <p:sldId id="293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26" r:id="rId41"/>
    <p:sldId id="295" r:id="rId42"/>
    <p:sldId id="296" r:id="rId43"/>
    <p:sldId id="297" r:id="rId44"/>
    <p:sldId id="337" r:id="rId45"/>
    <p:sldId id="298" r:id="rId46"/>
    <p:sldId id="339" r:id="rId47"/>
    <p:sldId id="299" r:id="rId48"/>
    <p:sldId id="302" r:id="rId49"/>
    <p:sldId id="303" r:id="rId50"/>
    <p:sldId id="336" r:id="rId51"/>
    <p:sldId id="325" r:id="rId52"/>
    <p:sldId id="300" r:id="rId53"/>
    <p:sldId id="338" r:id="rId54"/>
    <p:sldId id="301" r:id="rId55"/>
    <p:sldId id="304" r:id="rId56"/>
    <p:sldId id="311" r:id="rId57"/>
    <p:sldId id="312" r:id="rId58"/>
    <p:sldId id="313" r:id="rId59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689D13"/>
    <a:srgbClr val="0033CC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Paying for college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Grants</c:v>
                </c:pt>
                <c:pt idx="1">
                  <c:v>Loans</c:v>
                </c:pt>
                <c:pt idx="2">
                  <c:v>Self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13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Paying for college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Grants</c:v>
                </c:pt>
                <c:pt idx="1">
                  <c:v>Loans</c:v>
                </c:pt>
                <c:pt idx="2">
                  <c:v>Self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66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jpeg"/><Relationship Id="rId1" Type="http://schemas.openxmlformats.org/officeDocument/2006/relationships/image" Target="../media/image45.wmf"/><Relationship Id="rId4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jpeg"/><Relationship Id="rId1" Type="http://schemas.openxmlformats.org/officeDocument/2006/relationships/image" Target="../media/image45.wmf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CCAA6-C47A-4044-8DB6-51183A4E35A3}" type="doc">
      <dgm:prSet loTypeId="urn:microsoft.com/office/officeart/2005/8/layout/hList2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FC9F6-BB4E-4283-99DD-65FD372CE479}">
      <dgm:prSet phldrT="[Text]"/>
      <dgm:spPr/>
      <dgm:t>
        <a:bodyPr/>
        <a:lstStyle/>
        <a:p>
          <a:r>
            <a:rPr lang="en-US" dirty="0" smtClean="0"/>
            <a:t>Administrative</a:t>
          </a:r>
          <a:endParaRPr lang="en-US" dirty="0"/>
        </a:p>
      </dgm:t>
    </dgm:pt>
    <dgm:pt modelId="{CE79B8ED-031F-4DFC-8BA4-25DFCFE626ED}" type="parTrans" cxnId="{4A12AF99-3951-4302-AA96-992445DB4923}">
      <dgm:prSet/>
      <dgm:spPr/>
      <dgm:t>
        <a:bodyPr/>
        <a:lstStyle/>
        <a:p>
          <a:endParaRPr lang="en-US"/>
        </a:p>
      </dgm:t>
    </dgm:pt>
    <dgm:pt modelId="{EE53A740-0379-4A6B-9003-C949A222B6FB}" type="sibTrans" cxnId="{4A12AF99-3951-4302-AA96-992445DB4923}">
      <dgm:prSet/>
      <dgm:spPr/>
      <dgm:t>
        <a:bodyPr/>
        <a:lstStyle/>
        <a:p>
          <a:endParaRPr lang="en-US"/>
        </a:p>
      </dgm:t>
    </dgm:pt>
    <dgm:pt modelId="{8FA0FA40-EF1F-4A7B-9782-543C257A415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Admissions</a:t>
          </a:r>
          <a:endParaRPr lang="en-US" dirty="0"/>
        </a:p>
      </dgm:t>
    </dgm:pt>
    <dgm:pt modelId="{6CC7E2C0-9167-4D96-8975-DA29178C373F}" type="parTrans" cxnId="{86D18AB8-63C2-4FE0-9873-1AECD5C85A92}">
      <dgm:prSet/>
      <dgm:spPr/>
      <dgm:t>
        <a:bodyPr/>
        <a:lstStyle/>
        <a:p>
          <a:endParaRPr lang="en-US"/>
        </a:p>
      </dgm:t>
    </dgm:pt>
    <dgm:pt modelId="{E9FA3480-B3CC-4DEC-912F-C30E60C10888}" type="sibTrans" cxnId="{86D18AB8-63C2-4FE0-9873-1AECD5C85A92}">
      <dgm:prSet/>
      <dgm:spPr/>
      <dgm:t>
        <a:bodyPr/>
        <a:lstStyle/>
        <a:p>
          <a:endParaRPr lang="en-US"/>
        </a:p>
      </dgm:t>
    </dgm:pt>
    <dgm:pt modelId="{E5666488-DF76-44CF-A6F9-68322388692B}">
      <dgm:prSet phldrT="[Text]"/>
      <dgm:spPr/>
      <dgm:t>
        <a:bodyPr/>
        <a:lstStyle/>
        <a:p>
          <a:r>
            <a:rPr lang="en-US" dirty="0" smtClean="0"/>
            <a:t>Functional</a:t>
          </a:r>
          <a:endParaRPr lang="en-US" dirty="0"/>
        </a:p>
      </dgm:t>
    </dgm:pt>
    <dgm:pt modelId="{AC8297B2-282E-481F-B9D1-3B85CDD3BA33}" type="parTrans" cxnId="{F342F58B-A0D2-4072-B279-9EB267F076D6}">
      <dgm:prSet/>
      <dgm:spPr/>
      <dgm:t>
        <a:bodyPr/>
        <a:lstStyle/>
        <a:p>
          <a:endParaRPr lang="en-US"/>
        </a:p>
      </dgm:t>
    </dgm:pt>
    <dgm:pt modelId="{E35054EA-FEAB-47AA-A616-E803D65EEF01}" type="sibTrans" cxnId="{F342F58B-A0D2-4072-B279-9EB267F076D6}">
      <dgm:prSet/>
      <dgm:spPr/>
      <dgm:t>
        <a:bodyPr/>
        <a:lstStyle/>
        <a:p>
          <a:endParaRPr lang="en-US"/>
        </a:p>
      </dgm:t>
    </dgm:pt>
    <dgm:pt modelId="{AAF17D7B-697F-483E-ADA6-420AFAB57D9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/>
            <a:t>Classes</a:t>
          </a:r>
          <a:endParaRPr lang="en-US" sz="1400" dirty="0"/>
        </a:p>
      </dgm:t>
    </dgm:pt>
    <dgm:pt modelId="{CE2A535F-DA62-48AB-8252-BA56C15ECD61}" type="parTrans" cxnId="{0CD0EA93-AB3F-43F1-86F0-29350391F310}">
      <dgm:prSet/>
      <dgm:spPr/>
      <dgm:t>
        <a:bodyPr/>
        <a:lstStyle/>
        <a:p>
          <a:endParaRPr lang="en-US"/>
        </a:p>
      </dgm:t>
    </dgm:pt>
    <dgm:pt modelId="{315ED6B6-41D6-44AD-9673-7F03E63AF583}" type="sibTrans" cxnId="{0CD0EA93-AB3F-43F1-86F0-29350391F310}">
      <dgm:prSet/>
      <dgm:spPr/>
      <dgm:t>
        <a:bodyPr/>
        <a:lstStyle/>
        <a:p>
          <a:endParaRPr lang="en-US"/>
        </a:p>
      </dgm:t>
    </dgm:pt>
    <dgm:pt modelId="{0A58C149-82D2-4B67-ACA8-24F94E1CC55B}">
      <dgm:prSet phldrT="[Text]"/>
      <dgm:spPr/>
      <dgm:t>
        <a:bodyPr/>
        <a:lstStyle/>
        <a:p>
          <a:r>
            <a:rPr lang="en-US" dirty="0" smtClean="0"/>
            <a:t>Amenities--students</a:t>
          </a:r>
          <a:endParaRPr lang="en-US" dirty="0"/>
        </a:p>
      </dgm:t>
    </dgm:pt>
    <dgm:pt modelId="{4D8F4BFB-4AE1-41B4-AF86-EB63FF34080B}" type="parTrans" cxnId="{4474AE08-CE79-46C6-8ECD-5B7A8775471E}">
      <dgm:prSet/>
      <dgm:spPr/>
      <dgm:t>
        <a:bodyPr/>
        <a:lstStyle/>
        <a:p>
          <a:endParaRPr lang="en-US"/>
        </a:p>
      </dgm:t>
    </dgm:pt>
    <dgm:pt modelId="{E5585849-3D5A-4169-A624-C9D5E7B75C3A}" type="sibTrans" cxnId="{4474AE08-CE79-46C6-8ECD-5B7A8775471E}">
      <dgm:prSet/>
      <dgm:spPr/>
      <dgm:t>
        <a:bodyPr/>
        <a:lstStyle/>
        <a:p>
          <a:endParaRPr lang="en-US"/>
        </a:p>
      </dgm:t>
    </dgm:pt>
    <dgm:pt modelId="{20EF6136-E46E-42FF-B78A-755BFF65B5AE}">
      <dgm:prSet phldrT="[Text]"/>
      <dgm:spPr>
        <a:solidFill>
          <a:srgbClr val="689D13"/>
        </a:solidFill>
      </dgm:spPr>
      <dgm:t>
        <a:bodyPr/>
        <a:lstStyle/>
        <a:p>
          <a:r>
            <a:rPr lang="en-US" smtClean="0"/>
            <a:t>Student Union</a:t>
          </a:r>
          <a:endParaRPr lang="en-US" dirty="0"/>
        </a:p>
      </dgm:t>
    </dgm:pt>
    <dgm:pt modelId="{A07FB03F-67AD-49B0-99A7-12E924E7342F}" type="parTrans" cxnId="{3B471452-47BB-4173-9E6A-B972813952AC}">
      <dgm:prSet/>
      <dgm:spPr/>
      <dgm:t>
        <a:bodyPr/>
        <a:lstStyle/>
        <a:p>
          <a:endParaRPr lang="en-US"/>
        </a:p>
      </dgm:t>
    </dgm:pt>
    <dgm:pt modelId="{10D34C84-B076-43A7-A4EF-35BC759AF79B}" type="sibTrans" cxnId="{3B471452-47BB-4173-9E6A-B972813952AC}">
      <dgm:prSet/>
      <dgm:spPr/>
      <dgm:t>
        <a:bodyPr/>
        <a:lstStyle/>
        <a:p>
          <a:endParaRPr lang="en-US"/>
        </a:p>
      </dgm:t>
    </dgm:pt>
    <dgm:pt modelId="{173F7467-06DF-4C9F-B20B-1EEB7AD5E8B1}">
      <dgm:prSet/>
      <dgm:spPr/>
      <dgm:t>
        <a:bodyPr/>
        <a:lstStyle/>
        <a:p>
          <a:r>
            <a:rPr lang="en-US" dirty="0" smtClean="0"/>
            <a:t>Amenities--public</a:t>
          </a:r>
          <a:endParaRPr lang="en-US" dirty="0"/>
        </a:p>
      </dgm:t>
    </dgm:pt>
    <dgm:pt modelId="{8EE6AEF4-FA16-41E7-BF8F-A772F68A9BB3}" type="parTrans" cxnId="{B35AF083-F660-43BC-A0BD-F63F3888D1C7}">
      <dgm:prSet/>
      <dgm:spPr/>
      <dgm:t>
        <a:bodyPr/>
        <a:lstStyle/>
        <a:p>
          <a:endParaRPr lang="en-US"/>
        </a:p>
      </dgm:t>
    </dgm:pt>
    <dgm:pt modelId="{D3EC150F-50DF-4F4D-9A53-B1206FC81DDC}" type="sibTrans" cxnId="{B35AF083-F660-43BC-A0BD-F63F3888D1C7}">
      <dgm:prSet/>
      <dgm:spPr/>
      <dgm:t>
        <a:bodyPr/>
        <a:lstStyle/>
        <a:p>
          <a:endParaRPr lang="en-US"/>
        </a:p>
      </dgm:t>
    </dgm:pt>
    <dgm:pt modelId="{F84980F3-A75C-40AC-8338-ED0023DE3913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Civic Events &amp; Organizations</a:t>
          </a:r>
          <a:endParaRPr lang="en-US" dirty="0"/>
        </a:p>
      </dgm:t>
    </dgm:pt>
    <dgm:pt modelId="{CD3B9942-3478-4C13-B8D1-E39627885273}" type="parTrans" cxnId="{409DE4B6-0490-4DD2-BADA-358DAABBC070}">
      <dgm:prSet/>
      <dgm:spPr/>
      <dgm:t>
        <a:bodyPr/>
        <a:lstStyle/>
        <a:p>
          <a:endParaRPr lang="en-US"/>
        </a:p>
      </dgm:t>
    </dgm:pt>
    <dgm:pt modelId="{878ED493-0D9B-436D-8155-F53DAFE3E042}" type="sibTrans" cxnId="{409DE4B6-0490-4DD2-BADA-358DAABBC070}">
      <dgm:prSet/>
      <dgm:spPr/>
      <dgm:t>
        <a:bodyPr/>
        <a:lstStyle/>
        <a:p>
          <a:endParaRPr lang="en-US"/>
        </a:p>
      </dgm:t>
    </dgm:pt>
    <dgm:pt modelId="{4B50CD1B-D2AE-45DB-A3E1-BB59BE217F1A}">
      <dgm:prSet phldrT="[Text]"/>
      <dgm:spPr>
        <a:solidFill>
          <a:srgbClr val="689D13"/>
        </a:solidFill>
      </dgm:spPr>
      <dgm:t>
        <a:bodyPr/>
        <a:lstStyle/>
        <a:p>
          <a:endParaRPr lang="en-US" dirty="0"/>
        </a:p>
      </dgm:t>
    </dgm:pt>
    <dgm:pt modelId="{7037DC48-027A-4093-96D0-79781E1ABA04}" type="parTrans" cxnId="{B695A0CF-F47A-4DB8-AD32-5BCE26F78903}">
      <dgm:prSet/>
      <dgm:spPr/>
      <dgm:t>
        <a:bodyPr/>
        <a:lstStyle/>
        <a:p>
          <a:endParaRPr lang="en-US"/>
        </a:p>
      </dgm:t>
    </dgm:pt>
    <dgm:pt modelId="{B0CD03E5-E55D-416E-8E4D-E1986B02447A}" type="sibTrans" cxnId="{B695A0CF-F47A-4DB8-AD32-5BCE26F78903}">
      <dgm:prSet/>
      <dgm:spPr/>
      <dgm:t>
        <a:bodyPr/>
        <a:lstStyle/>
        <a:p>
          <a:endParaRPr lang="en-US"/>
        </a:p>
      </dgm:t>
    </dgm:pt>
    <dgm:pt modelId="{410F3F46-8977-4B54-9F13-0AF34BD1F415}">
      <dgm:prSet/>
      <dgm:spPr/>
      <dgm:t>
        <a:bodyPr/>
        <a:lstStyle/>
        <a:p>
          <a:r>
            <a:rPr lang="en-US" dirty="0" smtClean="0"/>
            <a:t>Financial Aid Office</a:t>
          </a:r>
        </a:p>
      </dgm:t>
    </dgm:pt>
    <dgm:pt modelId="{32FF19F7-302D-4085-8DD0-90AB33447336}" type="parTrans" cxnId="{C3555E68-4FC0-4ADE-95D2-727047EF1A3F}">
      <dgm:prSet/>
      <dgm:spPr/>
      <dgm:t>
        <a:bodyPr/>
        <a:lstStyle/>
        <a:p>
          <a:endParaRPr lang="en-US"/>
        </a:p>
      </dgm:t>
    </dgm:pt>
    <dgm:pt modelId="{2139390A-D60A-4365-90FF-A6391E0941D7}" type="sibTrans" cxnId="{C3555E68-4FC0-4ADE-95D2-727047EF1A3F}">
      <dgm:prSet/>
      <dgm:spPr/>
      <dgm:t>
        <a:bodyPr/>
        <a:lstStyle/>
        <a:p>
          <a:endParaRPr lang="en-US"/>
        </a:p>
      </dgm:t>
    </dgm:pt>
    <dgm:pt modelId="{E6BA0860-9441-45D6-8E40-6D17695C0090}">
      <dgm:prSet/>
      <dgm:spPr/>
      <dgm:t>
        <a:bodyPr/>
        <a:lstStyle/>
        <a:p>
          <a:r>
            <a:rPr lang="en-US" smtClean="0"/>
            <a:t>Bursar (cashier)</a:t>
          </a:r>
          <a:endParaRPr lang="en-US" dirty="0" smtClean="0"/>
        </a:p>
      </dgm:t>
    </dgm:pt>
    <dgm:pt modelId="{D2F7B73A-C017-4C6A-AFAC-1C88A34BA436}" type="parTrans" cxnId="{6333FC3A-904A-44A1-9D27-47D1F60C052C}">
      <dgm:prSet/>
      <dgm:spPr/>
      <dgm:t>
        <a:bodyPr/>
        <a:lstStyle/>
        <a:p>
          <a:endParaRPr lang="en-US"/>
        </a:p>
      </dgm:t>
    </dgm:pt>
    <dgm:pt modelId="{03B37040-C4FE-44ED-B01F-0F7083A147BB}" type="sibTrans" cxnId="{6333FC3A-904A-44A1-9D27-47D1F60C052C}">
      <dgm:prSet/>
      <dgm:spPr/>
      <dgm:t>
        <a:bodyPr/>
        <a:lstStyle/>
        <a:p>
          <a:endParaRPr lang="en-US"/>
        </a:p>
      </dgm:t>
    </dgm:pt>
    <dgm:pt modelId="{C1179A8C-CCDE-40E9-8D47-0AFB48B311D3}">
      <dgm:prSet/>
      <dgm:spPr/>
      <dgm:t>
        <a:bodyPr/>
        <a:lstStyle/>
        <a:p>
          <a:r>
            <a:rPr lang="en-US" smtClean="0"/>
            <a:t>Bookstore</a:t>
          </a:r>
          <a:endParaRPr lang="en-US" dirty="0" smtClean="0"/>
        </a:p>
      </dgm:t>
    </dgm:pt>
    <dgm:pt modelId="{FADA104A-3E02-46DC-88A1-B31C62BA3F21}" type="parTrans" cxnId="{23D0BCEA-9811-41EE-A80D-F4841719D3DC}">
      <dgm:prSet/>
      <dgm:spPr/>
      <dgm:t>
        <a:bodyPr/>
        <a:lstStyle/>
        <a:p>
          <a:endParaRPr lang="en-US"/>
        </a:p>
      </dgm:t>
    </dgm:pt>
    <dgm:pt modelId="{4F995E4B-563B-4F29-B02A-E81C645FCC97}" type="sibTrans" cxnId="{23D0BCEA-9811-41EE-A80D-F4841719D3DC}">
      <dgm:prSet/>
      <dgm:spPr/>
      <dgm:t>
        <a:bodyPr/>
        <a:lstStyle/>
        <a:p>
          <a:endParaRPr lang="en-US"/>
        </a:p>
      </dgm:t>
    </dgm:pt>
    <dgm:pt modelId="{394B9DFA-D925-4D27-A9FD-1BDDBCAB6308}">
      <dgm:prSet/>
      <dgm:spPr/>
      <dgm:t>
        <a:bodyPr/>
        <a:lstStyle/>
        <a:p>
          <a:r>
            <a:rPr lang="en-US" smtClean="0"/>
            <a:t>Registrar (records)</a:t>
          </a:r>
          <a:endParaRPr lang="en-US" dirty="0" smtClean="0"/>
        </a:p>
      </dgm:t>
    </dgm:pt>
    <dgm:pt modelId="{61AF39C3-E786-4B0E-8260-B8E0CC1FA693}" type="parTrans" cxnId="{A74823B0-64DB-4897-9A73-BDF2F16A3950}">
      <dgm:prSet/>
      <dgm:spPr/>
      <dgm:t>
        <a:bodyPr/>
        <a:lstStyle/>
        <a:p>
          <a:endParaRPr lang="en-US"/>
        </a:p>
      </dgm:t>
    </dgm:pt>
    <dgm:pt modelId="{C28A6B72-BB28-40F7-8DA2-2ACB9DD86403}" type="sibTrans" cxnId="{A74823B0-64DB-4897-9A73-BDF2F16A3950}">
      <dgm:prSet/>
      <dgm:spPr/>
      <dgm:t>
        <a:bodyPr/>
        <a:lstStyle/>
        <a:p>
          <a:endParaRPr lang="en-US"/>
        </a:p>
      </dgm:t>
    </dgm:pt>
    <dgm:pt modelId="{5F424602-1424-43F9-955E-D7DA2FF87E68}">
      <dgm:prSet/>
      <dgm:spPr/>
      <dgm:t>
        <a:bodyPr/>
        <a:lstStyle/>
        <a:p>
          <a:r>
            <a:rPr lang="en-US" smtClean="0"/>
            <a:t>Outreach &amp; PR depts.</a:t>
          </a:r>
          <a:endParaRPr lang="en-US" dirty="0" smtClean="0"/>
        </a:p>
      </dgm:t>
    </dgm:pt>
    <dgm:pt modelId="{9222C9B8-6826-4B66-B06B-CEAB082A79C8}" type="parTrans" cxnId="{F6869806-F1A1-4AB5-801C-B4C84D524614}">
      <dgm:prSet/>
      <dgm:spPr/>
      <dgm:t>
        <a:bodyPr/>
        <a:lstStyle/>
        <a:p>
          <a:endParaRPr lang="en-US"/>
        </a:p>
      </dgm:t>
    </dgm:pt>
    <dgm:pt modelId="{26176E87-1052-45C9-8C4B-8B1AA093B1A8}" type="sibTrans" cxnId="{F6869806-F1A1-4AB5-801C-B4C84D524614}">
      <dgm:prSet/>
      <dgm:spPr/>
      <dgm:t>
        <a:bodyPr/>
        <a:lstStyle/>
        <a:p>
          <a:endParaRPr lang="en-US"/>
        </a:p>
      </dgm:t>
    </dgm:pt>
    <dgm:pt modelId="{6B235145-0D3A-4A59-85E0-70B9CE0D4063}">
      <dgm:prSet/>
      <dgm:spPr/>
      <dgm:t>
        <a:bodyPr/>
        <a:lstStyle/>
        <a:p>
          <a:r>
            <a:rPr lang="en-US" smtClean="0"/>
            <a:t>Deans’ Offices</a:t>
          </a:r>
          <a:endParaRPr lang="en-US" dirty="0" smtClean="0"/>
        </a:p>
      </dgm:t>
    </dgm:pt>
    <dgm:pt modelId="{CA90F600-AC62-49D1-A4EB-F714C1B7A016}" type="parTrans" cxnId="{A261AFD8-D2DD-4021-9953-3CE5A119C2A6}">
      <dgm:prSet/>
      <dgm:spPr/>
      <dgm:t>
        <a:bodyPr/>
        <a:lstStyle/>
        <a:p>
          <a:endParaRPr lang="en-US"/>
        </a:p>
      </dgm:t>
    </dgm:pt>
    <dgm:pt modelId="{8B66736F-D767-4BFF-A992-0149CFF0CD51}" type="sibTrans" cxnId="{A261AFD8-D2DD-4021-9953-3CE5A119C2A6}">
      <dgm:prSet/>
      <dgm:spPr/>
      <dgm:t>
        <a:bodyPr/>
        <a:lstStyle/>
        <a:p>
          <a:endParaRPr lang="en-US"/>
        </a:p>
      </dgm:t>
    </dgm:pt>
    <dgm:pt modelId="{C039FB7C-E862-4E3E-A9F4-3C1CD2FB5E8A}">
      <dgm:prSet/>
      <dgm:spPr/>
      <dgm:t>
        <a:bodyPr/>
        <a:lstStyle/>
        <a:p>
          <a:r>
            <a:rPr lang="en-US" smtClean="0"/>
            <a:t>Faculty Committees</a:t>
          </a:r>
          <a:endParaRPr lang="en-US" dirty="0" smtClean="0"/>
        </a:p>
      </dgm:t>
    </dgm:pt>
    <dgm:pt modelId="{3ECB1E0F-8FDF-4F64-BB78-A96D32F45505}" type="parTrans" cxnId="{C10358BF-6FEA-42CC-9381-BB96CEC0615F}">
      <dgm:prSet/>
      <dgm:spPr/>
      <dgm:t>
        <a:bodyPr/>
        <a:lstStyle/>
        <a:p>
          <a:endParaRPr lang="en-US"/>
        </a:p>
      </dgm:t>
    </dgm:pt>
    <dgm:pt modelId="{3C5B3C08-99D0-4CBF-A460-6532E4FBE4AB}" type="sibTrans" cxnId="{C10358BF-6FEA-42CC-9381-BB96CEC0615F}">
      <dgm:prSet/>
      <dgm:spPr/>
      <dgm:t>
        <a:bodyPr/>
        <a:lstStyle/>
        <a:p>
          <a:endParaRPr lang="en-US"/>
        </a:p>
      </dgm:t>
    </dgm:pt>
    <dgm:pt modelId="{38E6E46D-9A0D-4750-8983-F5A89EAE91B7}">
      <dgm:prSet/>
      <dgm:spPr/>
      <dgm:t>
        <a:bodyPr/>
        <a:lstStyle/>
        <a:p>
          <a:r>
            <a:rPr lang="en-US" smtClean="0"/>
            <a:t>Personnel</a:t>
          </a:r>
          <a:endParaRPr lang="en-US" dirty="0" smtClean="0"/>
        </a:p>
      </dgm:t>
    </dgm:pt>
    <dgm:pt modelId="{E0CFD9E4-E6A9-46D5-889A-1D1D628527A1}" type="parTrans" cxnId="{067CE3D7-F5C1-4711-9A0A-D752BAB8C920}">
      <dgm:prSet/>
      <dgm:spPr/>
      <dgm:t>
        <a:bodyPr/>
        <a:lstStyle/>
        <a:p>
          <a:endParaRPr lang="en-US"/>
        </a:p>
      </dgm:t>
    </dgm:pt>
    <dgm:pt modelId="{9E02AF03-26D9-4719-A123-01D747A65B6E}" type="sibTrans" cxnId="{067CE3D7-F5C1-4711-9A0A-D752BAB8C920}">
      <dgm:prSet/>
      <dgm:spPr/>
      <dgm:t>
        <a:bodyPr/>
        <a:lstStyle/>
        <a:p>
          <a:endParaRPr lang="en-US"/>
        </a:p>
      </dgm:t>
    </dgm:pt>
    <dgm:pt modelId="{DEFFEFDF-E07E-4CB3-88F9-D22C290BA519}">
      <dgm:prSet/>
      <dgm:spPr/>
      <dgm:t>
        <a:bodyPr/>
        <a:lstStyle/>
        <a:p>
          <a:r>
            <a:rPr lang="en-US" dirty="0" smtClean="0"/>
            <a:t>Advising</a:t>
          </a:r>
        </a:p>
      </dgm:t>
    </dgm:pt>
    <dgm:pt modelId="{A234E899-2CCD-42E6-94C2-A01D07AFEC32}" type="parTrans" cxnId="{FD35E242-D400-4A18-B214-C0E29AB92338}">
      <dgm:prSet/>
      <dgm:spPr/>
      <dgm:t>
        <a:bodyPr/>
        <a:lstStyle/>
        <a:p>
          <a:endParaRPr lang="en-US"/>
        </a:p>
      </dgm:t>
    </dgm:pt>
    <dgm:pt modelId="{D917A7C5-F129-439F-B0CA-BF0E46E38BFB}" type="sibTrans" cxnId="{FD35E242-D400-4A18-B214-C0E29AB92338}">
      <dgm:prSet/>
      <dgm:spPr/>
      <dgm:t>
        <a:bodyPr/>
        <a:lstStyle/>
        <a:p>
          <a:endParaRPr lang="en-US"/>
        </a:p>
      </dgm:t>
    </dgm:pt>
    <dgm:pt modelId="{AAF017AF-3496-4E0F-8338-27FE215AA655}">
      <dgm:prSet/>
      <dgm:spPr/>
      <dgm:t>
        <a:bodyPr/>
        <a:lstStyle/>
        <a:p>
          <a:r>
            <a:rPr lang="en-US" smtClean="0"/>
            <a:t>ID/Permits Office</a:t>
          </a:r>
          <a:endParaRPr lang="en-US" dirty="0" smtClean="0"/>
        </a:p>
      </dgm:t>
    </dgm:pt>
    <dgm:pt modelId="{2E4AF1A7-5AA0-488C-903C-E643A37BCB4F}" type="parTrans" cxnId="{B8B79B19-F440-4FF7-B7E6-4D71453D9B40}">
      <dgm:prSet/>
      <dgm:spPr/>
      <dgm:t>
        <a:bodyPr/>
        <a:lstStyle/>
        <a:p>
          <a:endParaRPr lang="en-US"/>
        </a:p>
      </dgm:t>
    </dgm:pt>
    <dgm:pt modelId="{1E4F1026-9804-4693-8024-17317C023B20}" type="sibTrans" cxnId="{B8B79B19-F440-4FF7-B7E6-4D71453D9B40}">
      <dgm:prSet/>
      <dgm:spPr/>
      <dgm:t>
        <a:bodyPr/>
        <a:lstStyle/>
        <a:p>
          <a:endParaRPr lang="en-US"/>
        </a:p>
      </dgm:t>
    </dgm:pt>
    <dgm:pt modelId="{AEF5BCCE-7FDC-407F-A856-BD135E59265A}">
      <dgm:prSet/>
      <dgm:spPr/>
      <dgm:t>
        <a:bodyPr/>
        <a:lstStyle/>
        <a:p>
          <a:r>
            <a:rPr lang="en-US" smtClean="0"/>
            <a:t>Career services/work-study</a:t>
          </a:r>
          <a:endParaRPr lang="en-US" dirty="0" smtClean="0"/>
        </a:p>
      </dgm:t>
    </dgm:pt>
    <dgm:pt modelId="{7813DF78-1BE9-4A4F-BE43-2D4E565AB4AB}" type="parTrans" cxnId="{3C497CC3-7568-4EC5-B305-52AB92ED695B}">
      <dgm:prSet/>
      <dgm:spPr/>
      <dgm:t>
        <a:bodyPr/>
        <a:lstStyle/>
        <a:p>
          <a:endParaRPr lang="en-US"/>
        </a:p>
      </dgm:t>
    </dgm:pt>
    <dgm:pt modelId="{B309D9C4-B19F-4B59-BB5E-65B01DF59319}" type="sibTrans" cxnId="{3C497CC3-7568-4EC5-B305-52AB92ED695B}">
      <dgm:prSet/>
      <dgm:spPr/>
      <dgm:t>
        <a:bodyPr/>
        <a:lstStyle/>
        <a:p>
          <a:endParaRPr lang="en-US"/>
        </a:p>
      </dgm:t>
    </dgm:pt>
    <dgm:pt modelId="{E669DCDD-6527-4743-B404-35CCA5BC34FA}">
      <dgm:prSet/>
      <dgm:spPr/>
      <dgm:t>
        <a:bodyPr/>
        <a:lstStyle/>
        <a:p>
          <a:r>
            <a:rPr lang="en-US" smtClean="0"/>
            <a:t>Housing services</a:t>
          </a:r>
          <a:endParaRPr lang="en-US" dirty="0" smtClean="0"/>
        </a:p>
      </dgm:t>
    </dgm:pt>
    <dgm:pt modelId="{07C26D1B-107F-4848-AABD-29D172EB63FA}" type="parTrans" cxnId="{9B0ECDCF-D44C-4094-B78C-0464B269ABD6}">
      <dgm:prSet/>
      <dgm:spPr/>
      <dgm:t>
        <a:bodyPr/>
        <a:lstStyle/>
        <a:p>
          <a:endParaRPr lang="en-US"/>
        </a:p>
      </dgm:t>
    </dgm:pt>
    <dgm:pt modelId="{984DDD96-117F-486C-993C-BB4EB0AF5276}" type="sibTrans" cxnId="{9B0ECDCF-D44C-4094-B78C-0464B269ABD6}">
      <dgm:prSet/>
      <dgm:spPr/>
      <dgm:t>
        <a:bodyPr/>
        <a:lstStyle/>
        <a:p>
          <a:endParaRPr lang="en-US"/>
        </a:p>
      </dgm:t>
    </dgm:pt>
    <dgm:pt modelId="{E4687689-55B9-4785-81CD-E8E873F0E550}">
      <dgm:prSet/>
      <dgm:spPr/>
      <dgm:t>
        <a:bodyPr/>
        <a:lstStyle/>
        <a:p>
          <a:r>
            <a:rPr lang="en-US" dirty="0" smtClean="0"/>
            <a:t>Testing Center</a:t>
          </a:r>
        </a:p>
      </dgm:t>
    </dgm:pt>
    <dgm:pt modelId="{B058164C-6E0A-46DD-A47B-EC90D63F2FC8}" type="parTrans" cxnId="{A7C9D6FB-AB3A-4E81-B939-736C6AE62540}">
      <dgm:prSet/>
      <dgm:spPr/>
      <dgm:t>
        <a:bodyPr/>
        <a:lstStyle/>
        <a:p>
          <a:endParaRPr lang="en-US"/>
        </a:p>
      </dgm:t>
    </dgm:pt>
    <dgm:pt modelId="{35A7B53E-CA72-4B9B-875B-D46B481F7268}" type="sibTrans" cxnId="{A7C9D6FB-AB3A-4E81-B939-736C6AE62540}">
      <dgm:prSet/>
      <dgm:spPr/>
      <dgm:t>
        <a:bodyPr/>
        <a:lstStyle/>
        <a:p>
          <a:endParaRPr lang="en-US"/>
        </a:p>
      </dgm:t>
    </dgm:pt>
    <dgm:pt modelId="{A4F5D9BC-44E5-4B6A-B064-389765787F89}">
      <dgm:prSet/>
      <dgm:spPr/>
      <dgm:t>
        <a:bodyPr/>
        <a:lstStyle/>
        <a:p>
          <a:r>
            <a:rPr lang="en-US" smtClean="0"/>
            <a:t>Special Needs Office</a:t>
          </a:r>
          <a:endParaRPr lang="en-US" dirty="0" smtClean="0"/>
        </a:p>
      </dgm:t>
    </dgm:pt>
    <dgm:pt modelId="{1438206C-6C13-41F6-BD36-E7801152424B}" type="parTrans" cxnId="{FA96A9BC-11E6-4E79-8386-4682265C1357}">
      <dgm:prSet/>
      <dgm:spPr/>
      <dgm:t>
        <a:bodyPr/>
        <a:lstStyle/>
        <a:p>
          <a:endParaRPr lang="en-US"/>
        </a:p>
      </dgm:t>
    </dgm:pt>
    <dgm:pt modelId="{4C6E0205-300C-4E4E-96BD-213B5F5818AC}" type="sibTrans" cxnId="{FA96A9BC-11E6-4E79-8386-4682265C1357}">
      <dgm:prSet/>
      <dgm:spPr/>
      <dgm:t>
        <a:bodyPr/>
        <a:lstStyle/>
        <a:p>
          <a:endParaRPr lang="en-US"/>
        </a:p>
      </dgm:t>
    </dgm:pt>
    <dgm:pt modelId="{D74147AD-0B6F-4A5E-AD18-5EB539A7D2C8}">
      <dgm:prSet/>
      <dgm:spPr/>
      <dgm:t>
        <a:bodyPr/>
        <a:lstStyle/>
        <a:p>
          <a:r>
            <a:rPr lang="en-US" smtClean="0"/>
            <a:t>Planning Office (growth)</a:t>
          </a:r>
          <a:endParaRPr lang="en-US" dirty="0" smtClean="0"/>
        </a:p>
      </dgm:t>
    </dgm:pt>
    <dgm:pt modelId="{7FA1C428-7912-4160-92D7-D8BD66E07F06}" type="parTrans" cxnId="{794249CF-3852-4E17-A7D1-D446EEAACA5C}">
      <dgm:prSet/>
      <dgm:spPr/>
      <dgm:t>
        <a:bodyPr/>
        <a:lstStyle/>
        <a:p>
          <a:endParaRPr lang="en-US"/>
        </a:p>
      </dgm:t>
    </dgm:pt>
    <dgm:pt modelId="{99B85104-5AB5-477F-84E5-13DDC00DAACF}" type="sibTrans" cxnId="{794249CF-3852-4E17-A7D1-D446EEAACA5C}">
      <dgm:prSet/>
      <dgm:spPr/>
      <dgm:t>
        <a:bodyPr/>
        <a:lstStyle/>
        <a:p>
          <a:endParaRPr lang="en-US"/>
        </a:p>
      </dgm:t>
    </dgm:pt>
    <dgm:pt modelId="{F1D0F8BD-A7A6-4DF2-8E94-CA27DCF66385}">
      <dgm:prSet/>
      <dgm:spPr/>
      <dgm:t>
        <a:bodyPr/>
        <a:lstStyle/>
        <a:p>
          <a:r>
            <a:rPr lang="en-US" dirty="0" smtClean="0"/>
            <a:t>Physical Plant (custodial, etc.)</a:t>
          </a:r>
        </a:p>
      </dgm:t>
    </dgm:pt>
    <dgm:pt modelId="{19778ED9-CF89-44B2-88D1-470B64EDEEFF}" type="parTrans" cxnId="{7D1032B5-AB95-4FBB-B0AD-54AAEBB26287}">
      <dgm:prSet/>
      <dgm:spPr/>
      <dgm:t>
        <a:bodyPr/>
        <a:lstStyle/>
        <a:p>
          <a:endParaRPr lang="en-US"/>
        </a:p>
      </dgm:t>
    </dgm:pt>
    <dgm:pt modelId="{92B94D62-5F70-443B-9713-F9B47FCCBBE6}" type="sibTrans" cxnId="{7D1032B5-AB95-4FBB-B0AD-54AAEBB26287}">
      <dgm:prSet/>
      <dgm:spPr/>
      <dgm:t>
        <a:bodyPr/>
        <a:lstStyle/>
        <a:p>
          <a:endParaRPr lang="en-US"/>
        </a:p>
      </dgm:t>
    </dgm:pt>
    <dgm:pt modelId="{081032B7-F620-49B9-92AE-B25CFCB28F8B}">
      <dgm:prSet/>
      <dgm:spPr/>
      <dgm:t>
        <a:bodyPr/>
        <a:lstStyle/>
        <a:p>
          <a:r>
            <a:rPr lang="en-US" dirty="0" smtClean="0"/>
            <a:t>Provosts, Trustees &amp; President’s Offices</a:t>
          </a:r>
        </a:p>
      </dgm:t>
    </dgm:pt>
    <dgm:pt modelId="{5E62D7A4-5114-4150-9A79-FB4DECE2D38C}" type="parTrans" cxnId="{44203D90-B01C-42FE-B3F2-DA42092AEE6C}">
      <dgm:prSet/>
      <dgm:spPr/>
      <dgm:t>
        <a:bodyPr/>
        <a:lstStyle/>
        <a:p>
          <a:endParaRPr lang="en-US"/>
        </a:p>
      </dgm:t>
    </dgm:pt>
    <dgm:pt modelId="{615DCD9F-E2E7-402D-A045-647B3E20BDF5}" type="sibTrans" cxnId="{44203D90-B01C-42FE-B3F2-DA42092AEE6C}">
      <dgm:prSet/>
      <dgm:spPr/>
      <dgm:t>
        <a:bodyPr/>
        <a:lstStyle/>
        <a:p>
          <a:endParaRPr lang="en-US"/>
        </a:p>
      </dgm:t>
    </dgm:pt>
    <dgm:pt modelId="{9CA90F3C-48D1-4D22-8210-64CE1E5CCD20}">
      <dgm:prSet/>
      <dgm:spPr/>
      <dgm:t>
        <a:bodyPr/>
        <a:lstStyle/>
        <a:p>
          <a:r>
            <a:rPr lang="en-US" sz="900" smtClean="0"/>
            <a:t>Academic departments</a:t>
          </a:r>
          <a:endParaRPr lang="en-US" sz="900" dirty="0" smtClean="0"/>
        </a:p>
      </dgm:t>
    </dgm:pt>
    <dgm:pt modelId="{99BC57A2-03D8-4634-A94B-B6297A89B5F7}" type="parTrans" cxnId="{E60F45FC-E84D-4CC4-8B27-3D331768CD31}">
      <dgm:prSet/>
      <dgm:spPr/>
      <dgm:t>
        <a:bodyPr/>
        <a:lstStyle/>
        <a:p>
          <a:endParaRPr lang="en-US"/>
        </a:p>
      </dgm:t>
    </dgm:pt>
    <dgm:pt modelId="{66AEB847-E2AF-4FC5-B6BE-1C4B16801F87}" type="sibTrans" cxnId="{E60F45FC-E84D-4CC4-8B27-3D331768CD31}">
      <dgm:prSet/>
      <dgm:spPr/>
      <dgm:t>
        <a:bodyPr/>
        <a:lstStyle/>
        <a:p>
          <a:endParaRPr lang="en-US"/>
        </a:p>
      </dgm:t>
    </dgm:pt>
    <dgm:pt modelId="{DD059507-1FD6-4103-B093-8480E8326726}">
      <dgm:prSet/>
      <dgm:spPr/>
      <dgm:t>
        <a:bodyPr/>
        <a:lstStyle/>
        <a:p>
          <a:r>
            <a:rPr lang="en-US" sz="900" dirty="0" smtClean="0"/>
            <a:t>Degree programming</a:t>
          </a:r>
        </a:p>
      </dgm:t>
    </dgm:pt>
    <dgm:pt modelId="{5286B7EC-0C3B-4135-B9E1-B0BFE1123433}" type="parTrans" cxnId="{AF1342FD-0ADC-4EF8-BF7D-43E3F2B5E30A}">
      <dgm:prSet/>
      <dgm:spPr/>
      <dgm:t>
        <a:bodyPr/>
        <a:lstStyle/>
        <a:p>
          <a:endParaRPr lang="en-US"/>
        </a:p>
      </dgm:t>
    </dgm:pt>
    <dgm:pt modelId="{E3347AF5-D0D1-44D1-B132-952CAD22C5EF}" type="sibTrans" cxnId="{AF1342FD-0ADC-4EF8-BF7D-43E3F2B5E30A}">
      <dgm:prSet/>
      <dgm:spPr/>
      <dgm:t>
        <a:bodyPr/>
        <a:lstStyle/>
        <a:p>
          <a:endParaRPr lang="en-US"/>
        </a:p>
      </dgm:t>
    </dgm:pt>
    <dgm:pt modelId="{DC48FF68-E629-4C4B-898E-B31A18161F37}">
      <dgm:prSet/>
      <dgm:spPr/>
      <dgm:t>
        <a:bodyPr/>
        <a:lstStyle/>
        <a:p>
          <a:r>
            <a:rPr lang="en-US" sz="900" smtClean="0"/>
            <a:t>Faculty consulting</a:t>
          </a:r>
          <a:endParaRPr lang="en-US" sz="900" dirty="0" smtClean="0"/>
        </a:p>
      </dgm:t>
    </dgm:pt>
    <dgm:pt modelId="{332F28B8-F9BD-4508-8DAD-E5A00B91E692}" type="parTrans" cxnId="{753A2037-F127-4058-AC43-5174EBFEAC15}">
      <dgm:prSet/>
      <dgm:spPr/>
      <dgm:t>
        <a:bodyPr/>
        <a:lstStyle/>
        <a:p>
          <a:endParaRPr lang="en-US"/>
        </a:p>
      </dgm:t>
    </dgm:pt>
    <dgm:pt modelId="{4E44C06C-8292-48CE-B9AE-45D2A9321522}" type="sibTrans" cxnId="{753A2037-F127-4058-AC43-5174EBFEAC15}">
      <dgm:prSet/>
      <dgm:spPr/>
      <dgm:t>
        <a:bodyPr/>
        <a:lstStyle/>
        <a:p>
          <a:endParaRPr lang="en-US"/>
        </a:p>
      </dgm:t>
    </dgm:pt>
    <dgm:pt modelId="{255CB052-7636-4D29-B526-951B1FB3DE96}">
      <dgm:prSet/>
      <dgm:spPr/>
      <dgm:t>
        <a:bodyPr/>
        <a:lstStyle/>
        <a:p>
          <a:r>
            <a:rPr lang="en-US" sz="900" smtClean="0"/>
            <a:t>Curriculum development</a:t>
          </a:r>
          <a:endParaRPr lang="en-US" sz="900" dirty="0" smtClean="0"/>
        </a:p>
      </dgm:t>
    </dgm:pt>
    <dgm:pt modelId="{02B75AB0-572C-4C1A-BE8C-E3B7A2BD4FBC}" type="parTrans" cxnId="{DD78CC6B-9B9D-4ADF-8B17-CA40DA89EBE4}">
      <dgm:prSet/>
      <dgm:spPr/>
      <dgm:t>
        <a:bodyPr/>
        <a:lstStyle/>
        <a:p>
          <a:endParaRPr lang="en-US"/>
        </a:p>
      </dgm:t>
    </dgm:pt>
    <dgm:pt modelId="{E640A777-1FB5-4CE7-8D86-73034371728D}" type="sibTrans" cxnId="{DD78CC6B-9B9D-4ADF-8B17-CA40DA89EBE4}">
      <dgm:prSet/>
      <dgm:spPr/>
      <dgm:t>
        <a:bodyPr/>
        <a:lstStyle/>
        <a:p>
          <a:endParaRPr lang="en-US"/>
        </a:p>
      </dgm:t>
    </dgm:pt>
    <dgm:pt modelId="{198FC82D-439F-46BC-B9A0-4EA2A6339A4E}">
      <dgm:prSet/>
      <dgm:spPr/>
      <dgm:t>
        <a:bodyPr/>
        <a:lstStyle/>
        <a:p>
          <a:r>
            <a:rPr lang="en-US" sz="900" smtClean="0"/>
            <a:t>Libraries</a:t>
          </a:r>
          <a:endParaRPr lang="en-US" sz="900" dirty="0" smtClean="0"/>
        </a:p>
      </dgm:t>
    </dgm:pt>
    <dgm:pt modelId="{B0AB82A5-6077-43AA-A28A-D75383568D7B}" type="parTrans" cxnId="{3035C87D-61C2-491E-84F7-A80AB20FA531}">
      <dgm:prSet/>
      <dgm:spPr/>
      <dgm:t>
        <a:bodyPr/>
        <a:lstStyle/>
        <a:p>
          <a:endParaRPr lang="en-US"/>
        </a:p>
      </dgm:t>
    </dgm:pt>
    <dgm:pt modelId="{2CA2BD45-9D8B-4D8C-A790-B99469FABA14}" type="sibTrans" cxnId="{3035C87D-61C2-491E-84F7-A80AB20FA531}">
      <dgm:prSet/>
      <dgm:spPr/>
      <dgm:t>
        <a:bodyPr/>
        <a:lstStyle/>
        <a:p>
          <a:endParaRPr lang="en-US"/>
        </a:p>
      </dgm:t>
    </dgm:pt>
    <dgm:pt modelId="{FFF2F7F9-DE0E-4545-A662-A61DB13CC6B0}">
      <dgm:prSet/>
      <dgm:spPr/>
      <dgm:t>
        <a:bodyPr/>
        <a:lstStyle/>
        <a:p>
          <a:r>
            <a:rPr lang="en-US" sz="900" smtClean="0"/>
            <a:t>Athletics</a:t>
          </a:r>
          <a:endParaRPr lang="en-US" sz="900" dirty="0" smtClean="0"/>
        </a:p>
      </dgm:t>
    </dgm:pt>
    <dgm:pt modelId="{E0159542-7910-4E62-8937-2EABB2D9CB1F}" type="parTrans" cxnId="{01A18834-9278-44AF-B991-33BD13A22459}">
      <dgm:prSet/>
      <dgm:spPr/>
      <dgm:t>
        <a:bodyPr/>
        <a:lstStyle/>
        <a:p>
          <a:endParaRPr lang="en-US"/>
        </a:p>
      </dgm:t>
    </dgm:pt>
    <dgm:pt modelId="{0BFB1492-FC0F-45CC-97CA-8317B5EAC484}" type="sibTrans" cxnId="{01A18834-9278-44AF-B991-33BD13A22459}">
      <dgm:prSet/>
      <dgm:spPr/>
      <dgm:t>
        <a:bodyPr/>
        <a:lstStyle/>
        <a:p>
          <a:endParaRPr lang="en-US"/>
        </a:p>
      </dgm:t>
    </dgm:pt>
    <dgm:pt modelId="{7A79E369-C732-4F99-80A4-B00AF989CA2C}">
      <dgm:prSet/>
      <dgm:spPr/>
      <dgm:t>
        <a:bodyPr/>
        <a:lstStyle/>
        <a:p>
          <a:r>
            <a:rPr lang="en-US" sz="900" dirty="0" smtClean="0"/>
            <a:t>Laboratories</a:t>
          </a:r>
        </a:p>
      </dgm:t>
    </dgm:pt>
    <dgm:pt modelId="{A1E4E914-E288-4F4F-850F-36C4A962457E}" type="parTrans" cxnId="{3768D756-059D-4E66-B340-E042825826DE}">
      <dgm:prSet/>
      <dgm:spPr/>
      <dgm:t>
        <a:bodyPr/>
        <a:lstStyle/>
        <a:p>
          <a:endParaRPr lang="en-US"/>
        </a:p>
      </dgm:t>
    </dgm:pt>
    <dgm:pt modelId="{ED311271-EB41-4907-8C8D-94EC2D8D87C5}" type="sibTrans" cxnId="{3768D756-059D-4E66-B340-E042825826DE}">
      <dgm:prSet/>
      <dgm:spPr/>
      <dgm:t>
        <a:bodyPr/>
        <a:lstStyle/>
        <a:p>
          <a:endParaRPr lang="en-US"/>
        </a:p>
      </dgm:t>
    </dgm:pt>
    <dgm:pt modelId="{C8C0AD66-BAC7-4A2A-B0D1-230E9E9837FD}">
      <dgm:prSet/>
      <dgm:spPr/>
      <dgm:t>
        <a:bodyPr/>
        <a:lstStyle/>
        <a:p>
          <a:r>
            <a:rPr lang="en-US" sz="900" smtClean="0"/>
            <a:t>Technology Complex</a:t>
          </a:r>
          <a:endParaRPr lang="en-US" sz="900" dirty="0" smtClean="0"/>
        </a:p>
      </dgm:t>
    </dgm:pt>
    <dgm:pt modelId="{BEF29C34-F30D-4762-8B08-BF90BB8CA0BE}" type="parTrans" cxnId="{534F24A6-33DB-486E-B3FC-CAFB51C880D6}">
      <dgm:prSet/>
      <dgm:spPr/>
      <dgm:t>
        <a:bodyPr/>
        <a:lstStyle/>
        <a:p>
          <a:endParaRPr lang="en-US"/>
        </a:p>
      </dgm:t>
    </dgm:pt>
    <dgm:pt modelId="{F7CF278E-1E0F-4820-911C-B6F4DED8556C}" type="sibTrans" cxnId="{534F24A6-33DB-486E-B3FC-CAFB51C880D6}">
      <dgm:prSet/>
      <dgm:spPr/>
      <dgm:t>
        <a:bodyPr/>
        <a:lstStyle/>
        <a:p>
          <a:endParaRPr lang="en-US"/>
        </a:p>
      </dgm:t>
    </dgm:pt>
    <dgm:pt modelId="{FCA868B8-4209-47A5-83A4-9188D8D73221}">
      <dgm:prSet/>
      <dgm:spPr/>
      <dgm:t>
        <a:bodyPr/>
        <a:lstStyle/>
        <a:p>
          <a:r>
            <a:rPr lang="en-US" sz="900" smtClean="0"/>
            <a:t>Research programs</a:t>
          </a:r>
          <a:endParaRPr lang="en-US" sz="900" dirty="0" smtClean="0"/>
        </a:p>
      </dgm:t>
    </dgm:pt>
    <dgm:pt modelId="{F43CFDBD-D654-4528-A7D9-7A36D2C73316}" type="parTrans" cxnId="{2DFDD200-19A2-4408-9DB6-3EEE3B14E763}">
      <dgm:prSet/>
      <dgm:spPr/>
      <dgm:t>
        <a:bodyPr/>
        <a:lstStyle/>
        <a:p>
          <a:endParaRPr lang="en-US"/>
        </a:p>
      </dgm:t>
    </dgm:pt>
    <dgm:pt modelId="{35E5FCE8-954B-465C-97FE-5F151CC118C3}" type="sibTrans" cxnId="{2DFDD200-19A2-4408-9DB6-3EEE3B14E763}">
      <dgm:prSet/>
      <dgm:spPr/>
      <dgm:t>
        <a:bodyPr/>
        <a:lstStyle/>
        <a:p>
          <a:endParaRPr lang="en-US"/>
        </a:p>
      </dgm:t>
    </dgm:pt>
    <dgm:pt modelId="{EDBBE4DE-8004-4E1E-B327-94E4057EC1FC}">
      <dgm:prSet/>
      <dgm:spPr/>
      <dgm:t>
        <a:bodyPr/>
        <a:lstStyle/>
        <a:p>
          <a:r>
            <a:rPr lang="en-US" sz="900" smtClean="0"/>
            <a:t>Tutoring/learning support</a:t>
          </a:r>
          <a:endParaRPr lang="en-US" sz="900" dirty="0" smtClean="0"/>
        </a:p>
      </dgm:t>
    </dgm:pt>
    <dgm:pt modelId="{708F3D2A-1AC3-4542-A1FB-53F337A033DF}" type="parTrans" cxnId="{4E85C44E-6DA4-4AAA-B337-37B0B9041A04}">
      <dgm:prSet/>
      <dgm:spPr/>
      <dgm:t>
        <a:bodyPr/>
        <a:lstStyle/>
        <a:p>
          <a:endParaRPr lang="en-US"/>
        </a:p>
      </dgm:t>
    </dgm:pt>
    <dgm:pt modelId="{2B43B344-C837-4D9B-8C5F-16B54EA2D368}" type="sibTrans" cxnId="{4E85C44E-6DA4-4AAA-B337-37B0B9041A04}">
      <dgm:prSet/>
      <dgm:spPr/>
      <dgm:t>
        <a:bodyPr/>
        <a:lstStyle/>
        <a:p>
          <a:endParaRPr lang="en-US"/>
        </a:p>
      </dgm:t>
    </dgm:pt>
    <dgm:pt modelId="{CC92FF72-69A3-4805-A5A3-20C0AA5D1B3C}">
      <dgm:prSet/>
      <dgm:spPr/>
      <dgm:t>
        <a:bodyPr/>
        <a:lstStyle/>
        <a:p>
          <a:r>
            <a:rPr lang="en-US" sz="900" dirty="0" smtClean="0"/>
            <a:t>Award Programs</a:t>
          </a:r>
          <a:endParaRPr lang="en-US" sz="900" dirty="0"/>
        </a:p>
      </dgm:t>
    </dgm:pt>
    <dgm:pt modelId="{6573DD06-6D3C-4E82-B9F6-AAA2B57A02DE}" type="parTrans" cxnId="{D1CD1195-3DA9-4A82-8B07-BAC90D5FA759}">
      <dgm:prSet/>
      <dgm:spPr/>
      <dgm:t>
        <a:bodyPr/>
        <a:lstStyle/>
        <a:p>
          <a:endParaRPr lang="en-US"/>
        </a:p>
      </dgm:t>
    </dgm:pt>
    <dgm:pt modelId="{D9842B53-DAE9-4E60-90DB-ACF538D9090F}" type="sibTrans" cxnId="{D1CD1195-3DA9-4A82-8B07-BAC90D5FA759}">
      <dgm:prSet/>
      <dgm:spPr/>
      <dgm:t>
        <a:bodyPr/>
        <a:lstStyle/>
        <a:p>
          <a:endParaRPr lang="en-US"/>
        </a:p>
      </dgm:t>
    </dgm:pt>
    <dgm:pt modelId="{820C6F66-C0A1-4BE4-B085-55521F9CC9A1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Budget services</a:t>
          </a:r>
          <a:endParaRPr lang="en-US" dirty="0" smtClean="0"/>
        </a:p>
      </dgm:t>
    </dgm:pt>
    <dgm:pt modelId="{E95A826E-4608-40F2-B298-D74B622D1DE8}" type="parTrans" cxnId="{1B7F1EE1-94D9-489A-B0AA-D2623FAEC5A5}">
      <dgm:prSet/>
      <dgm:spPr/>
      <dgm:t>
        <a:bodyPr/>
        <a:lstStyle/>
        <a:p>
          <a:endParaRPr lang="en-US"/>
        </a:p>
      </dgm:t>
    </dgm:pt>
    <dgm:pt modelId="{4FBDEBCA-C571-44D4-8A3F-B713B15AE156}" type="sibTrans" cxnId="{1B7F1EE1-94D9-489A-B0AA-D2623FAEC5A5}">
      <dgm:prSet/>
      <dgm:spPr/>
      <dgm:t>
        <a:bodyPr/>
        <a:lstStyle/>
        <a:p>
          <a:endParaRPr lang="en-US"/>
        </a:p>
      </dgm:t>
    </dgm:pt>
    <dgm:pt modelId="{AB4ED8B5-CFB0-425A-B73D-419A0495944E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Ombudsman (conflict help)</a:t>
          </a:r>
          <a:endParaRPr lang="en-US" dirty="0"/>
        </a:p>
      </dgm:t>
    </dgm:pt>
    <dgm:pt modelId="{988DBC2F-4951-4DC8-B306-A11AAA96F6AE}" type="parTrans" cxnId="{CC2F8529-C886-477C-B3A0-0E1D1A49E107}">
      <dgm:prSet/>
      <dgm:spPr/>
      <dgm:t>
        <a:bodyPr/>
        <a:lstStyle/>
        <a:p>
          <a:endParaRPr lang="en-US"/>
        </a:p>
      </dgm:t>
    </dgm:pt>
    <dgm:pt modelId="{8B2E26AB-383F-4DE6-8E9D-837D229EC801}" type="sibTrans" cxnId="{CC2F8529-C886-477C-B3A0-0E1D1A49E107}">
      <dgm:prSet/>
      <dgm:spPr/>
      <dgm:t>
        <a:bodyPr/>
        <a:lstStyle/>
        <a:p>
          <a:endParaRPr lang="en-US"/>
        </a:p>
      </dgm:t>
    </dgm:pt>
    <dgm:pt modelId="{BCC4C6CC-598B-4A43-BDD2-C08119774BBA}">
      <dgm:prSet/>
      <dgm:spPr>
        <a:solidFill>
          <a:srgbClr val="689D13"/>
        </a:solidFill>
      </dgm:spPr>
      <dgm:t>
        <a:bodyPr/>
        <a:lstStyle/>
        <a:p>
          <a:r>
            <a:rPr lang="en-US" dirty="0" smtClean="0"/>
            <a:t>Eateries </a:t>
          </a:r>
          <a:endParaRPr lang="en-US" dirty="0"/>
        </a:p>
      </dgm:t>
    </dgm:pt>
    <dgm:pt modelId="{73399FD6-F995-40F5-AA5C-90A199BD9F35}" type="parTrans" cxnId="{F29B78E0-5F6F-4A2E-94E8-F46E1F22C69D}">
      <dgm:prSet/>
      <dgm:spPr/>
      <dgm:t>
        <a:bodyPr/>
        <a:lstStyle/>
        <a:p>
          <a:endParaRPr lang="en-US"/>
        </a:p>
      </dgm:t>
    </dgm:pt>
    <dgm:pt modelId="{6E83CA11-1241-4F5A-B44F-F781F6FA358E}" type="sibTrans" cxnId="{F29B78E0-5F6F-4A2E-94E8-F46E1F22C69D}">
      <dgm:prSet/>
      <dgm:spPr/>
      <dgm:t>
        <a:bodyPr/>
        <a:lstStyle/>
        <a:p>
          <a:endParaRPr lang="en-US"/>
        </a:p>
      </dgm:t>
    </dgm:pt>
    <dgm:pt modelId="{ED5332E3-FC1B-4FAE-940B-A77FF0D7241B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Recreation/Leisure activities</a:t>
          </a:r>
          <a:endParaRPr lang="en-US" dirty="0" smtClean="0"/>
        </a:p>
      </dgm:t>
    </dgm:pt>
    <dgm:pt modelId="{03C83CC3-4DFC-471F-92C6-E23C14CDA06D}" type="parTrans" cxnId="{C4B2A32A-D726-4D7B-BF44-A49EF209A329}">
      <dgm:prSet/>
      <dgm:spPr/>
      <dgm:t>
        <a:bodyPr/>
        <a:lstStyle/>
        <a:p>
          <a:endParaRPr lang="en-US"/>
        </a:p>
      </dgm:t>
    </dgm:pt>
    <dgm:pt modelId="{F77D4794-ED86-4639-9B46-5AE6152E07A3}" type="sibTrans" cxnId="{C4B2A32A-D726-4D7B-BF44-A49EF209A329}">
      <dgm:prSet/>
      <dgm:spPr/>
      <dgm:t>
        <a:bodyPr/>
        <a:lstStyle/>
        <a:p>
          <a:endParaRPr lang="en-US"/>
        </a:p>
      </dgm:t>
    </dgm:pt>
    <dgm:pt modelId="{C271FE37-09BB-4C7C-AE4D-D51227783F6D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Study Abroad programs</a:t>
          </a:r>
          <a:endParaRPr lang="en-US" dirty="0" smtClean="0"/>
        </a:p>
      </dgm:t>
    </dgm:pt>
    <dgm:pt modelId="{6C8DF6CB-0E69-4FDC-9E61-9AB1522850DC}" type="parTrans" cxnId="{0AAE83D7-07D2-449C-B477-A42CCF5EC14F}">
      <dgm:prSet/>
      <dgm:spPr/>
      <dgm:t>
        <a:bodyPr/>
        <a:lstStyle/>
        <a:p>
          <a:endParaRPr lang="en-US"/>
        </a:p>
      </dgm:t>
    </dgm:pt>
    <dgm:pt modelId="{5AFC5694-6677-4597-A9E4-573D5BD7BD7C}" type="sibTrans" cxnId="{0AAE83D7-07D2-449C-B477-A42CCF5EC14F}">
      <dgm:prSet/>
      <dgm:spPr/>
      <dgm:t>
        <a:bodyPr/>
        <a:lstStyle/>
        <a:p>
          <a:endParaRPr lang="en-US"/>
        </a:p>
      </dgm:t>
    </dgm:pt>
    <dgm:pt modelId="{A2D7F00B-BB2D-43CE-B062-970D74DBA951}">
      <dgm:prSet/>
      <dgm:spPr>
        <a:solidFill>
          <a:srgbClr val="689D13"/>
        </a:solidFill>
      </dgm:spPr>
      <dgm:t>
        <a:bodyPr/>
        <a:lstStyle/>
        <a:p>
          <a:r>
            <a:rPr lang="en-US" dirty="0" smtClean="0"/>
            <a:t>Employment bureau</a:t>
          </a:r>
        </a:p>
      </dgm:t>
    </dgm:pt>
    <dgm:pt modelId="{DD16DD68-170C-4018-A985-147B453E0820}" type="parTrans" cxnId="{E4F5C7E2-7D2B-4A62-B897-BB58F52CC862}">
      <dgm:prSet/>
      <dgm:spPr/>
      <dgm:t>
        <a:bodyPr/>
        <a:lstStyle/>
        <a:p>
          <a:endParaRPr lang="en-US"/>
        </a:p>
      </dgm:t>
    </dgm:pt>
    <dgm:pt modelId="{A66B1163-5610-4969-BBE0-A927B3C88916}" type="sibTrans" cxnId="{E4F5C7E2-7D2B-4A62-B897-BB58F52CC862}">
      <dgm:prSet/>
      <dgm:spPr/>
      <dgm:t>
        <a:bodyPr/>
        <a:lstStyle/>
        <a:p>
          <a:endParaRPr lang="en-US"/>
        </a:p>
      </dgm:t>
    </dgm:pt>
    <dgm:pt modelId="{E3C1C94F-A9DB-418E-923C-F13761643654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Housing bulletin</a:t>
          </a:r>
          <a:endParaRPr lang="en-US" dirty="0" smtClean="0"/>
        </a:p>
      </dgm:t>
    </dgm:pt>
    <dgm:pt modelId="{6C0B72AD-54B3-4204-AAC8-D9F091AAE73F}" type="parTrans" cxnId="{46433454-3C54-419E-AED2-8693A4A51DDC}">
      <dgm:prSet/>
      <dgm:spPr/>
      <dgm:t>
        <a:bodyPr/>
        <a:lstStyle/>
        <a:p>
          <a:endParaRPr lang="en-US"/>
        </a:p>
      </dgm:t>
    </dgm:pt>
    <dgm:pt modelId="{68A59FCB-2CEA-4490-A818-3755C8FC5776}" type="sibTrans" cxnId="{46433454-3C54-419E-AED2-8693A4A51DDC}">
      <dgm:prSet/>
      <dgm:spPr/>
      <dgm:t>
        <a:bodyPr/>
        <a:lstStyle/>
        <a:p>
          <a:endParaRPr lang="en-US"/>
        </a:p>
      </dgm:t>
    </dgm:pt>
    <dgm:pt modelId="{A239B000-3EEA-41C7-BBE2-0664C1446FF7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Childcare</a:t>
          </a:r>
          <a:endParaRPr lang="en-US" dirty="0" smtClean="0"/>
        </a:p>
      </dgm:t>
    </dgm:pt>
    <dgm:pt modelId="{E5049B14-0708-453D-AD8E-FAD4ECF87ECE}" type="parTrans" cxnId="{FCED0267-19F4-4D06-A538-A8B57E4C4E48}">
      <dgm:prSet/>
      <dgm:spPr/>
      <dgm:t>
        <a:bodyPr/>
        <a:lstStyle/>
        <a:p>
          <a:endParaRPr lang="en-US"/>
        </a:p>
      </dgm:t>
    </dgm:pt>
    <dgm:pt modelId="{26E2A442-E0A9-4C4B-A576-A5FA2F8EF992}" type="sibTrans" cxnId="{FCED0267-19F4-4D06-A538-A8B57E4C4E48}">
      <dgm:prSet/>
      <dgm:spPr/>
      <dgm:t>
        <a:bodyPr/>
        <a:lstStyle/>
        <a:p>
          <a:endParaRPr lang="en-US"/>
        </a:p>
      </dgm:t>
    </dgm:pt>
    <dgm:pt modelId="{DEBBA0F1-1FE5-4FDD-9F77-40F63E516E56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Career Placement</a:t>
          </a:r>
          <a:endParaRPr lang="en-US" dirty="0" smtClean="0"/>
        </a:p>
      </dgm:t>
    </dgm:pt>
    <dgm:pt modelId="{FBDC5F84-A6BE-4963-A2DD-CE73F424FEF3}" type="parTrans" cxnId="{76668D87-BAB1-4274-89C3-1498FA68595E}">
      <dgm:prSet/>
      <dgm:spPr/>
      <dgm:t>
        <a:bodyPr/>
        <a:lstStyle/>
        <a:p>
          <a:endParaRPr lang="en-US"/>
        </a:p>
      </dgm:t>
    </dgm:pt>
    <dgm:pt modelId="{ED8CAB61-9C9B-4047-84FB-BEFC5B14114C}" type="sibTrans" cxnId="{76668D87-BAB1-4274-89C3-1498FA68595E}">
      <dgm:prSet/>
      <dgm:spPr/>
      <dgm:t>
        <a:bodyPr/>
        <a:lstStyle/>
        <a:p>
          <a:endParaRPr lang="en-US"/>
        </a:p>
      </dgm:t>
    </dgm:pt>
    <dgm:pt modelId="{AB5BBE2B-D5E7-412B-8678-7B4A2FF0004B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Disability Services</a:t>
          </a:r>
          <a:endParaRPr lang="en-US" dirty="0" smtClean="0"/>
        </a:p>
      </dgm:t>
    </dgm:pt>
    <dgm:pt modelId="{66A73E87-FECA-4E38-AC7B-C4B684C51B6C}" type="parTrans" cxnId="{966C826D-876B-4E95-9A31-BD107B03D971}">
      <dgm:prSet/>
      <dgm:spPr/>
      <dgm:t>
        <a:bodyPr/>
        <a:lstStyle/>
        <a:p>
          <a:endParaRPr lang="en-US"/>
        </a:p>
      </dgm:t>
    </dgm:pt>
    <dgm:pt modelId="{3740967E-8167-4FDA-A9BB-14CCDFDA5AB5}" type="sibTrans" cxnId="{966C826D-876B-4E95-9A31-BD107B03D971}">
      <dgm:prSet/>
      <dgm:spPr/>
      <dgm:t>
        <a:bodyPr/>
        <a:lstStyle/>
        <a:p>
          <a:endParaRPr lang="en-US"/>
        </a:p>
      </dgm:t>
    </dgm:pt>
    <dgm:pt modelId="{479A8034-3BD5-4924-ABAE-3DEBBFAF1A1C}">
      <dgm:prSet/>
      <dgm:spPr>
        <a:solidFill>
          <a:srgbClr val="689D13"/>
        </a:solidFill>
      </dgm:spPr>
      <dgm:t>
        <a:bodyPr/>
        <a:lstStyle/>
        <a:p>
          <a:r>
            <a:rPr lang="en-US" dirty="0" smtClean="0"/>
            <a:t>Clubs</a:t>
          </a:r>
          <a:endParaRPr lang="en-US" dirty="0"/>
        </a:p>
      </dgm:t>
    </dgm:pt>
    <dgm:pt modelId="{3E6BE944-A4A3-4544-9EF8-9F4DE169CA52}" type="parTrans" cxnId="{F2726C15-69C4-49DF-8CBB-BEA0901ECE70}">
      <dgm:prSet/>
      <dgm:spPr/>
      <dgm:t>
        <a:bodyPr/>
        <a:lstStyle/>
        <a:p>
          <a:endParaRPr lang="en-US"/>
        </a:p>
      </dgm:t>
    </dgm:pt>
    <dgm:pt modelId="{23D9E1E4-B3F3-4984-9AA7-217460618DDC}" type="sibTrans" cxnId="{F2726C15-69C4-49DF-8CBB-BEA0901ECE70}">
      <dgm:prSet/>
      <dgm:spPr/>
      <dgm:t>
        <a:bodyPr/>
        <a:lstStyle/>
        <a:p>
          <a:endParaRPr lang="en-US"/>
        </a:p>
      </dgm:t>
    </dgm:pt>
    <dgm:pt modelId="{D1109308-2F47-458A-BF03-8FFD9E8D0FA8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Chapel </a:t>
          </a:r>
          <a:endParaRPr lang="en-US" dirty="0" smtClean="0"/>
        </a:p>
      </dgm:t>
    </dgm:pt>
    <dgm:pt modelId="{87CF0FC0-1050-48DF-B512-CF87B7502071}" type="parTrans" cxnId="{25B69385-317C-48F0-BEDA-7DDC5286B8E0}">
      <dgm:prSet/>
      <dgm:spPr/>
      <dgm:t>
        <a:bodyPr/>
        <a:lstStyle/>
        <a:p>
          <a:endParaRPr lang="en-US"/>
        </a:p>
      </dgm:t>
    </dgm:pt>
    <dgm:pt modelId="{EEFA050A-618B-4C63-A3FF-2B595637D3A3}" type="sibTrans" cxnId="{25B69385-317C-48F0-BEDA-7DDC5286B8E0}">
      <dgm:prSet/>
      <dgm:spPr/>
      <dgm:t>
        <a:bodyPr/>
        <a:lstStyle/>
        <a:p>
          <a:endParaRPr lang="en-US"/>
        </a:p>
      </dgm:t>
    </dgm:pt>
    <dgm:pt modelId="{3660ABBF-6C91-424B-A49A-1E9FAE04478E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Computer Services (email, etc.)</a:t>
          </a:r>
          <a:endParaRPr lang="en-US" dirty="0" smtClean="0"/>
        </a:p>
      </dgm:t>
    </dgm:pt>
    <dgm:pt modelId="{95AFA66E-F478-44CF-A712-9AF4EAAC8D2E}" type="parTrans" cxnId="{4003EF22-EF54-4AAC-81C5-3B1911D2BC9D}">
      <dgm:prSet/>
      <dgm:spPr/>
      <dgm:t>
        <a:bodyPr/>
        <a:lstStyle/>
        <a:p>
          <a:endParaRPr lang="en-US"/>
        </a:p>
      </dgm:t>
    </dgm:pt>
    <dgm:pt modelId="{4E9890D8-F505-4B6E-920E-25A2C430C6BB}" type="sibTrans" cxnId="{4003EF22-EF54-4AAC-81C5-3B1911D2BC9D}">
      <dgm:prSet/>
      <dgm:spPr/>
      <dgm:t>
        <a:bodyPr/>
        <a:lstStyle/>
        <a:p>
          <a:endParaRPr lang="en-US"/>
        </a:p>
      </dgm:t>
    </dgm:pt>
    <dgm:pt modelId="{25D75986-3722-49C4-851D-D2554E1DAD69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Equal Opportunity Office</a:t>
          </a:r>
          <a:endParaRPr lang="en-US" dirty="0"/>
        </a:p>
      </dgm:t>
    </dgm:pt>
    <dgm:pt modelId="{11AC4202-B62D-4BA6-82BF-B68D97782936}" type="parTrans" cxnId="{256496D1-697F-4134-8AFC-CD22BD9E8FBD}">
      <dgm:prSet/>
      <dgm:spPr/>
      <dgm:t>
        <a:bodyPr/>
        <a:lstStyle/>
        <a:p>
          <a:endParaRPr lang="en-US"/>
        </a:p>
      </dgm:t>
    </dgm:pt>
    <dgm:pt modelId="{85A1A305-6D42-4CDE-8A0B-5FCE8E83ED15}" type="sibTrans" cxnId="{256496D1-697F-4134-8AFC-CD22BD9E8FBD}">
      <dgm:prSet/>
      <dgm:spPr/>
      <dgm:t>
        <a:bodyPr/>
        <a:lstStyle/>
        <a:p>
          <a:endParaRPr lang="en-US"/>
        </a:p>
      </dgm:t>
    </dgm:pt>
    <dgm:pt modelId="{0F7F2A4F-16E9-4D2D-8AC3-AD88C7F13167}">
      <dgm:prSet/>
      <dgm:spPr>
        <a:solidFill>
          <a:srgbClr val="689D13"/>
        </a:solidFill>
      </dgm:spPr>
      <dgm:t>
        <a:bodyPr/>
        <a:lstStyle/>
        <a:p>
          <a:r>
            <a:rPr lang="en-US" smtClean="0"/>
            <a:t>Psychological /medical services</a:t>
          </a:r>
          <a:endParaRPr lang="en-US" dirty="0" smtClean="0"/>
        </a:p>
      </dgm:t>
    </dgm:pt>
    <dgm:pt modelId="{AE22B304-2C91-40C7-8B21-7DEBCB391245}" type="parTrans" cxnId="{A10AFFCB-9955-4A6B-814D-232FB0E19E7D}">
      <dgm:prSet/>
      <dgm:spPr/>
      <dgm:t>
        <a:bodyPr/>
        <a:lstStyle/>
        <a:p>
          <a:endParaRPr lang="en-US"/>
        </a:p>
      </dgm:t>
    </dgm:pt>
    <dgm:pt modelId="{8C7E50E1-BF5E-48B8-A44B-0BC5A76B07C9}" type="sibTrans" cxnId="{A10AFFCB-9955-4A6B-814D-232FB0E19E7D}">
      <dgm:prSet/>
      <dgm:spPr/>
      <dgm:t>
        <a:bodyPr/>
        <a:lstStyle/>
        <a:p>
          <a:endParaRPr lang="en-US"/>
        </a:p>
      </dgm:t>
    </dgm:pt>
    <dgm:pt modelId="{605D9635-DC62-4B8B-9B4C-08837428E633}">
      <dgm:prSet/>
      <dgm:spPr>
        <a:solidFill>
          <a:srgbClr val="689D13"/>
        </a:solidFill>
      </dgm:spPr>
      <dgm:t>
        <a:bodyPr/>
        <a:lstStyle/>
        <a:p>
          <a:r>
            <a:rPr lang="en-US" dirty="0" smtClean="0"/>
            <a:t>Transportation Program</a:t>
          </a:r>
          <a:endParaRPr lang="en-US" dirty="0"/>
        </a:p>
      </dgm:t>
    </dgm:pt>
    <dgm:pt modelId="{B8BAF163-4AD2-4B13-AE76-D9BA28433976}" type="parTrans" cxnId="{74FFEA00-F452-46B9-BDE3-93093406654F}">
      <dgm:prSet/>
      <dgm:spPr/>
      <dgm:t>
        <a:bodyPr/>
        <a:lstStyle/>
        <a:p>
          <a:endParaRPr lang="en-US"/>
        </a:p>
      </dgm:t>
    </dgm:pt>
    <dgm:pt modelId="{6DD57B89-A8E7-4215-87C3-15D3B2EFD0FC}" type="sibTrans" cxnId="{74FFEA00-F452-46B9-BDE3-93093406654F}">
      <dgm:prSet/>
      <dgm:spPr/>
      <dgm:t>
        <a:bodyPr/>
        <a:lstStyle/>
        <a:p>
          <a:endParaRPr lang="en-US"/>
        </a:p>
      </dgm:t>
    </dgm:pt>
    <dgm:pt modelId="{59EE8DFF-E651-422F-B163-541FCF8D464A}">
      <dgm:prSet/>
      <dgm:spPr/>
      <dgm:t>
        <a:bodyPr/>
        <a:lstStyle/>
        <a:p>
          <a:r>
            <a:rPr lang="en-US" dirty="0" smtClean="0"/>
            <a:t>Museums</a:t>
          </a:r>
        </a:p>
      </dgm:t>
    </dgm:pt>
    <dgm:pt modelId="{DADE1A19-D3D7-43A6-ACAC-9EFBBD1DD628}" type="parTrans" cxnId="{46F4E04C-A095-4D98-9294-4EA8FB77B7D7}">
      <dgm:prSet/>
      <dgm:spPr/>
      <dgm:t>
        <a:bodyPr/>
        <a:lstStyle/>
        <a:p>
          <a:endParaRPr lang="en-US"/>
        </a:p>
      </dgm:t>
    </dgm:pt>
    <dgm:pt modelId="{B28EDBDF-9D46-4F59-9B10-E8E40F0495A3}" type="sibTrans" cxnId="{46F4E04C-A095-4D98-9294-4EA8FB77B7D7}">
      <dgm:prSet/>
      <dgm:spPr/>
      <dgm:t>
        <a:bodyPr/>
        <a:lstStyle/>
        <a:p>
          <a:endParaRPr lang="en-US"/>
        </a:p>
      </dgm:t>
    </dgm:pt>
    <dgm:pt modelId="{EAAB343E-5B81-4985-916B-718B20EE8F1C}">
      <dgm:prSet/>
      <dgm:spPr/>
      <dgm:t>
        <a:bodyPr/>
        <a:lstStyle/>
        <a:p>
          <a:r>
            <a:rPr lang="en-US" dirty="0" smtClean="0"/>
            <a:t>Concert hall</a:t>
          </a:r>
        </a:p>
      </dgm:t>
    </dgm:pt>
    <dgm:pt modelId="{D063D915-6138-41DD-B96D-B057D8C610F1}" type="parTrans" cxnId="{8B26187F-C916-47E0-8F14-3A1B35EB9CF3}">
      <dgm:prSet/>
      <dgm:spPr/>
      <dgm:t>
        <a:bodyPr/>
        <a:lstStyle/>
        <a:p>
          <a:endParaRPr lang="en-US"/>
        </a:p>
      </dgm:t>
    </dgm:pt>
    <dgm:pt modelId="{49CC3D21-47A0-486F-931F-52F40884DE02}" type="sibTrans" cxnId="{8B26187F-C916-47E0-8F14-3A1B35EB9CF3}">
      <dgm:prSet/>
      <dgm:spPr/>
      <dgm:t>
        <a:bodyPr/>
        <a:lstStyle/>
        <a:p>
          <a:endParaRPr lang="en-US"/>
        </a:p>
      </dgm:t>
    </dgm:pt>
    <dgm:pt modelId="{0F2ABABB-ED20-4846-BA17-3F9A80DC9542}">
      <dgm:prSet/>
      <dgm:spPr/>
      <dgm:t>
        <a:bodyPr/>
        <a:lstStyle/>
        <a:p>
          <a:r>
            <a:rPr lang="en-US" dirty="0" smtClean="0"/>
            <a:t>Institutes &amp; Research Centers</a:t>
          </a:r>
        </a:p>
      </dgm:t>
    </dgm:pt>
    <dgm:pt modelId="{B7AB64FC-8334-4024-9CCD-CAAEC1EF2229}" type="parTrans" cxnId="{461CDC7D-73F3-4599-B3AF-1954A7766CA0}">
      <dgm:prSet/>
      <dgm:spPr/>
      <dgm:t>
        <a:bodyPr/>
        <a:lstStyle/>
        <a:p>
          <a:endParaRPr lang="en-US"/>
        </a:p>
      </dgm:t>
    </dgm:pt>
    <dgm:pt modelId="{2B7E93CF-E839-4D2C-B838-8B7814778FFE}" type="sibTrans" cxnId="{461CDC7D-73F3-4599-B3AF-1954A7766CA0}">
      <dgm:prSet/>
      <dgm:spPr/>
      <dgm:t>
        <a:bodyPr/>
        <a:lstStyle/>
        <a:p>
          <a:endParaRPr lang="en-US"/>
        </a:p>
      </dgm:t>
    </dgm:pt>
    <dgm:pt modelId="{88195058-EF38-4B10-8417-CC2C39C4AF57}">
      <dgm:prSet/>
      <dgm:spPr/>
      <dgm:t>
        <a:bodyPr/>
        <a:lstStyle/>
        <a:p>
          <a:r>
            <a:rPr lang="en-US" dirty="0" smtClean="0"/>
            <a:t>Policymaking “think-tanks” (government, etc.) </a:t>
          </a:r>
        </a:p>
      </dgm:t>
    </dgm:pt>
    <dgm:pt modelId="{618947F4-E479-41B3-95EC-4916501B4287}" type="parTrans" cxnId="{35A7580E-F8AC-4064-B369-8675E087479D}">
      <dgm:prSet/>
      <dgm:spPr/>
      <dgm:t>
        <a:bodyPr/>
        <a:lstStyle/>
        <a:p>
          <a:endParaRPr lang="en-US"/>
        </a:p>
      </dgm:t>
    </dgm:pt>
    <dgm:pt modelId="{AF3EF4ED-3A27-41A4-B6A9-CEF90CC95A04}" type="sibTrans" cxnId="{35A7580E-F8AC-4064-B369-8675E087479D}">
      <dgm:prSet/>
      <dgm:spPr/>
      <dgm:t>
        <a:bodyPr/>
        <a:lstStyle/>
        <a:p>
          <a:endParaRPr lang="en-US"/>
        </a:p>
      </dgm:t>
    </dgm:pt>
    <dgm:pt modelId="{A8C6A16F-5E4F-4FB0-BC64-23237B9FA8B4}">
      <dgm:prSet/>
      <dgm:spPr/>
      <dgm:t>
        <a:bodyPr/>
        <a:lstStyle/>
        <a:p>
          <a:r>
            <a:rPr lang="en-US" dirty="0" smtClean="0"/>
            <a:t>Public Lecture or Forum series</a:t>
          </a:r>
          <a:endParaRPr lang="en-US" dirty="0"/>
        </a:p>
      </dgm:t>
    </dgm:pt>
    <dgm:pt modelId="{CB3C756E-CC9F-434D-B9DA-90D6F6150536}" type="parTrans" cxnId="{C1605514-5375-4606-85F5-A756F91A5D72}">
      <dgm:prSet/>
      <dgm:spPr/>
      <dgm:t>
        <a:bodyPr/>
        <a:lstStyle/>
        <a:p>
          <a:endParaRPr lang="en-US"/>
        </a:p>
      </dgm:t>
    </dgm:pt>
    <dgm:pt modelId="{A286BF25-8C35-4268-9946-A90EFDD19238}" type="sibTrans" cxnId="{C1605514-5375-4606-85F5-A756F91A5D72}">
      <dgm:prSet/>
      <dgm:spPr/>
      <dgm:t>
        <a:bodyPr/>
        <a:lstStyle/>
        <a:p>
          <a:endParaRPr lang="en-US"/>
        </a:p>
      </dgm:t>
    </dgm:pt>
    <dgm:pt modelId="{302AE11E-DBC6-40D4-93B2-15BC6B47D7C4}">
      <dgm:prSet/>
      <dgm:spPr/>
      <dgm:t>
        <a:bodyPr/>
        <a:lstStyle/>
        <a:p>
          <a:r>
            <a:rPr lang="en-US" dirty="0" smtClean="0"/>
            <a:t>Extension education</a:t>
          </a:r>
          <a:endParaRPr lang="en-US" dirty="0"/>
        </a:p>
      </dgm:t>
    </dgm:pt>
    <dgm:pt modelId="{CB77A3F4-B4F6-4F82-A144-2CA34F0DB4D5}" type="parTrans" cxnId="{5032AA06-B58F-4CC9-B493-4B7DA4FE8393}">
      <dgm:prSet/>
      <dgm:spPr/>
      <dgm:t>
        <a:bodyPr/>
        <a:lstStyle/>
        <a:p>
          <a:endParaRPr lang="en-US"/>
        </a:p>
      </dgm:t>
    </dgm:pt>
    <dgm:pt modelId="{FF5B1228-729A-45B3-A62A-ADCEFC4181A9}" type="sibTrans" cxnId="{5032AA06-B58F-4CC9-B493-4B7DA4FE8393}">
      <dgm:prSet/>
      <dgm:spPr/>
      <dgm:t>
        <a:bodyPr/>
        <a:lstStyle/>
        <a:p>
          <a:endParaRPr lang="en-US"/>
        </a:p>
      </dgm:t>
    </dgm:pt>
    <dgm:pt modelId="{902A3F36-CDA9-496B-ADA8-405511F8352F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Athletic events</a:t>
          </a:r>
          <a:endParaRPr lang="en-US" dirty="0"/>
        </a:p>
      </dgm:t>
    </dgm:pt>
    <dgm:pt modelId="{68D67A0A-845B-40AE-9CF8-BC8C30C76232}" type="parTrans" cxnId="{82BBBF38-D53D-413C-B47C-9B7E5EB7AF54}">
      <dgm:prSet/>
      <dgm:spPr/>
      <dgm:t>
        <a:bodyPr/>
        <a:lstStyle/>
        <a:p>
          <a:endParaRPr lang="en-US"/>
        </a:p>
      </dgm:t>
    </dgm:pt>
    <dgm:pt modelId="{D71EF83B-E469-4DFA-965D-DE184E4662F8}" type="sibTrans" cxnId="{82BBBF38-D53D-413C-B47C-9B7E5EB7AF54}">
      <dgm:prSet/>
      <dgm:spPr/>
      <dgm:t>
        <a:bodyPr/>
        <a:lstStyle/>
        <a:p>
          <a:endParaRPr lang="en-US"/>
        </a:p>
      </dgm:t>
    </dgm:pt>
    <dgm:pt modelId="{3C7BB31F-92E6-4007-B4F2-D1C6DB1E6162}" type="pres">
      <dgm:prSet presAssocID="{EDCCCAA6-C47A-4044-8DB6-51183A4E35A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B331CD-8862-4BEF-9E70-B963657A0CF5}" type="pres">
      <dgm:prSet presAssocID="{134FC9F6-BB4E-4283-99DD-65FD372CE479}" presName="compositeNode" presStyleCnt="0">
        <dgm:presLayoutVars>
          <dgm:bulletEnabled val="1"/>
        </dgm:presLayoutVars>
      </dgm:prSet>
      <dgm:spPr/>
    </dgm:pt>
    <dgm:pt modelId="{28212FCD-22DB-4B27-B572-7D1C0B93555C}" type="pres">
      <dgm:prSet presAssocID="{134FC9F6-BB4E-4283-99DD-65FD372CE479}" presName="imag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005B32-D9D7-4478-AAA4-553F3A087922}" type="pres">
      <dgm:prSet presAssocID="{134FC9F6-BB4E-4283-99DD-65FD372CE47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71491-9A77-45F8-AB31-AA3CD7DB03CE}" type="pres">
      <dgm:prSet presAssocID="{134FC9F6-BB4E-4283-99DD-65FD372CE479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1AA82-6313-48E7-A8C2-BC66BB9D6C01}" type="pres">
      <dgm:prSet presAssocID="{EE53A740-0379-4A6B-9003-C949A222B6FB}" presName="sibTrans" presStyleCnt="0"/>
      <dgm:spPr/>
    </dgm:pt>
    <dgm:pt modelId="{0A716B98-86AE-4ED1-81D9-43226FB40A94}" type="pres">
      <dgm:prSet presAssocID="{E5666488-DF76-44CF-A6F9-68322388692B}" presName="compositeNode" presStyleCnt="0">
        <dgm:presLayoutVars>
          <dgm:bulletEnabled val="1"/>
        </dgm:presLayoutVars>
      </dgm:prSet>
      <dgm:spPr/>
    </dgm:pt>
    <dgm:pt modelId="{3ABFD9D6-D900-49A0-95EE-19C6A95968B4}" type="pres">
      <dgm:prSet presAssocID="{E5666488-DF76-44CF-A6F9-68322388692B}" presName="imag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39F2F5-C2D2-4CF4-A2C9-FC9552120435}" type="pres">
      <dgm:prSet presAssocID="{E5666488-DF76-44CF-A6F9-68322388692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F9475-8EAA-42F4-B322-D5944C4E925C}" type="pres">
      <dgm:prSet presAssocID="{E5666488-DF76-44CF-A6F9-68322388692B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A17E6-58DD-4EF7-BDDD-62060867A52B}" type="pres">
      <dgm:prSet presAssocID="{E35054EA-FEAB-47AA-A616-E803D65EEF01}" presName="sibTrans" presStyleCnt="0"/>
      <dgm:spPr/>
    </dgm:pt>
    <dgm:pt modelId="{BA89E324-89CB-47D9-9303-67C2EFA6E438}" type="pres">
      <dgm:prSet presAssocID="{0A58C149-82D2-4B67-ACA8-24F94E1CC55B}" presName="compositeNode" presStyleCnt="0">
        <dgm:presLayoutVars>
          <dgm:bulletEnabled val="1"/>
        </dgm:presLayoutVars>
      </dgm:prSet>
      <dgm:spPr/>
    </dgm:pt>
    <dgm:pt modelId="{DE47A2A6-952E-4AB0-A7FF-810EECFA6E67}" type="pres">
      <dgm:prSet presAssocID="{0A58C149-82D2-4B67-ACA8-24F94E1CC55B}" presName="image" presStyleLbl="fgImgPlace1" presStyleIdx="2" presStyleCnt="4" custScaleX="7330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7E49E68-5E78-4281-8DD6-E560854BBDD2}" type="pres">
      <dgm:prSet presAssocID="{0A58C149-82D2-4B67-ACA8-24F94E1CC55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F16CF-3D98-42A0-86FE-FDEC07C791DC}" type="pres">
      <dgm:prSet presAssocID="{0A58C149-82D2-4B67-ACA8-24F94E1CC55B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65C02-6046-49CE-A81D-A45A2556A666}" type="pres">
      <dgm:prSet presAssocID="{E5585849-3D5A-4169-A624-C9D5E7B75C3A}" presName="sibTrans" presStyleCnt="0"/>
      <dgm:spPr/>
    </dgm:pt>
    <dgm:pt modelId="{E71B8154-B990-48FE-81E9-C4667048892A}" type="pres">
      <dgm:prSet presAssocID="{173F7467-06DF-4C9F-B20B-1EEB7AD5E8B1}" presName="compositeNode" presStyleCnt="0">
        <dgm:presLayoutVars>
          <dgm:bulletEnabled val="1"/>
        </dgm:presLayoutVars>
      </dgm:prSet>
      <dgm:spPr/>
    </dgm:pt>
    <dgm:pt modelId="{48C3FACD-641C-496A-9A29-4DC36CD4B8F3}" type="pres">
      <dgm:prSet presAssocID="{173F7467-06DF-4C9F-B20B-1EEB7AD5E8B1}" presName="imag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0AC01A9-C7B8-4468-8C64-F9FEF1B1AE16}" type="pres">
      <dgm:prSet presAssocID="{173F7467-06DF-4C9F-B20B-1EEB7AD5E8B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B84C6-9333-4F4E-A39B-99F689EF8D8B}" type="pres">
      <dgm:prSet presAssocID="{173F7467-06DF-4C9F-B20B-1EEB7AD5E8B1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6747F-EE47-4F98-8B80-B68C78A167B2}" type="presOf" srcId="{6B235145-0D3A-4A59-85E0-70B9CE0D4063}" destId="{AC005B32-D9D7-4478-AAA4-553F3A087922}" srcOrd="0" destOrd="6" presId="urn:microsoft.com/office/officeart/2005/8/layout/hList2#2"/>
    <dgm:cxn modelId="{7407975B-44FA-4083-AB2B-FF34287F4774}" type="presOf" srcId="{E669DCDD-6527-4743-B404-35CCA5BC34FA}" destId="{AC005B32-D9D7-4478-AAA4-553F3A087922}" srcOrd="0" destOrd="12" presId="urn:microsoft.com/office/officeart/2005/8/layout/hList2#2"/>
    <dgm:cxn modelId="{7D1032B5-AB95-4FBB-B0AD-54AAEBB26287}" srcId="{134FC9F6-BB4E-4283-99DD-65FD372CE479}" destId="{F1D0F8BD-A7A6-4DF2-8E94-CA27DCF66385}" srcOrd="16" destOrd="0" parTransId="{19778ED9-CF89-44B2-88D1-470B64EDEEFF}" sibTransId="{92B94D62-5F70-443B-9713-F9B47FCCBBE6}"/>
    <dgm:cxn modelId="{4E85C44E-6DA4-4AAA-B337-37B0B9041A04}" srcId="{E5666488-DF76-44CF-A6F9-68322388692B}" destId="{EDBBE4DE-8004-4E1E-B327-94E4057EC1FC}" srcOrd="10" destOrd="0" parTransId="{708F3D2A-1AC3-4542-A1FB-53F337A033DF}" sibTransId="{2B43B344-C837-4D9B-8C5F-16B54EA2D368}"/>
    <dgm:cxn modelId="{0E08DD7A-F3B4-41E4-9BE2-942F36F3391F}" type="presOf" srcId="{AAF017AF-3496-4E0F-8338-27FE215AA655}" destId="{AC005B32-D9D7-4478-AAA4-553F3A087922}" srcOrd="0" destOrd="10" presId="urn:microsoft.com/office/officeart/2005/8/layout/hList2#2"/>
    <dgm:cxn modelId="{0EC83931-863C-4100-90EC-28AD7B27FC7B}" type="presOf" srcId="{3660ABBF-6C91-424B-A49A-1E9FAE04478E}" destId="{C7E49E68-5E78-4281-8DD6-E560854BBDD2}" srcOrd="0" destOrd="13" presId="urn:microsoft.com/office/officeart/2005/8/layout/hList2#2"/>
    <dgm:cxn modelId="{CC2F8529-C886-477C-B3A0-0E1D1A49E107}" srcId="{0A58C149-82D2-4B67-ACA8-24F94E1CC55B}" destId="{AB4ED8B5-CFB0-425A-B73D-419A0495944E}" srcOrd="2" destOrd="0" parTransId="{988DBC2F-4951-4DC8-B306-A11AAA96F6AE}" sibTransId="{8B2E26AB-383F-4DE6-8E9D-837D229EC801}"/>
    <dgm:cxn modelId="{FAF408F3-3EEE-4680-9110-8993C21E479A}" type="presOf" srcId="{DC48FF68-E629-4C4B-898E-B31A18161F37}" destId="{7739F2F5-C2D2-4CF4-A2C9-FC9552120435}" srcOrd="0" destOrd="3" presId="urn:microsoft.com/office/officeart/2005/8/layout/hList2#2"/>
    <dgm:cxn modelId="{753A2037-F127-4058-AC43-5174EBFEAC15}" srcId="{E5666488-DF76-44CF-A6F9-68322388692B}" destId="{DC48FF68-E629-4C4B-898E-B31A18161F37}" srcOrd="3" destOrd="0" parTransId="{332F28B8-F9BD-4508-8DAD-E5A00B91E692}" sibTransId="{4E44C06C-8292-48CE-B9AE-45D2A9321522}"/>
    <dgm:cxn modelId="{F342F58B-A0D2-4072-B279-9EB267F076D6}" srcId="{EDCCCAA6-C47A-4044-8DB6-51183A4E35A3}" destId="{E5666488-DF76-44CF-A6F9-68322388692B}" srcOrd="1" destOrd="0" parTransId="{AC8297B2-282E-481F-B9D1-3B85CDD3BA33}" sibTransId="{E35054EA-FEAB-47AA-A616-E803D65EEF01}"/>
    <dgm:cxn modelId="{0CD0EA93-AB3F-43F1-86F0-29350391F310}" srcId="{E5666488-DF76-44CF-A6F9-68322388692B}" destId="{AAF17D7B-697F-483E-ADA6-420AFAB57D9E}" srcOrd="0" destOrd="0" parTransId="{CE2A535F-DA62-48AB-8252-BA56C15ECD61}" sibTransId="{315ED6B6-41D6-44AD-9673-7F03E63AF583}"/>
    <dgm:cxn modelId="{1274BEDA-3D21-49AF-B78F-C54DB7C70AD1}" type="presOf" srcId="{25D75986-3722-49C4-851D-D2554E1DAD69}" destId="{C7E49E68-5E78-4281-8DD6-E560854BBDD2}" srcOrd="0" destOrd="14" presId="urn:microsoft.com/office/officeart/2005/8/layout/hList2#2"/>
    <dgm:cxn modelId="{99889040-7FDC-4730-8D19-323908EFC94B}" type="presOf" srcId="{F1D0F8BD-A7A6-4DF2-8E94-CA27DCF66385}" destId="{AC005B32-D9D7-4478-AAA4-553F3A087922}" srcOrd="0" destOrd="16" presId="urn:microsoft.com/office/officeart/2005/8/layout/hList2#2"/>
    <dgm:cxn modelId="{FD35E242-D400-4A18-B214-C0E29AB92338}" srcId="{134FC9F6-BB4E-4283-99DD-65FD372CE479}" destId="{DEFFEFDF-E07E-4CB3-88F9-D22C290BA519}" srcOrd="9" destOrd="0" parTransId="{A234E899-2CCD-42E6-94C2-A01D07AFEC32}" sibTransId="{D917A7C5-F129-439F-B0CA-BF0E46E38BFB}"/>
    <dgm:cxn modelId="{4474AE08-CE79-46C6-8ECD-5B7A8775471E}" srcId="{EDCCCAA6-C47A-4044-8DB6-51183A4E35A3}" destId="{0A58C149-82D2-4B67-ACA8-24F94E1CC55B}" srcOrd="2" destOrd="0" parTransId="{4D8F4BFB-4AE1-41B4-AF86-EB63FF34080B}" sibTransId="{E5585849-3D5A-4169-A624-C9D5E7B75C3A}"/>
    <dgm:cxn modelId="{966C826D-876B-4E95-9A31-BD107B03D971}" srcId="{0A58C149-82D2-4B67-ACA8-24F94E1CC55B}" destId="{AB5BBE2B-D5E7-412B-8678-7B4A2FF0004B}" srcOrd="10" destOrd="0" parTransId="{66A73E87-FECA-4E38-AC7B-C4B684C51B6C}" sibTransId="{3740967E-8167-4FDA-A9BB-14CCDFDA5AB5}"/>
    <dgm:cxn modelId="{709A6DEE-9EE4-434D-BB22-F05CC2A2650A}" type="presOf" srcId="{C039FB7C-E862-4E3E-A9F4-3C1CD2FB5E8A}" destId="{AC005B32-D9D7-4478-AAA4-553F3A087922}" srcOrd="0" destOrd="7" presId="urn:microsoft.com/office/officeart/2005/8/layout/hList2#2"/>
    <dgm:cxn modelId="{FC342D6E-B6A9-47A5-A845-A8BFA297C9EF}" type="presOf" srcId="{173F7467-06DF-4C9F-B20B-1EEB7AD5E8B1}" destId="{339B84C6-9333-4F4E-A39B-99F689EF8D8B}" srcOrd="0" destOrd="0" presId="urn:microsoft.com/office/officeart/2005/8/layout/hList2#2"/>
    <dgm:cxn modelId="{5032AA06-B58F-4CC9-B493-4B7DA4FE8393}" srcId="{173F7467-06DF-4C9F-B20B-1EEB7AD5E8B1}" destId="{302AE11E-DBC6-40D4-93B2-15BC6B47D7C4}" srcOrd="7" destOrd="0" parTransId="{CB77A3F4-B4F6-4F82-A144-2CA34F0DB4D5}" sibTransId="{FF5B1228-729A-45B3-A62A-ADCEFC4181A9}"/>
    <dgm:cxn modelId="{D1CD1195-3DA9-4A82-8B07-BAC90D5FA759}" srcId="{E5666488-DF76-44CF-A6F9-68322388692B}" destId="{CC92FF72-69A3-4805-A5A3-20C0AA5D1B3C}" srcOrd="11" destOrd="0" parTransId="{6573DD06-6D3C-4E82-B9F6-AAA2B57A02DE}" sibTransId="{D9842B53-DAE9-4E60-90DB-ACF538D9090F}"/>
    <dgm:cxn modelId="{8B481C44-8246-489B-A23F-DDFA0B46D942}" type="presOf" srcId="{DD059507-1FD6-4103-B093-8480E8326726}" destId="{7739F2F5-C2D2-4CF4-A2C9-FC9552120435}" srcOrd="0" destOrd="2" presId="urn:microsoft.com/office/officeart/2005/8/layout/hList2#2"/>
    <dgm:cxn modelId="{51A11EEA-BDE7-4C31-814C-91B087A37E8A}" type="presOf" srcId="{AB5BBE2B-D5E7-412B-8678-7B4A2FF0004B}" destId="{C7E49E68-5E78-4281-8DD6-E560854BBDD2}" srcOrd="0" destOrd="10" presId="urn:microsoft.com/office/officeart/2005/8/layout/hList2#2"/>
    <dgm:cxn modelId="{624BB9BF-130D-4476-8579-9EF847A2FC2C}" type="presOf" srcId="{A8C6A16F-5E4F-4FB0-BC64-23237B9FA8B4}" destId="{D0AC01A9-C7B8-4468-8C64-F9FEF1B1AE16}" srcOrd="0" destOrd="6" presId="urn:microsoft.com/office/officeart/2005/8/layout/hList2#2"/>
    <dgm:cxn modelId="{2442FB6C-BA40-4C6F-AEBE-E0277E6F961F}" type="presOf" srcId="{0F7F2A4F-16E9-4D2D-8AC3-AD88C7F13167}" destId="{C7E49E68-5E78-4281-8DD6-E560854BBDD2}" srcOrd="0" destOrd="15" presId="urn:microsoft.com/office/officeart/2005/8/layout/hList2#2"/>
    <dgm:cxn modelId="{AF1342FD-0ADC-4EF8-BF7D-43E3F2B5E30A}" srcId="{E5666488-DF76-44CF-A6F9-68322388692B}" destId="{DD059507-1FD6-4103-B093-8480E8326726}" srcOrd="2" destOrd="0" parTransId="{5286B7EC-0C3B-4135-B9E1-B0BFE1123433}" sibTransId="{E3347AF5-D0D1-44D1-B132-952CAD22C5EF}"/>
    <dgm:cxn modelId="{7B774B3E-7A0D-4AA8-9C62-F481078AFB44}" type="presOf" srcId="{605D9635-DC62-4B8B-9B4C-08837428E633}" destId="{C7E49E68-5E78-4281-8DD6-E560854BBDD2}" srcOrd="0" destOrd="16" presId="urn:microsoft.com/office/officeart/2005/8/layout/hList2#2"/>
    <dgm:cxn modelId="{E4F5C7E2-7D2B-4A62-B897-BB58F52CC862}" srcId="{0A58C149-82D2-4B67-ACA8-24F94E1CC55B}" destId="{A2D7F00B-BB2D-43CE-B062-970D74DBA951}" srcOrd="6" destOrd="0" parTransId="{DD16DD68-170C-4018-A985-147B453E0820}" sibTransId="{A66B1163-5610-4969-BBE0-A927B3C88916}"/>
    <dgm:cxn modelId="{6121906F-058B-475B-BCD8-07D206F5C8EF}" type="presOf" srcId="{20EF6136-E46E-42FF-B78A-755BFF65B5AE}" destId="{C7E49E68-5E78-4281-8DD6-E560854BBDD2}" srcOrd="0" destOrd="0" presId="urn:microsoft.com/office/officeart/2005/8/layout/hList2#2"/>
    <dgm:cxn modelId="{35A7580E-F8AC-4064-B369-8675E087479D}" srcId="{173F7467-06DF-4C9F-B20B-1EEB7AD5E8B1}" destId="{88195058-EF38-4B10-8417-CC2C39C4AF57}" srcOrd="5" destOrd="0" parTransId="{618947F4-E479-41B3-95EC-4916501B4287}" sibTransId="{AF3EF4ED-3A27-41A4-B6A9-CEF90CC95A04}"/>
    <dgm:cxn modelId="{0430A5C3-E864-4FBC-B422-229CCA719A2B}" type="presOf" srcId="{8FA0FA40-EF1F-4A7B-9782-543C257A4158}" destId="{AC005B32-D9D7-4478-AAA4-553F3A087922}" srcOrd="0" destOrd="0" presId="urn:microsoft.com/office/officeart/2005/8/layout/hList2#2"/>
    <dgm:cxn modelId="{1AD93956-7BF4-4015-B458-E7DCE829FE30}" type="presOf" srcId="{081032B7-F620-49B9-92AE-B25CFCB28F8B}" destId="{AC005B32-D9D7-4478-AAA4-553F3A087922}" srcOrd="0" destOrd="17" presId="urn:microsoft.com/office/officeart/2005/8/layout/hList2#2"/>
    <dgm:cxn modelId="{B535AB8B-BC9E-4EF1-BB51-32527A37FEF5}" type="presOf" srcId="{E6BA0860-9441-45D6-8E40-6D17695C0090}" destId="{AC005B32-D9D7-4478-AAA4-553F3A087922}" srcOrd="0" destOrd="2" presId="urn:microsoft.com/office/officeart/2005/8/layout/hList2#2"/>
    <dgm:cxn modelId="{067CE3D7-F5C1-4711-9A0A-D752BAB8C920}" srcId="{134FC9F6-BB4E-4283-99DD-65FD372CE479}" destId="{38E6E46D-9A0D-4750-8983-F5A89EAE91B7}" srcOrd="8" destOrd="0" parTransId="{E0CFD9E4-E6A9-46D5-889A-1D1D628527A1}" sibTransId="{9E02AF03-26D9-4719-A123-01D747A65B6E}"/>
    <dgm:cxn modelId="{F532ED0B-02B1-436A-AD3E-47C00237FBFE}" type="presOf" srcId="{FCA868B8-4209-47A5-83A4-9188D8D73221}" destId="{7739F2F5-C2D2-4CF4-A2C9-FC9552120435}" srcOrd="0" destOrd="9" presId="urn:microsoft.com/office/officeart/2005/8/layout/hList2#2"/>
    <dgm:cxn modelId="{B8B79B19-F440-4FF7-B7E6-4D71453D9B40}" srcId="{134FC9F6-BB4E-4283-99DD-65FD372CE479}" destId="{AAF017AF-3496-4E0F-8338-27FE215AA655}" srcOrd="10" destOrd="0" parTransId="{2E4AF1A7-5AA0-488C-903C-E643A37BCB4F}" sibTransId="{1E4F1026-9804-4693-8024-17317C023B20}"/>
    <dgm:cxn modelId="{794249CF-3852-4E17-A7D1-D446EEAACA5C}" srcId="{134FC9F6-BB4E-4283-99DD-65FD372CE479}" destId="{D74147AD-0B6F-4A5E-AD18-5EB539A7D2C8}" srcOrd="15" destOrd="0" parTransId="{7FA1C428-7912-4160-92D7-D8BD66E07F06}" sibTransId="{99B85104-5AB5-477F-84E5-13DDC00DAACF}"/>
    <dgm:cxn modelId="{0ED74E6E-EE3C-4FE6-8314-35DA8CFA270F}" type="presOf" srcId="{CC92FF72-69A3-4805-A5A3-20C0AA5D1B3C}" destId="{7739F2F5-C2D2-4CF4-A2C9-FC9552120435}" srcOrd="0" destOrd="11" presId="urn:microsoft.com/office/officeart/2005/8/layout/hList2#2"/>
    <dgm:cxn modelId="{25D49A8E-C2B1-49C5-8249-DF9512A8DD76}" type="presOf" srcId="{DEFFEFDF-E07E-4CB3-88F9-D22C290BA519}" destId="{AC005B32-D9D7-4478-AAA4-553F3A087922}" srcOrd="0" destOrd="9" presId="urn:microsoft.com/office/officeart/2005/8/layout/hList2#2"/>
    <dgm:cxn modelId="{F2726C15-69C4-49DF-8CBB-BEA0901ECE70}" srcId="{0A58C149-82D2-4B67-ACA8-24F94E1CC55B}" destId="{479A8034-3BD5-4924-ABAE-3DEBBFAF1A1C}" srcOrd="11" destOrd="0" parTransId="{3E6BE944-A4A3-4544-9EF8-9F4DE169CA52}" sibTransId="{23D9E1E4-B3F3-4984-9AA7-217460618DDC}"/>
    <dgm:cxn modelId="{86D18AB8-63C2-4FE0-9873-1AECD5C85A92}" srcId="{134FC9F6-BB4E-4283-99DD-65FD372CE479}" destId="{8FA0FA40-EF1F-4A7B-9782-543C257A4158}" srcOrd="0" destOrd="0" parTransId="{6CC7E2C0-9167-4D96-8975-DA29178C373F}" sibTransId="{E9FA3480-B3CC-4DEC-912F-C30E60C10888}"/>
    <dgm:cxn modelId="{F4B1B739-D87A-4BB0-BA8D-81EEDB4C6721}" type="presOf" srcId="{198FC82D-439F-46BC-B9A0-4EA2A6339A4E}" destId="{7739F2F5-C2D2-4CF4-A2C9-FC9552120435}" srcOrd="0" destOrd="5" presId="urn:microsoft.com/office/officeart/2005/8/layout/hList2#2"/>
    <dgm:cxn modelId="{6FEF0B15-D03A-4B43-A6CF-797B56FD5909}" type="presOf" srcId="{D1109308-2F47-458A-BF03-8FFD9E8D0FA8}" destId="{C7E49E68-5E78-4281-8DD6-E560854BBDD2}" srcOrd="0" destOrd="12" presId="urn:microsoft.com/office/officeart/2005/8/layout/hList2#2"/>
    <dgm:cxn modelId="{7AA6D6F9-9B52-4C2C-9D28-2E0D453018F4}" type="presOf" srcId="{88195058-EF38-4B10-8417-CC2C39C4AF57}" destId="{D0AC01A9-C7B8-4468-8C64-F9FEF1B1AE16}" srcOrd="0" destOrd="5" presId="urn:microsoft.com/office/officeart/2005/8/layout/hList2#2"/>
    <dgm:cxn modelId="{21FEA533-EAFD-4EEA-A995-C8216EB50E5B}" type="presOf" srcId="{AAF17D7B-697F-483E-ADA6-420AFAB57D9E}" destId="{7739F2F5-C2D2-4CF4-A2C9-FC9552120435}" srcOrd="0" destOrd="0" presId="urn:microsoft.com/office/officeart/2005/8/layout/hList2#2"/>
    <dgm:cxn modelId="{5D30775D-7F76-4EC4-A30C-103492878737}" type="presOf" srcId="{134FC9F6-BB4E-4283-99DD-65FD372CE479}" destId="{B7971491-9A77-45F8-AB31-AA3CD7DB03CE}" srcOrd="0" destOrd="0" presId="urn:microsoft.com/office/officeart/2005/8/layout/hList2#2"/>
    <dgm:cxn modelId="{8B26187F-C916-47E0-8F14-3A1B35EB9CF3}" srcId="{173F7467-06DF-4C9F-B20B-1EEB7AD5E8B1}" destId="{EAAB343E-5B81-4985-916B-718B20EE8F1C}" srcOrd="3" destOrd="0" parTransId="{D063D915-6138-41DD-B96D-B057D8C610F1}" sibTransId="{49CC3D21-47A0-486F-931F-52F40884DE02}"/>
    <dgm:cxn modelId="{F586BF05-13C2-4169-BF12-0C34DF15C96D}" type="presOf" srcId="{A239B000-3EEA-41C7-BBE2-0664C1446FF7}" destId="{C7E49E68-5E78-4281-8DD6-E560854BBDD2}" srcOrd="0" destOrd="8" presId="urn:microsoft.com/office/officeart/2005/8/layout/hList2#2"/>
    <dgm:cxn modelId="{3035C87D-61C2-491E-84F7-A80AB20FA531}" srcId="{E5666488-DF76-44CF-A6F9-68322388692B}" destId="{198FC82D-439F-46BC-B9A0-4EA2A6339A4E}" srcOrd="5" destOrd="0" parTransId="{B0AB82A5-6077-43AA-A28A-D75383568D7B}" sibTransId="{2CA2BD45-9D8B-4D8C-A790-B99469FABA14}"/>
    <dgm:cxn modelId="{84D31082-4CF1-4BC6-96E6-1AD057B27BC8}" type="presOf" srcId="{C271FE37-09BB-4C7C-AE4D-D51227783F6D}" destId="{C7E49E68-5E78-4281-8DD6-E560854BBDD2}" srcOrd="0" destOrd="5" presId="urn:microsoft.com/office/officeart/2005/8/layout/hList2#2"/>
    <dgm:cxn modelId="{44203D90-B01C-42FE-B3F2-DA42092AEE6C}" srcId="{134FC9F6-BB4E-4283-99DD-65FD372CE479}" destId="{081032B7-F620-49B9-92AE-B25CFCB28F8B}" srcOrd="17" destOrd="0" parTransId="{5E62D7A4-5114-4150-9A79-FB4DECE2D38C}" sibTransId="{615DCD9F-E2E7-402D-A045-647B3E20BDF5}"/>
    <dgm:cxn modelId="{D880BB24-37F7-47B3-8A10-F532DA344801}" type="presOf" srcId="{E3C1C94F-A9DB-418E-923C-F13761643654}" destId="{C7E49E68-5E78-4281-8DD6-E560854BBDD2}" srcOrd="0" destOrd="7" presId="urn:microsoft.com/office/officeart/2005/8/layout/hList2#2"/>
    <dgm:cxn modelId="{1C21896E-1092-414D-8B92-A78318A56FAF}" type="presOf" srcId="{38E6E46D-9A0D-4750-8983-F5A89EAE91B7}" destId="{AC005B32-D9D7-4478-AAA4-553F3A087922}" srcOrd="0" destOrd="8" presId="urn:microsoft.com/office/officeart/2005/8/layout/hList2#2"/>
    <dgm:cxn modelId="{C3555E68-4FC0-4ADE-95D2-727047EF1A3F}" srcId="{134FC9F6-BB4E-4283-99DD-65FD372CE479}" destId="{410F3F46-8977-4B54-9F13-0AF34BD1F415}" srcOrd="1" destOrd="0" parTransId="{32FF19F7-302D-4085-8DD0-90AB33447336}" sibTransId="{2139390A-D60A-4365-90FF-A6391E0941D7}"/>
    <dgm:cxn modelId="{72DE92D0-5769-4CE1-9B09-DCC725469B85}" type="presOf" srcId="{7A79E369-C732-4F99-80A4-B00AF989CA2C}" destId="{7739F2F5-C2D2-4CF4-A2C9-FC9552120435}" srcOrd="0" destOrd="7" presId="urn:microsoft.com/office/officeart/2005/8/layout/hList2#2"/>
    <dgm:cxn modelId="{A7C9D6FB-AB3A-4E81-B939-736C6AE62540}" srcId="{134FC9F6-BB4E-4283-99DD-65FD372CE479}" destId="{E4687689-55B9-4785-81CD-E8E873F0E550}" srcOrd="13" destOrd="0" parTransId="{B058164C-6E0A-46DD-A47B-EC90D63F2FC8}" sibTransId="{35A7B53E-CA72-4B9B-875B-D46B481F7268}"/>
    <dgm:cxn modelId="{4BC2FC2C-8F20-451D-8C31-A4DF4D24F900}" type="presOf" srcId="{5F424602-1424-43F9-955E-D7DA2FF87E68}" destId="{AC005B32-D9D7-4478-AAA4-553F3A087922}" srcOrd="0" destOrd="5" presId="urn:microsoft.com/office/officeart/2005/8/layout/hList2#2"/>
    <dgm:cxn modelId="{0073DBF0-E3EF-42F7-8B62-BA2C814C3CE6}" type="presOf" srcId="{DEBBA0F1-1FE5-4FDD-9F77-40F63E516E56}" destId="{C7E49E68-5E78-4281-8DD6-E560854BBDD2}" srcOrd="0" destOrd="9" presId="urn:microsoft.com/office/officeart/2005/8/layout/hList2#2"/>
    <dgm:cxn modelId="{76668D87-BAB1-4274-89C3-1498FA68595E}" srcId="{0A58C149-82D2-4B67-ACA8-24F94E1CC55B}" destId="{DEBBA0F1-1FE5-4FDD-9F77-40F63E516E56}" srcOrd="9" destOrd="0" parTransId="{FBDC5F84-A6BE-4963-A2DD-CE73F424FEF3}" sibTransId="{ED8CAB61-9C9B-4047-84FB-BEFC5B14114C}"/>
    <dgm:cxn modelId="{74FFEA00-F452-46B9-BDE3-93093406654F}" srcId="{0A58C149-82D2-4B67-ACA8-24F94E1CC55B}" destId="{605D9635-DC62-4B8B-9B4C-08837428E633}" srcOrd="16" destOrd="0" parTransId="{B8BAF163-4AD2-4B13-AE76-D9BA28433976}" sibTransId="{6DD57B89-A8E7-4215-87C3-15D3B2EFD0FC}"/>
    <dgm:cxn modelId="{FA96A9BC-11E6-4E79-8386-4682265C1357}" srcId="{134FC9F6-BB4E-4283-99DD-65FD372CE479}" destId="{A4F5D9BC-44E5-4B6A-B064-389765787F89}" srcOrd="14" destOrd="0" parTransId="{1438206C-6C13-41F6-BD36-E7801152424B}" sibTransId="{4C6E0205-300C-4E4E-96BD-213B5F5818AC}"/>
    <dgm:cxn modelId="{01A18834-9278-44AF-B991-33BD13A22459}" srcId="{E5666488-DF76-44CF-A6F9-68322388692B}" destId="{FFF2F7F9-DE0E-4545-A662-A61DB13CC6B0}" srcOrd="6" destOrd="0" parTransId="{E0159542-7910-4E62-8937-2EABB2D9CB1F}" sibTransId="{0BFB1492-FC0F-45CC-97CA-8317B5EAC484}"/>
    <dgm:cxn modelId="{3B471452-47BB-4173-9E6A-B972813952AC}" srcId="{0A58C149-82D2-4B67-ACA8-24F94E1CC55B}" destId="{20EF6136-E46E-42FF-B78A-755BFF65B5AE}" srcOrd="0" destOrd="0" parTransId="{A07FB03F-67AD-49B0-99A7-12E924E7342F}" sibTransId="{10D34C84-B076-43A7-A4EF-35BC759AF79B}"/>
    <dgm:cxn modelId="{10080FFA-DE0F-4293-A3F1-B62036AAA264}" type="presOf" srcId="{D74147AD-0B6F-4A5E-AD18-5EB539A7D2C8}" destId="{AC005B32-D9D7-4478-AAA4-553F3A087922}" srcOrd="0" destOrd="15" presId="urn:microsoft.com/office/officeart/2005/8/layout/hList2#2"/>
    <dgm:cxn modelId="{82BBBF38-D53D-413C-B47C-9B7E5EB7AF54}" srcId="{173F7467-06DF-4C9F-B20B-1EEB7AD5E8B1}" destId="{902A3F36-CDA9-496B-ADA8-405511F8352F}" srcOrd="1" destOrd="0" parTransId="{68D67A0A-845B-40AE-9CF8-BC8C30C76232}" sibTransId="{D71EF83B-E469-4DFA-965D-DE184E4662F8}"/>
    <dgm:cxn modelId="{4003EF22-EF54-4AAC-81C5-3B1911D2BC9D}" srcId="{0A58C149-82D2-4B67-ACA8-24F94E1CC55B}" destId="{3660ABBF-6C91-424B-A49A-1E9FAE04478E}" srcOrd="13" destOrd="0" parTransId="{95AFA66E-F478-44CF-A712-9AF4EAAC8D2E}" sibTransId="{4E9890D8-F505-4B6E-920E-25A2C430C6BB}"/>
    <dgm:cxn modelId="{256496D1-697F-4134-8AFC-CD22BD9E8FBD}" srcId="{0A58C149-82D2-4B67-ACA8-24F94E1CC55B}" destId="{25D75986-3722-49C4-851D-D2554E1DAD69}" srcOrd="14" destOrd="0" parTransId="{11AC4202-B62D-4BA6-82BF-B68D97782936}" sibTransId="{85A1A305-6D42-4CDE-8A0B-5FCE8E83ED15}"/>
    <dgm:cxn modelId="{EFBCAA3D-CCEF-4E73-8A46-7AC50B26F6EB}" type="presOf" srcId="{AEF5BCCE-7FDC-407F-A856-BD135E59265A}" destId="{AC005B32-D9D7-4478-AAA4-553F3A087922}" srcOrd="0" destOrd="11" presId="urn:microsoft.com/office/officeart/2005/8/layout/hList2#2"/>
    <dgm:cxn modelId="{FCB40A68-1ED2-429C-B58A-78D7DE5ECBE3}" type="presOf" srcId="{0F2ABABB-ED20-4846-BA17-3F9A80DC9542}" destId="{D0AC01A9-C7B8-4468-8C64-F9FEF1B1AE16}" srcOrd="0" destOrd="4" presId="urn:microsoft.com/office/officeart/2005/8/layout/hList2#2"/>
    <dgm:cxn modelId="{DD78CC6B-9B9D-4ADF-8B17-CA40DA89EBE4}" srcId="{E5666488-DF76-44CF-A6F9-68322388692B}" destId="{255CB052-7636-4D29-B526-951B1FB3DE96}" srcOrd="4" destOrd="0" parTransId="{02B75AB0-572C-4C1A-BE8C-E3B7A2BD4FBC}" sibTransId="{E640A777-1FB5-4CE7-8D86-73034371728D}"/>
    <dgm:cxn modelId="{312504A6-89E0-49C7-B190-54C43B8FA235}" type="presOf" srcId="{BCC4C6CC-598B-4A43-BDD2-C08119774BBA}" destId="{C7E49E68-5E78-4281-8DD6-E560854BBDD2}" srcOrd="0" destOrd="3" presId="urn:microsoft.com/office/officeart/2005/8/layout/hList2#2"/>
    <dgm:cxn modelId="{461CDC7D-73F3-4599-B3AF-1954A7766CA0}" srcId="{173F7467-06DF-4C9F-B20B-1EEB7AD5E8B1}" destId="{0F2ABABB-ED20-4846-BA17-3F9A80DC9542}" srcOrd="4" destOrd="0" parTransId="{B7AB64FC-8334-4024-9CCD-CAAEC1EF2229}" sibTransId="{2B7E93CF-E839-4D2C-B838-8B7814778FFE}"/>
    <dgm:cxn modelId="{F29B78E0-5F6F-4A2E-94E8-F46E1F22C69D}" srcId="{0A58C149-82D2-4B67-ACA8-24F94E1CC55B}" destId="{BCC4C6CC-598B-4A43-BDD2-C08119774BBA}" srcOrd="3" destOrd="0" parTransId="{73399FD6-F995-40F5-AA5C-90A199BD9F35}" sibTransId="{6E83CA11-1241-4F5A-B44F-F781F6FA358E}"/>
    <dgm:cxn modelId="{C4B2A32A-D726-4D7B-BF44-A49EF209A329}" srcId="{0A58C149-82D2-4B67-ACA8-24F94E1CC55B}" destId="{ED5332E3-FC1B-4FAE-940B-A77FF0D7241B}" srcOrd="4" destOrd="0" parTransId="{03C83CC3-4DFC-471F-92C6-E23C14CDA06D}" sibTransId="{F77D4794-ED86-4639-9B46-5AE6152E07A3}"/>
    <dgm:cxn modelId="{E2D8E8A2-8AE9-45AC-A2A8-763B67C37DEA}" type="presOf" srcId="{59EE8DFF-E651-422F-B163-541FCF8D464A}" destId="{D0AC01A9-C7B8-4468-8C64-F9FEF1B1AE16}" srcOrd="0" destOrd="2" presId="urn:microsoft.com/office/officeart/2005/8/layout/hList2#2"/>
    <dgm:cxn modelId="{E4DBC97D-EE06-4E32-B3E5-43C72260A893}" type="presOf" srcId="{E5666488-DF76-44CF-A6F9-68322388692B}" destId="{687F9475-8EAA-42F4-B322-D5944C4E925C}" srcOrd="0" destOrd="0" presId="urn:microsoft.com/office/officeart/2005/8/layout/hList2#2"/>
    <dgm:cxn modelId="{1B7F1EE1-94D9-489A-B0AA-D2623FAEC5A5}" srcId="{0A58C149-82D2-4B67-ACA8-24F94E1CC55B}" destId="{820C6F66-C0A1-4BE4-B085-55521F9CC9A1}" srcOrd="1" destOrd="0" parTransId="{E95A826E-4608-40F2-B298-D74B622D1DE8}" sibTransId="{4FBDEBCA-C571-44D4-8A3F-B713B15AE156}"/>
    <dgm:cxn modelId="{534F24A6-33DB-486E-B3FC-CAFB51C880D6}" srcId="{E5666488-DF76-44CF-A6F9-68322388692B}" destId="{C8C0AD66-BAC7-4A2A-B0D1-230E9E9837FD}" srcOrd="8" destOrd="0" parTransId="{BEF29C34-F30D-4762-8B08-BF90BB8CA0BE}" sibTransId="{F7CF278E-1E0F-4820-911C-B6F4DED8556C}"/>
    <dgm:cxn modelId="{F6869806-F1A1-4AB5-801C-B4C84D524614}" srcId="{134FC9F6-BB4E-4283-99DD-65FD372CE479}" destId="{5F424602-1424-43F9-955E-D7DA2FF87E68}" srcOrd="5" destOrd="0" parTransId="{9222C9B8-6826-4B66-B06B-CEAB082A79C8}" sibTransId="{26176E87-1052-45C9-8C4B-8B1AA093B1A8}"/>
    <dgm:cxn modelId="{F438678C-14A9-43A1-86A1-BA01ED99EA41}" type="presOf" srcId="{479A8034-3BD5-4924-ABAE-3DEBBFAF1A1C}" destId="{C7E49E68-5E78-4281-8DD6-E560854BBDD2}" srcOrd="0" destOrd="11" presId="urn:microsoft.com/office/officeart/2005/8/layout/hList2#2"/>
    <dgm:cxn modelId="{04E946CA-5F0E-4AF8-9BA3-7E933004C1F1}" type="presOf" srcId="{410F3F46-8977-4B54-9F13-0AF34BD1F415}" destId="{AC005B32-D9D7-4478-AAA4-553F3A087922}" srcOrd="0" destOrd="1" presId="urn:microsoft.com/office/officeart/2005/8/layout/hList2#2"/>
    <dgm:cxn modelId="{9B0ECDCF-D44C-4094-B78C-0464B269ABD6}" srcId="{134FC9F6-BB4E-4283-99DD-65FD372CE479}" destId="{E669DCDD-6527-4743-B404-35CCA5BC34FA}" srcOrd="12" destOrd="0" parTransId="{07C26D1B-107F-4848-AABD-29D172EB63FA}" sibTransId="{984DDD96-117F-486C-993C-BB4EB0AF5276}"/>
    <dgm:cxn modelId="{FCED0267-19F4-4D06-A538-A8B57E4C4E48}" srcId="{0A58C149-82D2-4B67-ACA8-24F94E1CC55B}" destId="{A239B000-3EEA-41C7-BBE2-0664C1446FF7}" srcOrd="8" destOrd="0" parTransId="{E5049B14-0708-453D-AD8E-FAD4ECF87ECE}" sibTransId="{26E2A442-E0A9-4C4B-A576-A5FA2F8EF992}"/>
    <dgm:cxn modelId="{83245D36-F919-44E2-BAAE-2EE2710C9571}" type="presOf" srcId="{AB4ED8B5-CFB0-425A-B73D-419A0495944E}" destId="{C7E49E68-5E78-4281-8DD6-E560854BBDD2}" srcOrd="0" destOrd="2" presId="urn:microsoft.com/office/officeart/2005/8/layout/hList2#2"/>
    <dgm:cxn modelId="{B7F63DE4-357D-4263-83B8-5F30D14BD896}" type="presOf" srcId="{F84980F3-A75C-40AC-8338-ED0023DE3913}" destId="{D0AC01A9-C7B8-4468-8C64-F9FEF1B1AE16}" srcOrd="0" destOrd="0" presId="urn:microsoft.com/office/officeart/2005/8/layout/hList2#2"/>
    <dgm:cxn modelId="{A10AFFCB-9955-4A6B-814D-232FB0E19E7D}" srcId="{0A58C149-82D2-4B67-ACA8-24F94E1CC55B}" destId="{0F7F2A4F-16E9-4D2D-8AC3-AD88C7F13167}" srcOrd="15" destOrd="0" parTransId="{AE22B304-2C91-40C7-8B21-7DEBCB391245}" sibTransId="{8C7E50E1-BF5E-48B8-A44B-0BC5A76B07C9}"/>
    <dgm:cxn modelId="{68C7B7B2-1ECE-4336-80C8-10D3AFE7A1BB}" type="presOf" srcId="{E4687689-55B9-4785-81CD-E8E873F0E550}" destId="{AC005B32-D9D7-4478-AAA4-553F3A087922}" srcOrd="0" destOrd="13" presId="urn:microsoft.com/office/officeart/2005/8/layout/hList2#2"/>
    <dgm:cxn modelId="{A261AFD8-D2DD-4021-9953-3CE5A119C2A6}" srcId="{134FC9F6-BB4E-4283-99DD-65FD372CE479}" destId="{6B235145-0D3A-4A59-85E0-70B9CE0D4063}" srcOrd="6" destOrd="0" parTransId="{CA90F600-AC62-49D1-A4EB-F714C1B7A016}" sibTransId="{8B66736F-D767-4BFF-A992-0149CFF0CD51}"/>
    <dgm:cxn modelId="{A74823B0-64DB-4897-9A73-BDF2F16A3950}" srcId="{134FC9F6-BB4E-4283-99DD-65FD372CE479}" destId="{394B9DFA-D925-4D27-A9FD-1BDDBCAB6308}" srcOrd="4" destOrd="0" parTransId="{61AF39C3-E786-4B0E-8260-B8E0CC1FA693}" sibTransId="{C28A6B72-BB28-40F7-8DA2-2ACB9DD86403}"/>
    <dgm:cxn modelId="{23D0BCEA-9811-41EE-A80D-F4841719D3DC}" srcId="{134FC9F6-BB4E-4283-99DD-65FD372CE479}" destId="{C1179A8C-CCDE-40E9-8D47-0AFB48B311D3}" srcOrd="3" destOrd="0" parTransId="{FADA104A-3E02-46DC-88A1-B31C62BA3F21}" sibTransId="{4F995E4B-563B-4F29-B02A-E81C645FCC97}"/>
    <dgm:cxn modelId="{E60F45FC-E84D-4CC4-8B27-3D331768CD31}" srcId="{E5666488-DF76-44CF-A6F9-68322388692B}" destId="{9CA90F3C-48D1-4D22-8210-64CE1E5CCD20}" srcOrd="1" destOrd="0" parTransId="{99BC57A2-03D8-4634-A94B-B6297A89B5F7}" sibTransId="{66AEB847-E2AF-4FC5-B6BE-1C4B16801F87}"/>
    <dgm:cxn modelId="{B695A0CF-F47A-4DB8-AD32-5BCE26F78903}" srcId="{0A58C149-82D2-4B67-ACA8-24F94E1CC55B}" destId="{4B50CD1B-D2AE-45DB-A3E1-BB59BE217F1A}" srcOrd="17" destOrd="0" parTransId="{7037DC48-027A-4093-96D0-79781E1ABA04}" sibTransId="{B0CD03E5-E55D-416E-8E4D-E1986B02447A}"/>
    <dgm:cxn modelId="{0AAE83D7-07D2-449C-B477-A42CCF5EC14F}" srcId="{0A58C149-82D2-4B67-ACA8-24F94E1CC55B}" destId="{C271FE37-09BB-4C7C-AE4D-D51227783F6D}" srcOrd="5" destOrd="0" parTransId="{6C8DF6CB-0E69-4FDC-9E61-9AB1522850DC}" sibTransId="{5AFC5694-6677-4597-A9E4-573D5BD7BD7C}"/>
    <dgm:cxn modelId="{07422E14-9DFD-43FA-8B44-014C8481B517}" type="presOf" srcId="{C1179A8C-CCDE-40E9-8D47-0AFB48B311D3}" destId="{AC005B32-D9D7-4478-AAA4-553F3A087922}" srcOrd="0" destOrd="3" presId="urn:microsoft.com/office/officeart/2005/8/layout/hList2#2"/>
    <dgm:cxn modelId="{BC05184F-EA38-4A6E-95DD-85F2D29CED72}" type="presOf" srcId="{ED5332E3-FC1B-4FAE-940B-A77FF0D7241B}" destId="{C7E49E68-5E78-4281-8DD6-E560854BBDD2}" srcOrd="0" destOrd="4" presId="urn:microsoft.com/office/officeart/2005/8/layout/hList2#2"/>
    <dgm:cxn modelId="{C576757F-F784-4871-898F-B9BC11B2CA91}" type="presOf" srcId="{A2D7F00B-BB2D-43CE-B062-970D74DBA951}" destId="{C7E49E68-5E78-4281-8DD6-E560854BBDD2}" srcOrd="0" destOrd="6" presId="urn:microsoft.com/office/officeart/2005/8/layout/hList2#2"/>
    <dgm:cxn modelId="{2E6ED6E5-9039-4C1D-A878-ABE297E012BE}" type="presOf" srcId="{FFF2F7F9-DE0E-4545-A662-A61DB13CC6B0}" destId="{7739F2F5-C2D2-4CF4-A2C9-FC9552120435}" srcOrd="0" destOrd="6" presId="urn:microsoft.com/office/officeart/2005/8/layout/hList2#2"/>
    <dgm:cxn modelId="{6BB9FCBF-9F15-4DF8-B128-FE97E236F3EC}" type="presOf" srcId="{394B9DFA-D925-4D27-A9FD-1BDDBCAB6308}" destId="{AC005B32-D9D7-4478-AAA4-553F3A087922}" srcOrd="0" destOrd="4" presId="urn:microsoft.com/office/officeart/2005/8/layout/hList2#2"/>
    <dgm:cxn modelId="{B0FDDBCD-1417-437E-B8A2-0EF962A8A866}" type="presOf" srcId="{820C6F66-C0A1-4BE4-B085-55521F9CC9A1}" destId="{C7E49E68-5E78-4281-8DD6-E560854BBDD2}" srcOrd="0" destOrd="1" presId="urn:microsoft.com/office/officeart/2005/8/layout/hList2#2"/>
    <dgm:cxn modelId="{C37DA93D-53D0-4F07-9158-3A28BA617C69}" type="presOf" srcId="{302AE11E-DBC6-40D4-93B2-15BC6B47D7C4}" destId="{D0AC01A9-C7B8-4468-8C64-F9FEF1B1AE16}" srcOrd="0" destOrd="7" presId="urn:microsoft.com/office/officeart/2005/8/layout/hList2#2"/>
    <dgm:cxn modelId="{D3034E0C-E28F-4508-B054-B32899D706AF}" type="presOf" srcId="{255CB052-7636-4D29-B526-951B1FB3DE96}" destId="{7739F2F5-C2D2-4CF4-A2C9-FC9552120435}" srcOrd="0" destOrd="4" presId="urn:microsoft.com/office/officeart/2005/8/layout/hList2#2"/>
    <dgm:cxn modelId="{409DE4B6-0490-4DD2-BADA-358DAABBC070}" srcId="{173F7467-06DF-4C9F-B20B-1EEB7AD5E8B1}" destId="{F84980F3-A75C-40AC-8338-ED0023DE3913}" srcOrd="0" destOrd="0" parTransId="{CD3B9942-3478-4C13-B8D1-E39627885273}" sibTransId="{878ED493-0D9B-436D-8155-F53DAFE3E042}"/>
    <dgm:cxn modelId="{46F4E04C-A095-4D98-9294-4EA8FB77B7D7}" srcId="{173F7467-06DF-4C9F-B20B-1EEB7AD5E8B1}" destId="{59EE8DFF-E651-422F-B163-541FCF8D464A}" srcOrd="2" destOrd="0" parTransId="{DADE1A19-D3D7-43A6-ACAC-9EFBBD1DD628}" sibTransId="{B28EDBDF-9D46-4F59-9B10-E8E40F0495A3}"/>
    <dgm:cxn modelId="{58E1B7BB-40AC-4820-BCDE-F209CB39830E}" type="presOf" srcId="{EDBBE4DE-8004-4E1E-B327-94E4057EC1FC}" destId="{7739F2F5-C2D2-4CF4-A2C9-FC9552120435}" srcOrd="0" destOrd="10" presId="urn:microsoft.com/office/officeart/2005/8/layout/hList2#2"/>
    <dgm:cxn modelId="{4A12AF99-3951-4302-AA96-992445DB4923}" srcId="{EDCCCAA6-C47A-4044-8DB6-51183A4E35A3}" destId="{134FC9F6-BB4E-4283-99DD-65FD372CE479}" srcOrd="0" destOrd="0" parTransId="{CE79B8ED-031F-4DFC-8BA4-25DFCFE626ED}" sibTransId="{EE53A740-0379-4A6B-9003-C949A222B6FB}"/>
    <dgm:cxn modelId="{03798689-3797-456A-A9B4-7885A9529A33}" type="presOf" srcId="{0A58C149-82D2-4B67-ACA8-24F94E1CC55B}" destId="{7E8F16CF-3D98-42A0-86FE-FDEC07C791DC}" srcOrd="0" destOrd="0" presId="urn:microsoft.com/office/officeart/2005/8/layout/hList2#2"/>
    <dgm:cxn modelId="{2846901A-6D93-4EFC-9FC1-60597E81E437}" type="presOf" srcId="{EDCCCAA6-C47A-4044-8DB6-51183A4E35A3}" destId="{3C7BB31F-92E6-4007-B4F2-D1C6DB1E6162}" srcOrd="0" destOrd="0" presId="urn:microsoft.com/office/officeart/2005/8/layout/hList2#2"/>
    <dgm:cxn modelId="{A5C0C7DF-EEE5-45A0-B463-75E89164EE3B}" type="presOf" srcId="{9CA90F3C-48D1-4D22-8210-64CE1E5CCD20}" destId="{7739F2F5-C2D2-4CF4-A2C9-FC9552120435}" srcOrd="0" destOrd="1" presId="urn:microsoft.com/office/officeart/2005/8/layout/hList2#2"/>
    <dgm:cxn modelId="{B35AF083-F660-43BC-A0BD-F63F3888D1C7}" srcId="{EDCCCAA6-C47A-4044-8DB6-51183A4E35A3}" destId="{173F7467-06DF-4C9F-B20B-1EEB7AD5E8B1}" srcOrd="3" destOrd="0" parTransId="{8EE6AEF4-FA16-41E7-BF8F-A772F68A9BB3}" sibTransId="{D3EC150F-50DF-4F4D-9A53-B1206FC81DDC}"/>
    <dgm:cxn modelId="{FCB3C92D-DE05-4F38-B8DF-2A546D989D89}" type="presOf" srcId="{902A3F36-CDA9-496B-ADA8-405511F8352F}" destId="{D0AC01A9-C7B8-4468-8C64-F9FEF1B1AE16}" srcOrd="0" destOrd="1" presId="urn:microsoft.com/office/officeart/2005/8/layout/hList2#2"/>
    <dgm:cxn modelId="{C10358BF-6FEA-42CC-9381-BB96CEC0615F}" srcId="{134FC9F6-BB4E-4283-99DD-65FD372CE479}" destId="{C039FB7C-E862-4E3E-A9F4-3C1CD2FB5E8A}" srcOrd="7" destOrd="0" parTransId="{3ECB1E0F-8FDF-4F64-BB78-A96D32F45505}" sibTransId="{3C5B3C08-99D0-4CBF-A460-6532E4FBE4AB}"/>
    <dgm:cxn modelId="{D01C0902-9625-4AED-A65B-AE95FBC84F51}" type="presOf" srcId="{C8C0AD66-BAC7-4A2A-B0D1-230E9E9837FD}" destId="{7739F2F5-C2D2-4CF4-A2C9-FC9552120435}" srcOrd="0" destOrd="8" presId="urn:microsoft.com/office/officeart/2005/8/layout/hList2#2"/>
    <dgm:cxn modelId="{C1605514-5375-4606-85F5-A756F91A5D72}" srcId="{173F7467-06DF-4C9F-B20B-1EEB7AD5E8B1}" destId="{A8C6A16F-5E4F-4FB0-BC64-23237B9FA8B4}" srcOrd="6" destOrd="0" parTransId="{CB3C756E-CC9F-434D-B9DA-90D6F6150536}" sibTransId="{A286BF25-8C35-4268-9946-A90EFDD19238}"/>
    <dgm:cxn modelId="{3C497CC3-7568-4EC5-B305-52AB92ED695B}" srcId="{134FC9F6-BB4E-4283-99DD-65FD372CE479}" destId="{AEF5BCCE-7FDC-407F-A856-BD135E59265A}" srcOrd="11" destOrd="0" parTransId="{7813DF78-1BE9-4A4F-BE43-2D4E565AB4AB}" sibTransId="{B309D9C4-B19F-4B59-BB5E-65B01DF59319}"/>
    <dgm:cxn modelId="{3768D756-059D-4E66-B340-E042825826DE}" srcId="{E5666488-DF76-44CF-A6F9-68322388692B}" destId="{7A79E369-C732-4F99-80A4-B00AF989CA2C}" srcOrd="7" destOrd="0" parTransId="{A1E4E914-E288-4F4F-850F-36C4A962457E}" sibTransId="{ED311271-EB41-4907-8C8D-94EC2D8D87C5}"/>
    <dgm:cxn modelId="{E5A79983-E9E1-40A3-BF8D-6A707AE5A321}" type="presOf" srcId="{EAAB343E-5B81-4985-916B-718B20EE8F1C}" destId="{D0AC01A9-C7B8-4468-8C64-F9FEF1B1AE16}" srcOrd="0" destOrd="3" presId="urn:microsoft.com/office/officeart/2005/8/layout/hList2#2"/>
    <dgm:cxn modelId="{46433454-3C54-419E-AED2-8693A4A51DDC}" srcId="{0A58C149-82D2-4B67-ACA8-24F94E1CC55B}" destId="{E3C1C94F-A9DB-418E-923C-F13761643654}" srcOrd="7" destOrd="0" parTransId="{6C0B72AD-54B3-4204-AAC8-D9F091AAE73F}" sibTransId="{68A59FCB-2CEA-4490-A818-3755C8FC5776}"/>
    <dgm:cxn modelId="{2DFDD200-19A2-4408-9DB6-3EEE3B14E763}" srcId="{E5666488-DF76-44CF-A6F9-68322388692B}" destId="{FCA868B8-4209-47A5-83A4-9188D8D73221}" srcOrd="9" destOrd="0" parTransId="{F43CFDBD-D654-4528-A7D9-7A36D2C73316}" sibTransId="{35E5FCE8-954B-465C-97FE-5F151CC118C3}"/>
    <dgm:cxn modelId="{25B69385-317C-48F0-BEDA-7DDC5286B8E0}" srcId="{0A58C149-82D2-4B67-ACA8-24F94E1CC55B}" destId="{D1109308-2F47-458A-BF03-8FFD9E8D0FA8}" srcOrd="12" destOrd="0" parTransId="{87CF0FC0-1050-48DF-B512-CF87B7502071}" sibTransId="{EEFA050A-618B-4C63-A3FF-2B595637D3A3}"/>
    <dgm:cxn modelId="{6333FC3A-904A-44A1-9D27-47D1F60C052C}" srcId="{134FC9F6-BB4E-4283-99DD-65FD372CE479}" destId="{E6BA0860-9441-45D6-8E40-6D17695C0090}" srcOrd="2" destOrd="0" parTransId="{D2F7B73A-C017-4C6A-AFAC-1C88A34BA436}" sibTransId="{03B37040-C4FE-44ED-B01F-0F7083A147BB}"/>
    <dgm:cxn modelId="{D89A6FCE-6CC3-4CDF-A67C-BEDA938B297A}" type="presOf" srcId="{4B50CD1B-D2AE-45DB-A3E1-BB59BE217F1A}" destId="{C7E49E68-5E78-4281-8DD6-E560854BBDD2}" srcOrd="0" destOrd="17" presId="urn:microsoft.com/office/officeart/2005/8/layout/hList2#2"/>
    <dgm:cxn modelId="{046540F0-72C6-4861-8201-21E80AE9F86C}" type="presOf" srcId="{A4F5D9BC-44E5-4B6A-B064-389765787F89}" destId="{AC005B32-D9D7-4478-AAA4-553F3A087922}" srcOrd="0" destOrd="14" presId="urn:microsoft.com/office/officeart/2005/8/layout/hList2#2"/>
    <dgm:cxn modelId="{A23E3B08-3055-47C0-A790-08AB15E4AD9D}" type="presParOf" srcId="{3C7BB31F-92E6-4007-B4F2-D1C6DB1E6162}" destId="{2BB331CD-8862-4BEF-9E70-B963657A0CF5}" srcOrd="0" destOrd="0" presId="urn:microsoft.com/office/officeart/2005/8/layout/hList2#2"/>
    <dgm:cxn modelId="{D1433849-3C93-42E8-8026-24D86A0FDFFD}" type="presParOf" srcId="{2BB331CD-8862-4BEF-9E70-B963657A0CF5}" destId="{28212FCD-22DB-4B27-B572-7D1C0B93555C}" srcOrd="0" destOrd="0" presId="urn:microsoft.com/office/officeart/2005/8/layout/hList2#2"/>
    <dgm:cxn modelId="{FF4DB7BE-AF0C-43AF-B58B-3061C417C0E8}" type="presParOf" srcId="{2BB331CD-8862-4BEF-9E70-B963657A0CF5}" destId="{AC005B32-D9D7-4478-AAA4-553F3A087922}" srcOrd="1" destOrd="0" presId="urn:microsoft.com/office/officeart/2005/8/layout/hList2#2"/>
    <dgm:cxn modelId="{F0958944-D51D-4DE5-A26D-EE8A31517FC0}" type="presParOf" srcId="{2BB331CD-8862-4BEF-9E70-B963657A0CF5}" destId="{B7971491-9A77-45F8-AB31-AA3CD7DB03CE}" srcOrd="2" destOrd="0" presId="urn:microsoft.com/office/officeart/2005/8/layout/hList2#2"/>
    <dgm:cxn modelId="{28490FB8-A13D-4CF7-AF84-6CE9BD0AEE25}" type="presParOf" srcId="{3C7BB31F-92E6-4007-B4F2-D1C6DB1E6162}" destId="{1111AA82-6313-48E7-A8C2-BC66BB9D6C01}" srcOrd="1" destOrd="0" presId="urn:microsoft.com/office/officeart/2005/8/layout/hList2#2"/>
    <dgm:cxn modelId="{B2A91458-CA33-47EF-A2B1-091715227044}" type="presParOf" srcId="{3C7BB31F-92E6-4007-B4F2-D1C6DB1E6162}" destId="{0A716B98-86AE-4ED1-81D9-43226FB40A94}" srcOrd="2" destOrd="0" presId="urn:microsoft.com/office/officeart/2005/8/layout/hList2#2"/>
    <dgm:cxn modelId="{6AB4CA0E-877F-4AF9-AF76-585CEBFB0601}" type="presParOf" srcId="{0A716B98-86AE-4ED1-81D9-43226FB40A94}" destId="{3ABFD9D6-D900-49A0-95EE-19C6A95968B4}" srcOrd="0" destOrd="0" presId="urn:microsoft.com/office/officeart/2005/8/layout/hList2#2"/>
    <dgm:cxn modelId="{48B44F4D-BFDC-4915-8017-D96C04289009}" type="presParOf" srcId="{0A716B98-86AE-4ED1-81D9-43226FB40A94}" destId="{7739F2F5-C2D2-4CF4-A2C9-FC9552120435}" srcOrd="1" destOrd="0" presId="urn:microsoft.com/office/officeart/2005/8/layout/hList2#2"/>
    <dgm:cxn modelId="{9EF064F0-F4FD-408D-A43F-1277771DED25}" type="presParOf" srcId="{0A716B98-86AE-4ED1-81D9-43226FB40A94}" destId="{687F9475-8EAA-42F4-B322-D5944C4E925C}" srcOrd="2" destOrd="0" presId="urn:microsoft.com/office/officeart/2005/8/layout/hList2#2"/>
    <dgm:cxn modelId="{824F6081-3E78-4427-AFA8-E930693D4376}" type="presParOf" srcId="{3C7BB31F-92E6-4007-B4F2-D1C6DB1E6162}" destId="{B0EA17E6-58DD-4EF7-BDDD-62060867A52B}" srcOrd="3" destOrd="0" presId="urn:microsoft.com/office/officeart/2005/8/layout/hList2#2"/>
    <dgm:cxn modelId="{19DDE647-68A2-49E4-9551-B49F05D4B3A2}" type="presParOf" srcId="{3C7BB31F-92E6-4007-B4F2-D1C6DB1E6162}" destId="{BA89E324-89CB-47D9-9303-67C2EFA6E438}" srcOrd="4" destOrd="0" presId="urn:microsoft.com/office/officeart/2005/8/layout/hList2#2"/>
    <dgm:cxn modelId="{BD6DDA39-9558-42FB-8A58-D71AA4D37B94}" type="presParOf" srcId="{BA89E324-89CB-47D9-9303-67C2EFA6E438}" destId="{DE47A2A6-952E-4AB0-A7FF-810EECFA6E67}" srcOrd="0" destOrd="0" presId="urn:microsoft.com/office/officeart/2005/8/layout/hList2#2"/>
    <dgm:cxn modelId="{A2A52B2C-58C6-48FF-A85B-E42F5EF6BBCA}" type="presParOf" srcId="{BA89E324-89CB-47D9-9303-67C2EFA6E438}" destId="{C7E49E68-5E78-4281-8DD6-E560854BBDD2}" srcOrd="1" destOrd="0" presId="urn:microsoft.com/office/officeart/2005/8/layout/hList2#2"/>
    <dgm:cxn modelId="{4E2736FB-FAC2-48C7-BA69-BCBAF42AC745}" type="presParOf" srcId="{BA89E324-89CB-47D9-9303-67C2EFA6E438}" destId="{7E8F16CF-3D98-42A0-86FE-FDEC07C791DC}" srcOrd="2" destOrd="0" presId="urn:microsoft.com/office/officeart/2005/8/layout/hList2#2"/>
    <dgm:cxn modelId="{AEEC7A27-6C09-4CEA-BA9F-5BBB455E675D}" type="presParOf" srcId="{3C7BB31F-92E6-4007-B4F2-D1C6DB1E6162}" destId="{6C765C02-6046-49CE-A81D-A45A2556A666}" srcOrd="5" destOrd="0" presId="urn:microsoft.com/office/officeart/2005/8/layout/hList2#2"/>
    <dgm:cxn modelId="{CCB0CEF1-E06F-4063-8BB9-EE0FCD4AE084}" type="presParOf" srcId="{3C7BB31F-92E6-4007-B4F2-D1C6DB1E6162}" destId="{E71B8154-B990-48FE-81E9-C4667048892A}" srcOrd="6" destOrd="0" presId="urn:microsoft.com/office/officeart/2005/8/layout/hList2#2"/>
    <dgm:cxn modelId="{11ACDCFD-8588-4219-AE63-C3E502B4D26A}" type="presParOf" srcId="{E71B8154-B990-48FE-81E9-C4667048892A}" destId="{48C3FACD-641C-496A-9A29-4DC36CD4B8F3}" srcOrd="0" destOrd="0" presId="urn:microsoft.com/office/officeart/2005/8/layout/hList2#2"/>
    <dgm:cxn modelId="{4A82AFD1-3F36-426B-9ED1-DCCF03613BAF}" type="presParOf" srcId="{E71B8154-B990-48FE-81E9-C4667048892A}" destId="{D0AC01A9-C7B8-4468-8C64-F9FEF1B1AE16}" srcOrd="1" destOrd="0" presId="urn:microsoft.com/office/officeart/2005/8/layout/hList2#2"/>
    <dgm:cxn modelId="{C1B13C49-29BF-4273-8319-91212C9D8697}" type="presParOf" srcId="{E71B8154-B990-48FE-81E9-C4667048892A}" destId="{339B84C6-9333-4F4E-A39B-99F689EF8D8B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93BD1-0811-458C-8697-C0688522D126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9C3CE03C-3F89-45DD-A50D-572F2723CE8B}">
      <dgm:prSet phldrT="[Text]"/>
      <dgm:spPr/>
      <dgm:t>
        <a:bodyPr/>
        <a:lstStyle/>
        <a:p>
          <a:r>
            <a:rPr lang="en-US" dirty="0" smtClean="0"/>
            <a:t>Prerequisites</a:t>
          </a:r>
          <a:endParaRPr lang="en-US" dirty="0"/>
        </a:p>
      </dgm:t>
    </dgm:pt>
    <dgm:pt modelId="{EE735926-DE08-4B05-842C-95EB43D47790}" type="parTrans" cxnId="{86C90550-7C5F-47B5-86C9-666B57FE70C8}">
      <dgm:prSet/>
      <dgm:spPr/>
      <dgm:t>
        <a:bodyPr/>
        <a:lstStyle/>
        <a:p>
          <a:endParaRPr lang="en-US"/>
        </a:p>
      </dgm:t>
    </dgm:pt>
    <dgm:pt modelId="{59F89AE4-9443-4272-BBA2-1CCDAACA4BA9}" type="sibTrans" cxnId="{86C90550-7C5F-47B5-86C9-666B57FE70C8}">
      <dgm:prSet/>
      <dgm:spPr/>
      <dgm:t>
        <a:bodyPr/>
        <a:lstStyle/>
        <a:p>
          <a:endParaRPr lang="en-US"/>
        </a:p>
      </dgm:t>
    </dgm:pt>
    <dgm:pt modelId="{6BD0EDF1-29FE-4A97-90A6-3743A28C324D}">
      <dgm:prSet phldrT="[Text]"/>
      <dgm:spPr/>
      <dgm:t>
        <a:bodyPr/>
        <a:lstStyle/>
        <a:p>
          <a:r>
            <a:rPr lang="en-US" dirty="0" smtClean="0"/>
            <a:t>General Ed courses</a:t>
          </a:r>
          <a:endParaRPr lang="en-US" dirty="0"/>
        </a:p>
      </dgm:t>
    </dgm:pt>
    <dgm:pt modelId="{F707B9EE-38FA-4B7B-980D-5170EA63DE7F}" type="parTrans" cxnId="{BD665AA3-652A-4A48-8732-A35D92B88394}">
      <dgm:prSet/>
      <dgm:spPr/>
      <dgm:t>
        <a:bodyPr/>
        <a:lstStyle/>
        <a:p>
          <a:endParaRPr lang="en-US"/>
        </a:p>
      </dgm:t>
    </dgm:pt>
    <dgm:pt modelId="{7F463F55-75D6-420B-B12E-A17E7FA5EC93}" type="sibTrans" cxnId="{BD665AA3-652A-4A48-8732-A35D92B88394}">
      <dgm:prSet/>
      <dgm:spPr/>
      <dgm:t>
        <a:bodyPr/>
        <a:lstStyle/>
        <a:p>
          <a:endParaRPr lang="en-US"/>
        </a:p>
      </dgm:t>
    </dgm:pt>
    <dgm:pt modelId="{601C2BA1-D44E-46DF-B002-1E602FA7A20F}">
      <dgm:prSet phldrT="[Text]" custT="1"/>
      <dgm:spPr/>
      <dgm:t>
        <a:bodyPr/>
        <a:lstStyle/>
        <a:p>
          <a:endParaRPr lang="en-US" sz="2600" dirty="0" smtClean="0"/>
        </a:p>
        <a:p>
          <a:r>
            <a:rPr lang="en-US" sz="2400" dirty="0" smtClean="0"/>
            <a:t>Major</a:t>
          </a:r>
          <a:r>
            <a:rPr lang="en-US" sz="2600" dirty="0" smtClean="0"/>
            <a:t> courses</a:t>
          </a:r>
          <a:endParaRPr lang="en-US" sz="2600" dirty="0"/>
        </a:p>
      </dgm:t>
    </dgm:pt>
    <dgm:pt modelId="{3ADD29C6-AC27-4714-8B6F-6AD594555468}" type="sibTrans" cxnId="{11CFDC6D-9466-4EC9-8CC8-C161725E703C}">
      <dgm:prSet/>
      <dgm:spPr/>
      <dgm:t>
        <a:bodyPr/>
        <a:lstStyle/>
        <a:p>
          <a:endParaRPr lang="en-US"/>
        </a:p>
      </dgm:t>
    </dgm:pt>
    <dgm:pt modelId="{E8974472-C889-47E6-9011-58D52328F106}" type="parTrans" cxnId="{11CFDC6D-9466-4EC9-8CC8-C161725E703C}">
      <dgm:prSet/>
      <dgm:spPr/>
      <dgm:t>
        <a:bodyPr/>
        <a:lstStyle/>
        <a:p>
          <a:endParaRPr lang="en-US"/>
        </a:p>
      </dgm:t>
    </dgm:pt>
    <dgm:pt modelId="{92B881E0-15BE-46C8-BD83-3564A641951E}" type="pres">
      <dgm:prSet presAssocID="{0C193BD1-0811-458C-8697-C0688522D126}" presName="Name0" presStyleCnt="0">
        <dgm:presLayoutVars>
          <dgm:dir/>
          <dgm:animLvl val="lvl"/>
          <dgm:resizeHandles val="exact"/>
        </dgm:presLayoutVars>
      </dgm:prSet>
      <dgm:spPr/>
    </dgm:pt>
    <dgm:pt modelId="{9BB2F607-130F-47B1-8430-8D570230F2F9}" type="pres">
      <dgm:prSet presAssocID="{601C2BA1-D44E-46DF-B002-1E602FA7A20F}" presName="Name8" presStyleCnt="0"/>
      <dgm:spPr/>
    </dgm:pt>
    <dgm:pt modelId="{8CC8BD6F-B5B6-4B51-82DC-7892AB2E17EE}" type="pres">
      <dgm:prSet presAssocID="{601C2BA1-D44E-46DF-B002-1E602FA7A20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5DB41-89B8-489B-8E69-9D20360D2D22}" type="pres">
      <dgm:prSet presAssocID="{601C2BA1-D44E-46DF-B002-1E602FA7A2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0F15B-880E-4D0B-A5EF-597B499F1DE1}" type="pres">
      <dgm:prSet presAssocID="{9C3CE03C-3F89-45DD-A50D-572F2723CE8B}" presName="Name8" presStyleCnt="0"/>
      <dgm:spPr/>
    </dgm:pt>
    <dgm:pt modelId="{0EFD4ABC-FE01-4D13-A396-C307EA810EBC}" type="pres">
      <dgm:prSet presAssocID="{9C3CE03C-3F89-45DD-A50D-572F2723CE8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ACEF7-95F4-46B8-85E7-B3F800AD0702}" type="pres">
      <dgm:prSet presAssocID="{9C3CE03C-3F89-45DD-A50D-572F2723CE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95519-1D76-41B3-97A2-5051372CE910}" type="pres">
      <dgm:prSet presAssocID="{6BD0EDF1-29FE-4A97-90A6-3743A28C324D}" presName="Name8" presStyleCnt="0"/>
      <dgm:spPr/>
    </dgm:pt>
    <dgm:pt modelId="{335DAF0E-4654-4E2A-8457-FAA067795A7F}" type="pres">
      <dgm:prSet presAssocID="{6BD0EDF1-29FE-4A97-90A6-3743A28C324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CC2B0-7C04-4C81-A316-BC6ECB93C1A2}" type="pres">
      <dgm:prSet presAssocID="{6BD0EDF1-29FE-4A97-90A6-3743A28C32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1DFD69-EF5F-4F62-B88F-3CCFB9286CDD}" type="presOf" srcId="{9C3CE03C-3F89-45DD-A50D-572F2723CE8B}" destId="{6EDACEF7-95F4-46B8-85E7-B3F800AD0702}" srcOrd="1" destOrd="0" presId="urn:microsoft.com/office/officeart/2005/8/layout/pyramid1"/>
    <dgm:cxn modelId="{708B7B7A-6ABD-4C4F-A75D-0D7CBF6458D6}" type="presOf" srcId="{0C193BD1-0811-458C-8697-C0688522D126}" destId="{92B881E0-15BE-46C8-BD83-3564A641951E}" srcOrd="0" destOrd="0" presId="urn:microsoft.com/office/officeart/2005/8/layout/pyramid1"/>
    <dgm:cxn modelId="{67D469C7-5887-4B5C-B7B5-B25F525D551E}" type="presOf" srcId="{9C3CE03C-3F89-45DD-A50D-572F2723CE8B}" destId="{0EFD4ABC-FE01-4D13-A396-C307EA810EBC}" srcOrd="0" destOrd="0" presId="urn:microsoft.com/office/officeart/2005/8/layout/pyramid1"/>
    <dgm:cxn modelId="{533A61A7-7817-4103-9592-64174A1DC631}" type="presOf" srcId="{601C2BA1-D44E-46DF-B002-1E602FA7A20F}" destId="{8CC8BD6F-B5B6-4B51-82DC-7892AB2E17EE}" srcOrd="0" destOrd="0" presId="urn:microsoft.com/office/officeart/2005/8/layout/pyramid1"/>
    <dgm:cxn modelId="{11CFDC6D-9466-4EC9-8CC8-C161725E703C}" srcId="{0C193BD1-0811-458C-8697-C0688522D126}" destId="{601C2BA1-D44E-46DF-B002-1E602FA7A20F}" srcOrd="0" destOrd="0" parTransId="{E8974472-C889-47E6-9011-58D52328F106}" sibTransId="{3ADD29C6-AC27-4714-8B6F-6AD594555468}"/>
    <dgm:cxn modelId="{86C90550-7C5F-47B5-86C9-666B57FE70C8}" srcId="{0C193BD1-0811-458C-8697-C0688522D126}" destId="{9C3CE03C-3F89-45DD-A50D-572F2723CE8B}" srcOrd="1" destOrd="0" parTransId="{EE735926-DE08-4B05-842C-95EB43D47790}" sibTransId="{59F89AE4-9443-4272-BBA2-1CCDAACA4BA9}"/>
    <dgm:cxn modelId="{BA610918-A6C2-4752-8E3D-C58CA2DBE6CA}" type="presOf" srcId="{6BD0EDF1-29FE-4A97-90A6-3743A28C324D}" destId="{335DAF0E-4654-4E2A-8457-FAA067795A7F}" srcOrd="0" destOrd="0" presId="urn:microsoft.com/office/officeart/2005/8/layout/pyramid1"/>
    <dgm:cxn modelId="{37305367-4EF5-42D5-9C1E-9412F4E2456A}" type="presOf" srcId="{601C2BA1-D44E-46DF-B002-1E602FA7A20F}" destId="{F415DB41-89B8-489B-8E69-9D20360D2D22}" srcOrd="1" destOrd="0" presId="urn:microsoft.com/office/officeart/2005/8/layout/pyramid1"/>
    <dgm:cxn modelId="{7A73DA82-2EB7-4551-B78E-0077F2FC0478}" type="presOf" srcId="{6BD0EDF1-29FE-4A97-90A6-3743A28C324D}" destId="{583CC2B0-7C04-4C81-A316-BC6ECB93C1A2}" srcOrd="1" destOrd="0" presId="urn:microsoft.com/office/officeart/2005/8/layout/pyramid1"/>
    <dgm:cxn modelId="{BD665AA3-652A-4A48-8732-A35D92B88394}" srcId="{0C193BD1-0811-458C-8697-C0688522D126}" destId="{6BD0EDF1-29FE-4A97-90A6-3743A28C324D}" srcOrd="2" destOrd="0" parTransId="{F707B9EE-38FA-4B7B-980D-5170EA63DE7F}" sibTransId="{7F463F55-75D6-420B-B12E-A17E7FA5EC93}"/>
    <dgm:cxn modelId="{8D40E911-18AB-4513-9F45-05E9E53EA321}" type="presParOf" srcId="{92B881E0-15BE-46C8-BD83-3564A641951E}" destId="{9BB2F607-130F-47B1-8430-8D570230F2F9}" srcOrd="0" destOrd="0" presId="urn:microsoft.com/office/officeart/2005/8/layout/pyramid1"/>
    <dgm:cxn modelId="{7E231261-D4A3-41E4-B5D0-753FA757A213}" type="presParOf" srcId="{9BB2F607-130F-47B1-8430-8D570230F2F9}" destId="{8CC8BD6F-B5B6-4B51-82DC-7892AB2E17EE}" srcOrd="0" destOrd="0" presId="urn:microsoft.com/office/officeart/2005/8/layout/pyramid1"/>
    <dgm:cxn modelId="{9AD213E0-B1BF-4BF0-9FBB-BEE483B9BBFD}" type="presParOf" srcId="{9BB2F607-130F-47B1-8430-8D570230F2F9}" destId="{F415DB41-89B8-489B-8E69-9D20360D2D22}" srcOrd="1" destOrd="0" presId="urn:microsoft.com/office/officeart/2005/8/layout/pyramid1"/>
    <dgm:cxn modelId="{95D62A63-8879-4C58-AEB2-BC8E0C7DEEFC}" type="presParOf" srcId="{92B881E0-15BE-46C8-BD83-3564A641951E}" destId="{8780F15B-880E-4D0B-A5EF-597B499F1DE1}" srcOrd="1" destOrd="0" presId="urn:microsoft.com/office/officeart/2005/8/layout/pyramid1"/>
    <dgm:cxn modelId="{3CA1A8C5-3FAB-4BFF-B0D9-9BF3BF3F693D}" type="presParOf" srcId="{8780F15B-880E-4D0B-A5EF-597B499F1DE1}" destId="{0EFD4ABC-FE01-4D13-A396-C307EA810EBC}" srcOrd="0" destOrd="0" presId="urn:microsoft.com/office/officeart/2005/8/layout/pyramid1"/>
    <dgm:cxn modelId="{4C16AB8F-A45F-4114-B4A2-912E000EF322}" type="presParOf" srcId="{8780F15B-880E-4D0B-A5EF-597B499F1DE1}" destId="{6EDACEF7-95F4-46B8-85E7-B3F800AD0702}" srcOrd="1" destOrd="0" presId="urn:microsoft.com/office/officeart/2005/8/layout/pyramid1"/>
    <dgm:cxn modelId="{23A9C6F9-C2B6-4BAE-A5DD-E050174A886F}" type="presParOf" srcId="{92B881E0-15BE-46C8-BD83-3564A641951E}" destId="{E1395519-1D76-41B3-97A2-5051372CE910}" srcOrd="2" destOrd="0" presId="urn:microsoft.com/office/officeart/2005/8/layout/pyramid1"/>
    <dgm:cxn modelId="{A105A6A0-0AF7-4978-A917-61F7FF834F00}" type="presParOf" srcId="{E1395519-1D76-41B3-97A2-5051372CE910}" destId="{335DAF0E-4654-4E2A-8457-FAA067795A7F}" srcOrd="0" destOrd="0" presId="urn:microsoft.com/office/officeart/2005/8/layout/pyramid1"/>
    <dgm:cxn modelId="{94244034-019D-4CB1-AEF2-CEB4FDEF66CF}" type="presParOf" srcId="{E1395519-1D76-41B3-97A2-5051372CE910}" destId="{583CC2B0-7C04-4C81-A316-BC6ECB93C1A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93BD1-0811-458C-8697-C0688522D126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9C3CE03C-3F89-45DD-A50D-572F2723CE8B}">
      <dgm:prSet phldrT="[Text]"/>
      <dgm:spPr/>
      <dgm:t>
        <a:bodyPr/>
        <a:lstStyle/>
        <a:p>
          <a:r>
            <a:rPr lang="en-US" dirty="0" smtClean="0"/>
            <a:t>Prerequisites</a:t>
          </a:r>
          <a:endParaRPr lang="en-US" dirty="0"/>
        </a:p>
      </dgm:t>
    </dgm:pt>
    <dgm:pt modelId="{EE735926-DE08-4B05-842C-95EB43D47790}" type="parTrans" cxnId="{86C90550-7C5F-47B5-86C9-666B57FE70C8}">
      <dgm:prSet/>
      <dgm:spPr/>
      <dgm:t>
        <a:bodyPr/>
        <a:lstStyle/>
        <a:p>
          <a:endParaRPr lang="en-US"/>
        </a:p>
      </dgm:t>
    </dgm:pt>
    <dgm:pt modelId="{59F89AE4-9443-4272-BBA2-1CCDAACA4BA9}" type="sibTrans" cxnId="{86C90550-7C5F-47B5-86C9-666B57FE70C8}">
      <dgm:prSet/>
      <dgm:spPr/>
      <dgm:t>
        <a:bodyPr/>
        <a:lstStyle/>
        <a:p>
          <a:endParaRPr lang="en-US"/>
        </a:p>
      </dgm:t>
    </dgm:pt>
    <dgm:pt modelId="{6BD0EDF1-29FE-4A97-90A6-3743A28C324D}">
      <dgm:prSet phldrT="[Text]"/>
      <dgm:spPr/>
      <dgm:t>
        <a:bodyPr/>
        <a:lstStyle/>
        <a:p>
          <a:r>
            <a:rPr lang="en-US" dirty="0" smtClean="0"/>
            <a:t>General Ed courses</a:t>
          </a:r>
          <a:endParaRPr lang="en-US" dirty="0"/>
        </a:p>
      </dgm:t>
    </dgm:pt>
    <dgm:pt modelId="{F707B9EE-38FA-4B7B-980D-5170EA63DE7F}" type="parTrans" cxnId="{BD665AA3-652A-4A48-8732-A35D92B88394}">
      <dgm:prSet/>
      <dgm:spPr/>
      <dgm:t>
        <a:bodyPr/>
        <a:lstStyle/>
        <a:p>
          <a:endParaRPr lang="en-US"/>
        </a:p>
      </dgm:t>
    </dgm:pt>
    <dgm:pt modelId="{7F463F55-75D6-420B-B12E-A17E7FA5EC93}" type="sibTrans" cxnId="{BD665AA3-652A-4A48-8732-A35D92B88394}">
      <dgm:prSet/>
      <dgm:spPr/>
      <dgm:t>
        <a:bodyPr/>
        <a:lstStyle/>
        <a:p>
          <a:endParaRPr lang="en-US"/>
        </a:p>
      </dgm:t>
    </dgm:pt>
    <dgm:pt modelId="{601C2BA1-D44E-46DF-B002-1E602FA7A20F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Major courses</a:t>
          </a:r>
          <a:endParaRPr lang="en-US" dirty="0"/>
        </a:p>
      </dgm:t>
    </dgm:pt>
    <dgm:pt modelId="{3ADD29C6-AC27-4714-8B6F-6AD594555468}" type="sibTrans" cxnId="{11CFDC6D-9466-4EC9-8CC8-C161725E703C}">
      <dgm:prSet/>
      <dgm:spPr/>
      <dgm:t>
        <a:bodyPr/>
        <a:lstStyle/>
        <a:p>
          <a:endParaRPr lang="en-US"/>
        </a:p>
      </dgm:t>
    </dgm:pt>
    <dgm:pt modelId="{E8974472-C889-47E6-9011-58D52328F106}" type="parTrans" cxnId="{11CFDC6D-9466-4EC9-8CC8-C161725E703C}">
      <dgm:prSet/>
      <dgm:spPr/>
      <dgm:t>
        <a:bodyPr/>
        <a:lstStyle/>
        <a:p>
          <a:endParaRPr lang="en-US"/>
        </a:p>
      </dgm:t>
    </dgm:pt>
    <dgm:pt modelId="{92B881E0-15BE-46C8-BD83-3564A641951E}" type="pres">
      <dgm:prSet presAssocID="{0C193BD1-0811-458C-8697-C0688522D126}" presName="Name0" presStyleCnt="0">
        <dgm:presLayoutVars>
          <dgm:dir/>
          <dgm:animLvl val="lvl"/>
          <dgm:resizeHandles val="exact"/>
        </dgm:presLayoutVars>
      </dgm:prSet>
      <dgm:spPr/>
    </dgm:pt>
    <dgm:pt modelId="{9BB2F607-130F-47B1-8430-8D570230F2F9}" type="pres">
      <dgm:prSet presAssocID="{601C2BA1-D44E-46DF-B002-1E602FA7A20F}" presName="Name8" presStyleCnt="0"/>
      <dgm:spPr/>
    </dgm:pt>
    <dgm:pt modelId="{8CC8BD6F-B5B6-4B51-82DC-7892AB2E17EE}" type="pres">
      <dgm:prSet presAssocID="{601C2BA1-D44E-46DF-B002-1E602FA7A20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5DB41-89B8-489B-8E69-9D20360D2D22}" type="pres">
      <dgm:prSet presAssocID="{601C2BA1-D44E-46DF-B002-1E602FA7A2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0F15B-880E-4D0B-A5EF-597B499F1DE1}" type="pres">
      <dgm:prSet presAssocID="{9C3CE03C-3F89-45DD-A50D-572F2723CE8B}" presName="Name8" presStyleCnt="0"/>
      <dgm:spPr/>
    </dgm:pt>
    <dgm:pt modelId="{0EFD4ABC-FE01-4D13-A396-C307EA810EBC}" type="pres">
      <dgm:prSet presAssocID="{9C3CE03C-3F89-45DD-A50D-572F2723CE8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ACEF7-95F4-46B8-85E7-B3F800AD0702}" type="pres">
      <dgm:prSet presAssocID="{9C3CE03C-3F89-45DD-A50D-572F2723CE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95519-1D76-41B3-97A2-5051372CE910}" type="pres">
      <dgm:prSet presAssocID="{6BD0EDF1-29FE-4A97-90A6-3743A28C324D}" presName="Name8" presStyleCnt="0"/>
      <dgm:spPr/>
    </dgm:pt>
    <dgm:pt modelId="{335DAF0E-4654-4E2A-8457-FAA067795A7F}" type="pres">
      <dgm:prSet presAssocID="{6BD0EDF1-29FE-4A97-90A6-3743A28C324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CC2B0-7C04-4C81-A316-BC6ECB93C1A2}" type="pres">
      <dgm:prSet presAssocID="{6BD0EDF1-29FE-4A97-90A6-3743A28C32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1A675B-C1D9-4F00-A8E1-E50AF410A794}" type="presOf" srcId="{6BD0EDF1-29FE-4A97-90A6-3743A28C324D}" destId="{335DAF0E-4654-4E2A-8457-FAA067795A7F}" srcOrd="0" destOrd="0" presId="urn:microsoft.com/office/officeart/2005/8/layout/pyramid1"/>
    <dgm:cxn modelId="{A3A8DAFF-D69D-488E-9F30-B4FC0417E409}" type="presOf" srcId="{9C3CE03C-3F89-45DD-A50D-572F2723CE8B}" destId="{0EFD4ABC-FE01-4D13-A396-C307EA810EBC}" srcOrd="0" destOrd="0" presId="urn:microsoft.com/office/officeart/2005/8/layout/pyramid1"/>
    <dgm:cxn modelId="{4FF3741F-C47F-4111-B58A-BE1C6E4E3E52}" type="presOf" srcId="{601C2BA1-D44E-46DF-B002-1E602FA7A20F}" destId="{F415DB41-89B8-489B-8E69-9D20360D2D22}" srcOrd="1" destOrd="0" presId="urn:microsoft.com/office/officeart/2005/8/layout/pyramid1"/>
    <dgm:cxn modelId="{6A18FEC6-0C44-4807-921A-41BDDCF509D7}" type="presOf" srcId="{601C2BA1-D44E-46DF-B002-1E602FA7A20F}" destId="{8CC8BD6F-B5B6-4B51-82DC-7892AB2E17EE}" srcOrd="0" destOrd="0" presId="urn:microsoft.com/office/officeart/2005/8/layout/pyramid1"/>
    <dgm:cxn modelId="{11CFDC6D-9466-4EC9-8CC8-C161725E703C}" srcId="{0C193BD1-0811-458C-8697-C0688522D126}" destId="{601C2BA1-D44E-46DF-B002-1E602FA7A20F}" srcOrd="0" destOrd="0" parTransId="{E8974472-C889-47E6-9011-58D52328F106}" sibTransId="{3ADD29C6-AC27-4714-8B6F-6AD594555468}"/>
    <dgm:cxn modelId="{86C90550-7C5F-47B5-86C9-666B57FE70C8}" srcId="{0C193BD1-0811-458C-8697-C0688522D126}" destId="{9C3CE03C-3F89-45DD-A50D-572F2723CE8B}" srcOrd="1" destOrd="0" parTransId="{EE735926-DE08-4B05-842C-95EB43D47790}" sibTransId="{59F89AE4-9443-4272-BBA2-1CCDAACA4BA9}"/>
    <dgm:cxn modelId="{58130084-AE78-4F49-B219-AB5071F5E1CE}" type="presOf" srcId="{6BD0EDF1-29FE-4A97-90A6-3743A28C324D}" destId="{583CC2B0-7C04-4C81-A316-BC6ECB93C1A2}" srcOrd="1" destOrd="0" presId="urn:microsoft.com/office/officeart/2005/8/layout/pyramid1"/>
    <dgm:cxn modelId="{1A65FEB1-FFB4-4DD6-B9FC-033C371B15C1}" type="presOf" srcId="{0C193BD1-0811-458C-8697-C0688522D126}" destId="{92B881E0-15BE-46C8-BD83-3564A641951E}" srcOrd="0" destOrd="0" presId="urn:microsoft.com/office/officeart/2005/8/layout/pyramid1"/>
    <dgm:cxn modelId="{BD665AA3-652A-4A48-8732-A35D92B88394}" srcId="{0C193BD1-0811-458C-8697-C0688522D126}" destId="{6BD0EDF1-29FE-4A97-90A6-3743A28C324D}" srcOrd="2" destOrd="0" parTransId="{F707B9EE-38FA-4B7B-980D-5170EA63DE7F}" sibTransId="{7F463F55-75D6-420B-B12E-A17E7FA5EC93}"/>
    <dgm:cxn modelId="{CC0EE434-613B-42FE-9448-2678054C430A}" type="presOf" srcId="{9C3CE03C-3F89-45DD-A50D-572F2723CE8B}" destId="{6EDACEF7-95F4-46B8-85E7-B3F800AD0702}" srcOrd="1" destOrd="0" presId="urn:microsoft.com/office/officeart/2005/8/layout/pyramid1"/>
    <dgm:cxn modelId="{E6753300-5481-48CE-BDF6-304F720EB31A}" type="presParOf" srcId="{92B881E0-15BE-46C8-BD83-3564A641951E}" destId="{9BB2F607-130F-47B1-8430-8D570230F2F9}" srcOrd="0" destOrd="0" presId="urn:microsoft.com/office/officeart/2005/8/layout/pyramid1"/>
    <dgm:cxn modelId="{9196D76E-5D06-42EF-A9FF-CBCD9F1D135D}" type="presParOf" srcId="{9BB2F607-130F-47B1-8430-8D570230F2F9}" destId="{8CC8BD6F-B5B6-4B51-82DC-7892AB2E17EE}" srcOrd="0" destOrd="0" presId="urn:microsoft.com/office/officeart/2005/8/layout/pyramid1"/>
    <dgm:cxn modelId="{EC9DD10E-093E-43DE-ABF3-8D805F073D46}" type="presParOf" srcId="{9BB2F607-130F-47B1-8430-8D570230F2F9}" destId="{F415DB41-89B8-489B-8E69-9D20360D2D22}" srcOrd="1" destOrd="0" presId="urn:microsoft.com/office/officeart/2005/8/layout/pyramid1"/>
    <dgm:cxn modelId="{3F33CD68-4661-47A9-BCA4-168591CEA406}" type="presParOf" srcId="{92B881E0-15BE-46C8-BD83-3564A641951E}" destId="{8780F15B-880E-4D0B-A5EF-597B499F1DE1}" srcOrd="1" destOrd="0" presId="urn:microsoft.com/office/officeart/2005/8/layout/pyramid1"/>
    <dgm:cxn modelId="{D1DB5977-B293-456D-AEAE-52025A9B5557}" type="presParOf" srcId="{8780F15B-880E-4D0B-A5EF-597B499F1DE1}" destId="{0EFD4ABC-FE01-4D13-A396-C307EA810EBC}" srcOrd="0" destOrd="0" presId="urn:microsoft.com/office/officeart/2005/8/layout/pyramid1"/>
    <dgm:cxn modelId="{1E06739A-0F51-4089-A19C-17463F2F460B}" type="presParOf" srcId="{8780F15B-880E-4D0B-A5EF-597B499F1DE1}" destId="{6EDACEF7-95F4-46B8-85E7-B3F800AD0702}" srcOrd="1" destOrd="0" presId="urn:microsoft.com/office/officeart/2005/8/layout/pyramid1"/>
    <dgm:cxn modelId="{34B4A6F7-F43A-4068-A60C-3D7312AB89B1}" type="presParOf" srcId="{92B881E0-15BE-46C8-BD83-3564A641951E}" destId="{E1395519-1D76-41B3-97A2-5051372CE910}" srcOrd="2" destOrd="0" presId="urn:microsoft.com/office/officeart/2005/8/layout/pyramid1"/>
    <dgm:cxn modelId="{6943D080-D0D8-4770-9901-E0241EEABA86}" type="presParOf" srcId="{E1395519-1D76-41B3-97A2-5051372CE910}" destId="{335DAF0E-4654-4E2A-8457-FAA067795A7F}" srcOrd="0" destOrd="0" presId="urn:microsoft.com/office/officeart/2005/8/layout/pyramid1"/>
    <dgm:cxn modelId="{42C92144-3FAC-4626-9C14-B8CECEB5F26E}" type="presParOf" srcId="{E1395519-1D76-41B3-97A2-5051372CE910}" destId="{583CC2B0-7C04-4C81-A316-BC6ECB93C1A2}" srcOrd="1" destOrd="0" presId="urn:microsoft.com/office/officeart/2005/8/layout/pyramid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10ED6-DE45-45D4-9AF5-4DC2286201C3}" type="doc">
      <dgm:prSet loTypeId="urn:microsoft.com/office/officeart/2005/8/layout/chart3" loCatId="cycle" qsTypeId="urn:microsoft.com/office/officeart/2005/8/quickstyle/3d1" qsCatId="3D" csTypeId="urn:microsoft.com/office/officeart/2005/8/colors/colorful1#1" csCatId="colorful" phldr="1"/>
      <dgm:spPr/>
    </dgm:pt>
    <dgm:pt modelId="{A9C98FC7-CDFD-4DA8-828D-935F8EB5C085}" type="pres">
      <dgm:prSet presAssocID="{3B810ED6-DE45-45D4-9AF5-4DC2286201C3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9835270-9999-44D3-ABF7-832BF8909D1D}" type="presOf" srcId="{3B810ED6-DE45-45D4-9AF5-4DC2286201C3}" destId="{A9C98FC7-CDFD-4DA8-828D-935F8EB5C085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F08712-6B43-45E0-9922-14C6EE0727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686A53F-7905-4A9E-A5F7-87CAC891C8CA}">
      <dgm:prSet phldrT="[Text]" custT="1"/>
      <dgm:spPr/>
      <dgm:t>
        <a:bodyPr/>
        <a:lstStyle/>
        <a:p>
          <a:r>
            <a:rPr lang="en-US" sz="3200" dirty="0" smtClean="0"/>
            <a:t>Value of the degree</a:t>
          </a:r>
          <a:endParaRPr lang="en-US" sz="3200" dirty="0"/>
        </a:p>
      </dgm:t>
    </dgm:pt>
    <dgm:pt modelId="{642380E8-8FDD-4AE6-B410-E65E4DC2D22C}" type="sibTrans" cxnId="{A8834275-DE5C-4DA1-AA7E-99882C9E128C}">
      <dgm:prSet/>
      <dgm:spPr/>
      <dgm:t>
        <a:bodyPr/>
        <a:lstStyle/>
        <a:p>
          <a:endParaRPr lang="en-US"/>
        </a:p>
      </dgm:t>
    </dgm:pt>
    <dgm:pt modelId="{01B11F2A-DC95-4DAB-B0D0-29BF1EE24406}" type="parTrans" cxnId="{A8834275-DE5C-4DA1-AA7E-99882C9E128C}">
      <dgm:prSet/>
      <dgm:spPr/>
      <dgm:t>
        <a:bodyPr/>
        <a:lstStyle/>
        <a:p>
          <a:endParaRPr lang="en-US"/>
        </a:p>
      </dgm:t>
    </dgm:pt>
    <dgm:pt modelId="{120471C4-2F30-4B54-BC4C-A2EC4183D9EA}" type="pres">
      <dgm:prSet presAssocID="{85F08712-6B43-45E0-9922-14C6EE07276E}" presName="arrowDiagram" presStyleCnt="0">
        <dgm:presLayoutVars>
          <dgm:chMax val="5"/>
          <dgm:dir/>
          <dgm:resizeHandles val="exact"/>
        </dgm:presLayoutVars>
      </dgm:prSet>
      <dgm:spPr/>
    </dgm:pt>
    <dgm:pt modelId="{48609777-8089-4374-B85A-E845B77CDC2C}" type="pres">
      <dgm:prSet presAssocID="{85F08712-6B43-45E0-9922-14C6EE07276E}" presName="arrow" presStyleLbl="bgShp" presStyleIdx="0" presStyleCnt="1" custAng="3489822" custFlipVert="1" custScaleY="106667" custLinFactNeighborX="4363" custLinFactNeighborY="6098"/>
      <dgm:spPr/>
    </dgm:pt>
    <dgm:pt modelId="{3C2B2041-09EE-4F41-B08B-6EC0533E7D00}" type="pres">
      <dgm:prSet presAssocID="{85F08712-6B43-45E0-9922-14C6EE07276E}" presName="arrowDiagram1" presStyleCnt="0">
        <dgm:presLayoutVars>
          <dgm:bulletEnabled val="1"/>
        </dgm:presLayoutVars>
      </dgm:prSet>
      <dgm:spPr/>
    </dgm:pt>
    <dgm:pt modelId="{7381DA89-9047-4898-B9B9-7AEF2023A198}" type="pres">
      <dgm:prSet presAssocID="{C686A53F-7905-4A9E-A5F7-87CAC891C8CA}" presName="bullet1" presStyleLbl="node1" presStyleIdx="0" presStyleCnt="1"/>
      <dgm:spPr>
        <a:solidFill>
          <a:srgbClr val="00B050"/>
        </a:solidFill>
      </dgm:spPr>
    </dgm:pt>
    <dgm:pt modelId="{222803CC-E85C-42C0-AA6A-5DCFF07BF084}" type="pres">
      <dgm:prSet presAssocID="{C686A53F-7905-4A9E-A5F7-87CAC891C8CA}" presName="textBox1" presStyleLbl="revTx" presStyleIdx="0" presStyleCnt="1" custScaleY="36027" custLinFactNeighborX="10227" custLinFactNeighborY="-25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A46C87-4303-4D1E-A880-7F20387503ED}" type="presOf" srcId="{85F08712-6B43-45E0-9922-14C6EE07276E}" destId="{120471C4-2F30-4B54-BC4C-A2EC4183D9EA}" srcOrd="0" destOrd="0" presId="urn:microsoft.com/office/officeart/2005/8/layout/arrow2"/>
    <dgm:cxn modelId="{87E3BE37-EB2A-4A99-A21B-04B39D77384F}" type="presOf" srcId="{C686A53F-7905-4A9E-A5F7-87CAC891C8CA}" destId="{222803CC-E85C-42C0-AA6A-5DCFF07BF084}" srcOrd="0" destOrd="0" presId="urn:microsoft.com/office/officeart/2005/8/layout/arrow2"/>
    <dgm:cxn modelId="{A8834275-DE5C-4DA1-AA7E-99882C9E128C}" srcId="{85F08712-6B43-45E0-9922-14C6EE07276E}" destId="{C686A53F-7905-4A9E-A5F7-87CAC891C8CA}" srcOrd="0" destOrd="0" parTransId="{01B11F2A-DC95-4DAB-B0D0-29BF1EE24406}" sibTransId="{642380E8-8FDD-4AE6-B410-E65E4DC2D22C}"/>
    <dgm:cxn modelId="{E7362D5C-1C29-4D04-9E96-DA0862470634}" type="presParOf" srcId="{120471C4-2F30-4B54-BC4C-A2EC4183D9EA}" destId="{48609777-8089-4374-B85A-E845B77CDC2C}" srcOrd="0" destOrd="0" presId="urn:microsoft.com/office/officeart/2005/8/layout/arrow2"/>
    <dgm:cxn modelId="{2589C5DB-0F4B-4F42-BF59-BD1BE100C974}" type="presParOf" srcId="{120471C4-2F30-4B54-BC4C-A2EC4183D9EA}" destId="{3C2B2041-09EE-4F41-B08B-6EC0533E7D00}" srcOrd="1" destOrd="0" presId="urn:microsoft.com/office/officeart/2005/8/layout/arrow2"/>
    <dgm:cxn modelId="{E721A7A1-BB1F-4D4E-8A3A-4C1A7D5FE9AB}" type="presParOf" srcId="{3C2B2041-09EE-4F41-B08B-6EC0533E7D00}" destId="{7381DA89-9047-4898-B9B9-7AEF2023A198}" srcOrd="0" destOrd="0" presId="urn:microsoft.com/office/officeart/2005/8/layout/arrow2"/>
    <dgm:cxn modelId="{AB282D34-916C-4FF8-B601-3ABA8D7E78C5}" type="presParOf" srcId="{3C2B2041-09EE-4F41-B08B-6EC0533E7D00}" destId="{222803CC-E85C-42C0-AA6A-5DCFF07BF084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71491-9A77-45F8-AB31-AA3CD7DB03CE}">
      <dsp:nvSpPr>
        <dsp:cNvPr id="0" name=""/>
        <dsp:cNvSpPr/>
      </dsp:nvSpPr>
      <dsp:spPr>
        <a:xfrm rot="16200000">
          <a:off x="-1641229" y="2395916"/>
          <a:ext cx="3665220" cy="29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858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Administrative</a:t>
          </a:r>
          <a:endParaRPr lang="en-US" sz="2000" kern="1200" dirty="0"/>
        </a:p>
      </dsp:txBody>
      <dsp:txXfrm>
        <a:off x="-1641229" y="2395916"/>
        <a:ext cx="3665220" cy="290106"/>
      </dsp:txXfrm>
    </dsp:sp>
    <dsp:sp modelId="{AC005B32-D9D7-4478-AAA4-553F3A087922}">
      <dsp:nvSpPr>
        <dsp:cNvPr id="0" name=""/>
        <dsp:cNvSpPr/>
      </dsp:nvSpPr>
      <dsp:spPr>
        <a:xfrm>
          <a:off x="336433" y="708360"/>
          <a:ext cx="1445036" cy="366522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55858" rIns="85344" bIns="85344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Admissions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Financial Aid Office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Bursar (cashier)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Bookstore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Registrar (records)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Outreach &amp; PR depts.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Deans’ Offices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Faculty Committees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Personnel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Advising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ID/Permits Office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Career services/work-study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Housing services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Testing Center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Special Needs Office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Planning Office (growth)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Physical Plant (custodial, etc.)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Provosts, Trustees &amp; President’s Offices</a:t>
          </a:r>
        </a:p>
      </dsp:txBody>
      <dsp:txXfrm>
        <a:off x="336433" y="708360"/>
        <a:ext cx="1445036" cy="3665220"/>
      </dsp:txXfrm>
    </dsp:sp>
    <dsp:sp modelId="{28212FCD-22DB-4B27-B572-7D1C0B93555C}">
      <dsp:nvSpPr>
        <dsp:cNvPr id="0" name=""/>
        <dsp:cNvSpPr/>
      </dsp:nvSpPr>
      <dsp:spPr>
        <a:xfrm>
          <a:off x="46327" y="325419"/>
          <a:ext cx="580212" cy="58021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F9475-8EAA-42F4-B322-D5944C4E925C}">
      <dsp:nvSpPr>
        <dsp:cNvPr id="0" name=""/>
        <dsp:cNvSpPr/>
      </dsp:nvSpPr>
      <dsp:spPr>
        <a:xfrm rot="16200000">
          <a:off x="465968" y="2395916"/>
          <a:ext cx="3665220" cy="29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858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Functional</a:t>
          </a:r>
          <a:endParaRPr lang="en-US" sz="2000" kern="1200" dirty="0"/>
        </a:p>
      </dsp:txBody>
      <dsp:txXfrm>
        <a:off x="465968" y="2395916"/>
        <a:ext cx="3665220" cy="290106"/>
      </dsp:txXfrm>
    </dsp:sp>
    <dsp:sp modelId="{7739F2F5-C2D2-4CF4-A2C9-FC9552120435}">
      <dsp:nvSpPr>
        <dsp:cNvPr id="0" name=""/>
        <dsp:cNvSpPr/>
      </dsp:nvSpPr>
      <dsp:spPr>
        <a:xfrm>
          <a:off x="2443631" y="708360"/>
          <a:ext cx="1445036" cy="366522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5585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Classes</a:t>
          </a:r>
          <a:endParaRPr lang="en-US" sz="1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Academic departments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Degree programming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Faculty consulting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Curriculum development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Libraries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Athletics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Laboratories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Technology Complex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Research programs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Tutoring/learning support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Award Programs</a:t>
          </a:r>
          <a:endParaRPr lang="en-US" sz="900" kern="1200" dirty="0"/>
        </a:p>
      </dsp:txBody>
      <dsp:txXfrm>
        <a:off x="2443631" y="708360"/>
        <a:ext cx="1445036" cy="3665220"/>
      </dsp:txXfrm>
    </dsp:sp>
    <dsp:sp modelId="{3ABFD9D6-D900-49A0-95EE-19C6A95968B4}">
      <dsp:nvSpPr>
        <dsp:cNvPr id="0" name=""/>
        <dsp:cNvSpPr/>
      </dsp:nvSpPr>
      <dsp:spPr>
        <a:xfrm>
          <a:off x="2153525" y="325419"/>
          <a:ext cx="580212" cy="58021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F16CF-3D98-42A0-86FE-FDEC07C791DC}">
      <dsp:nvSpPr>
        <dsp:cNvPr id="0" name=""/>
        <dsp:cNvSpPr/>
      </dsp:nvSpPr>
      <dsp:spPr>
        <a:xfrm rot="16200000">
          <a:off x="2573165" y="2395916"/>
          <a:ext cx="3665220" cy="29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858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Amenities--students</a:t>
          </a:r>
          <a:endParaRPr lang="en-US" sz="2000" kern="1200" dirty="0"/>
        </a:p>
      </dsp:txBody>
      <dsp:txXfrm>
        <a:off x="2573165" y="2395916"/>
        <a:ext cx="3665220" cy="290106"/>
      </dsp:txXfrm>
    </dsp:sp>
    <dsp:sp modelId="{C7E49E68-5E78-4281-8DD6-E560854BBDD2}">
      <dsp:nvSpPr>
        <dsp:cNvPr id="0" name=""/>
        <dsp:cNvSpPr/>
      </dsp:nvSpPr>
      <dsp:spPr>
        <a:xfrm>
          <a:off x="4550828" y="708360"/>
          <a:ext cx="1445036" cy="3665220"/>
        </a:xfrm>
        <a:prstGeom prst="rect">
          <a:avLst/>
        </a:prstGeom>
        <a:solidFill>
          <a:srgbClr val="689D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55858" rIns="85344" bIns="85344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Student Union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Budget services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Ombudsman (conflict help)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Eateries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Recreation/Leisure activities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Study Abroad programs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Employment bureau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Housing bulletin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Childcare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Career Placement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Disability Services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Clubs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Chapel 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Computer Services (email, etc.)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Equal Opportunity Office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Psychological /medical services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Transportation Program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4550828" y="708360"/>
        <a:ext cx="1445036" cy="3665220"/>
      </dsp:txXfrm>
    </dsp:sp>
    <dsp:sp modelId="{DE47A2A6-952E-4AB0-A7FF-810EECFA6E67}">
      <dsp:nvSpPr>
        <dsp:cNvPr id="0" name=""/>
        <dsp:cNvSpPr/>
      </dsp:nvSpPr>
      <dsp:spPr>
        <a:xfrm>
          <a:off x="4338154" y="325419"/>
          <a:ext cx="425347" cy="58021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84C6-9333-4F4E-A39B-99F689EF8D8B}">
      <dsp:nvSpPr>
        <dsp:cNvPr id="0" name=""/>
        <dsp:cNvSpPr/>
      </dsp:nvSpPr>
      <dsp:spPr>
        <a:xfrm rot="16200000">
          <a:off x="4680362" y="2395916"/>
          <a:ext cx="3665220" cy="29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858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Amenities--public</a:t>
          </a:r>
          <a:endParaRPr lang="en-US" sz="2000" kern="1200" dirty="0"/>
        </a:p>
      </dsp:txBody>
      <dsp:txXfrm>
        <a:off x="4680362" y="2395916"/>
        <a:ext cx="3665220" cy="290106"/>
      </dsp:txXfrm>
    </dsp:sp>
    <dsp:sp modelId="{D0AC01A9-C7B8-4468-8C64-F9FEF1B1AE16}">
      <dsp:nvSpPr>
        <dsp:cNvPr id="0" name=""/>
        <dsp:cNvSpPr/>
      </dsp:nvSpPr>
      <dsp:spPr>
        <a:xfrm>
          <a:off x="6658025" y="708360"/>
          <a:ext cx="1445036" cy="366522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55858" rIns="85344" bIns="85344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Civic Events &amp; Organizations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Athletic events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Museums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Concert hall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Institutes &amp; Research Centers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Policymaking “think-tanks” (government, etc.)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Public Lecture or Forum series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Extension education</a:t>
          </a:r>
          <a:endParaRPr lang="en-US" sz="900" kern="1200" dirty="0"/>
        </a:p>
      </dsp:txBody>
      <dsp:txXfrm>
        <a:off x="6658025" y="708360"/>
        <a:ext cx="1445036" cy="3665220"/>
      </dsp:txXfrm>
    </dsp:sp>
    <dsp:sp modelId="{48C3FACD-641C-496A-9A29-4DC36CD4B8F3}">
      <dsp:nvSpPr>
        <dsp:cNvPr id="0" name=""/>
        <dsp:cNvSpPr/>
      </dsp:nvSpPr>
      <dsp:spPr>
        <a:xfrm>
          <a:off x="6367919" y="325419"/>
          <a:ext cx="580212" cy="58021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BD6F-B5B6-4B51-82DC-7892AB2E17EE}">
      <dsp:nvSpPr>
        <dsp:cNvPr id="0" name=""/>
        <dsp:cNvSpPr/>
      </dsp:nvSpPr>
      <dsp:spPr>
        <a:xfrm>
          <a:off x="1687594" y="0"/>
          <a:ext cx="1687594" cy="1306307"/>
        </a:xfrm>
        <a:prstGeom prst="trapezoid">
          <a:avLst>
            <a:gd name="adj" fmla="val 645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Major</a:t>
          </a:r>
          <a:r>
            <a:rPr lang="en-US" sz="2600" kern="1200" dirty="0" smtClean="0"/>
            <a:t> courses</a:t>
          </a:r>
          <a:endParaRPr lang="en-US" sz="2600" kern="1200" dirty="0"/>
        </a:p>
      </dsp:txBody>
      <dsp:txXfrm>
        <a:off x="1687594" y="0"/>
        <a:ext cx="1687594" cy="1306307"/>
      </dsp:txXfrm>
    </dsp:sp>
    <dsp:sp modelId="{0EFD4ABC-FE01-4D13-A396-C307EA810EBC}">
      <dsp:nvSpPr>
        <dsp:cNvPr id="0" name=""/>
        <dsp:cNvSpPr/>
      </dsp:nvSpPr>
      <dsp:spPr>
        <a:xfrm>
          <a:off x="843797" y="1306307"/>
          <a:ext cx="3375188" cy="1306307"/>
        </a:xfrm>
        <a:prstGeom prst="trapezoid">
          <a:avLst>
            <a:gd name="adj" fmla="val 64594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Prerequisites</a:t>
          </a:r>
          <a:endParaRPr lang="en-US" sz="3100" kern="1200" dirty="0"/>
        </a:p>
      </dsp:txBody>
      <dsp:txXfrm>
        <a:off x="1434455" y="1306307"/>
        <a:ext cx="2193872" cy="1306307"/>
      </dsp:txXfrm>
    </dsp:sp>
    <dsp:sp modelId="{335DAF0E-4654-4E2A-8457-FAA067795A7F}">
      <dsp:nvSpPr>
        <dsp:cNvPr id="0" name=""/>
        <dsp:cNvSpPr/>
      </dsp:nvSpPr>
      <dsp:spPr>
        <a:xfrm>
          <a:off x="0" y="2612614"/>
          <a:ext cx="5062783" cy="1306307"/>
        </a:xfrm>
        <a:prstGeom prst="trapezoid">
          <a:avLst>
            <a:gd name="adj" fmla="val 6459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General Ed courses</a:t>
          </a:r>
          <a:endParaRPr lang="en-US" sz="3100" kern="1200" dirty="0"/>
        </a:p>
      </dsp:txBody>
      <dsp:txXfrm>
        <a:off x="885987" y="2612614"/>
        <a:ext cx="3290808" cy="1306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BD6F-B5B6-4B51-82DC-7892AB2E17EE}">
      <dsp:nvSpPr>
        <dsp:cNvPr id="0" name=""/>
        <dsp:cNvSpPr/>
      </dsp:nvSpPr>
      <dsp:spPr>
        <a:xfrm>
          <a:off x="2143932" y="0"/>
          <a:ext cx="2143932" cy="1659541"/>
        </a:xfrm>
        <a:prstGeom prst="trapezoid">
          <a:avLst>
            <a:gd name="adj" fmla="val 645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Major courses</a:t>
          </a:r>
          <a:endParaRPr lang="en-US" sz="3300" kern="1200" dirty="0"/>
        </a:p>
      </dsp:txBody>
      <dsp:txXfrm>
        <a:off x="2143932" y="0"/>
        <a:ext cx="2143932" cy="1659541"/>
      </dsp:txXfrm>
    </dsp:sp>
    <dsp:sp modelId="{0EFD4ABC-FE01-4D13-A396-C307EA810EBC}">
      <dsp:nvSpPr>
        <dsp:cNvPr id="0" name=""/>
        <dsp:cNvSpPr/>
      </dsp:nvSpPr>
      <dsp:spPr>
        <a:xfrm>
          <a:off x="1071966" y="1659541"/>
          <a:ext cx="4287864" cy="1659541"/>
        </a:xfrm>
        <a:prstGeom prst="trapezoid">
          <a:avLst>
            <a:gd name="adj" fmla="val 64594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Prerequisites</a:t>
          </a:r>
          <a:endParaRPr lang="en-US" sz="3300" kern="1200" dirty="0"/>
        </a:p>
      </dsp:txBody>
      <dsp:txXfrm>
        <a:off x="1822342" y="1659541"/>
        <a:ext cx="2787111" cy="1659541"/>
      </dsp:txXfrm>
    </dsp:sp>
    <dsp:sp modelId="{335DAF0E-4654-4E2A-8457-FAA067795A7F}">
      <dsp:nvSpPr>
        <dsp:cNvPr id="0" name=""/>
        <dsp:cNvSpPr/>
      </dsp:nvSpPr>
      <dsp:spPr>
        <a:xfrm>
          <a:off x="0" y="3319083"/>
          <a:ext cx="6431796" cy="1659541"/>
        </a:xfrm>
        <a:prstGeom prst="trapezoid">
          <a:avLst>
            <a:gd name="adj" fmla="val 6459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General Ed courses</a:t>
          </a:r>
          <a:endParaRPr lang="en-US" sz="3300" kern="1200" dirty="0"/>
        </a:p>
      </dsp:txBody>
      <dsp:txXfrm>
        <a:off x="1125564" y="3319083"/>
        <a:ext cx="4180667" cy="1659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09777-8089-4374-B85A-E845B77CDC2C}">
      <dsp:nvSpPr>
        <dsp:cNvPr id="0" name=""/>
        <dsp:cNvSpPr/>
      </dsp:nvSpPr>
      <dsp:spPr>
        <a:xfrm rot="18110178" flipV="1">
          <a:off x="265968" y="270619"/>
          <a:ext cx="6096000" cy="40640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1DA89-9047-4898-B9B9-7AEF2023A198}">
      <dsp:nvSpPr>
        <dsp:cNvPr id="0" name=""/>
        <dsp:cNvSpPr/>
      </dsp:nvSpPr>
      <dsp:spPr>
        <a:xfrm>
          <a:off x="4651248" y="1170293"/>
          <a:ext cx="451104" cy="45110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803CC-E85C-42C0-AA6A-5DCFF07BF084}">
      <dsp:nvSpPr>
        <dsp:cNvPr id="0" name=""/>
        <dsp:cNvSpPr/>
      </dsp:nvSpPr>
      <dsp:spPr>
        <a:xfrm>
          <a:off x="2687775" y="1580340"/>
          <a:ext cx="2438400" cy="101299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9031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Value of the degree</a:t>
          </a:r>
          <a:endParaRPr lang="en-US" sz="3200" kern="1200" dirty="0"/>
        </a:p>
      </dsp:txBody>
      <dsp:txXfrm>
        <a:off x="2737226" y="1629791"/>
        <a:ext cx="2339498" cy="914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30A9FAB3-4C87-41EF-B4D6-517D37E84B01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5BCF299C-2913-4F39-95EF-D8517DC9A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4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99C-2913-4F39-95EF-D8517DC9A6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99C-2913-4F39-95EF-D8517DC9A64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this means is that if you have questions about what classes your Major  requires, what options it allows,</a:t>
            </a:r>
            <a:r>
              <a:rPr lang="en-US" baseline="0" dirty="0" smtClean="0"/>
              <a:t> or what study resources you might need for a course, the DEPARTMENT is the place to go. If the Department people can’t seem to help, you want to make a change, or their rules seem unfair, the DEAN is the one to address. Unless FACULTY serve an administrative role, there’s almost nothing they can do to adjust the system. They can re-present the material, rearrange time, coach, inspire, warn, make contacts, give ideas, talk, and grade your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45D95-9D8E-404D-B08D-228A27C7343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this means is that if you have questions about what classes your Major  requires, what options it allows,</a:t>
            </a:r>
            <a:r>
              <a:rPr lang="en-US" baseline="0" dirty="0" smtClean="0"/>
              <a:t> or what study resources you might need for a course, the DEPARTMENT is the place to go. If the Department people can’t seem to help, you want to make a change, or their rules seem unfair, the DEAN is the one to address. Unless FACULTY serve an administrative role, there’s almost nothing they can do to adjust the system. They can re-present the material, rearrange time, coach, inspire, warn, make contacts, give ideas, talk, and grade your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45D95-9D8E-404D-B08D-228A27C7343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99C-2913-4F39-95EF-D8517DC9A64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99C-2913-4F39-95EF-D8517DC9A64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we know began somewhere else; at the same time, what we know has been re-worked, reconsidered, and rethought over and over to bring ever-new ideas into the world. That is human creativity, and wisdom. </a:t>
            </a:r>
          </a:p>
          <a:p>
            <a:endParaRPr lang="en-US" dirty="0"/>
          </a:p>
          <a:p>
            <a:r>
              <a:rPr lang="en-US" dirty="0"/>
              <a:t>Scholars compel us to rethink or rediscover what we see or experience.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45D95-9D8E-404D-B08D-228A27C7343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599AF-0E6B-4720-B5F1-9DD8F94FA1B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There used to be a saying: </a:t>
            </a:r>
            <a:r>
              <a:rPr lang="en-US" i="1" dirty="0" smtClean="0"/>
              <a:t>‘he’s a college man.’ </a:t>
            </a:r>
            <a:r>
              <a:rPr lang="en-US" dirty="0" smtClean="0"/>
              <a:t>It meant that the</a:t>
            </a:r>
            <a:r>
              <a:rPr lang="en-US" baseline="0" dirty="0" smtClean="0"/>
              <a:t> person was different in what he said and did in his affairs—maybe he was more sophisticated, maybe more pompous, etc.</a:t>
            </a:r>
          </a:p>
          <a:p>
            <a:r>
              <a:rPr lang="en-US" baseline="0" dirty="0" smtClean="0"/>
              <a:t>If you imagine ‘college graduates’ as a total group, what does it mean if you belong to it? What do you get or give for your membership?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599AF-0E6B-4720-B5F1-9DD8F94FA1BF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There used to be a saying: </a:t>
            </a:r>
            <a:r>
              <a:rPr lang="en-US" i="1" dirty="0" smtClean="0"/>
              <a:t>‘he’s a college man.’ </a:t>
            </a:r>
            <a:r>
              <a:rPr lang="en-US" dirty="0" smtClean="0"/>
              <a:t>It meant that the</a:t>
            </a:r>
            <a:r>
              <a:rPr lang="en-US" baseline="0" dirty="0" smtClean="0"/>
              <a:t> person was different in what he said and did in his affairs—maybe he was more sophisticated, maybe more pompous, etc.</a:t>
            </a:r>
          </a:p>
          <a:p>
            <a:r>
              <a:rPr lang="en-US" baseline="0" dirty="0" smtClean="0"/>
              <a:t>If you imagine ‘college graduates’ as a total group, what does it mean if you belong to it? What do you get or give for your membership?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907D1-3EF0-46BC-8423-2E41D2A8D6F7}" type="slidenum">
              <a:rPr lang="en-US"/>
              <a:pPr/>
              <a:t>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are used to LEARNING will ultimately shape our perceptions and</a:t>
            </a:r>
            <a:r>
              <a:rPr lang="en-US" baseline="0" dirty="0" smtClean="0"/>
              <a:t> beliefs—and in large part </a:t>
            </a:r>
            <a:r>
              <a:rPr lang="en-US" u="sng" baseline="0" dirty="0" smtClean="0"/>
              <a:t>control</a:t>
            </a:r>
            <a:r>
              <a:rPr lang="en-US" baseline="0" dirty="0" smtClean="0"/>
              <a:t> what we think of any NEW input…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2E88F-0D1E-4475-858D-29051E68E1A7}" type="slidenum">
              <a:rPr lang="en-US"/>
              <a:pPr/>
              <a:t>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2E88F-0D1E-4475-858D-29051E68E1A7}" type="slidenum">
              <a:rPr lang="en-US"/>
              <a:pPr/>
              <a:t>8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2E88F-0D1E-4475-858D-29051E68E1A7}" type="slidenum">
              <a:rPr lang="en-US"/>
              <a:pPr/>
              <a:t>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2E88F-0D1E-4475-858D-29051E68E1A7}" type="slidenum">
              <a:rPr lang="en-US"/>
              <a:pPr/>
              <a:t>10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2E88F-0D1E-4475-858D-29051E68E1A7}" type="slidenum">
              <a:rPr lang="en-US"/>
              <a:pPr/>
              <a:t>11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2E88F-0D1E-4475-858D-29051E68E1A7}" type="slidenum">
              <a:rPr lang="en-US"/>
              <a:pPr/>
              <a:t>12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Exercise: multiple intelligences worksheet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TESTS are the least effective way to know “where you are” in your education,</a:t>
            </a:r>
            <a:r>
              <a:rPr lang="en-US" baseline="0" dirty="0" smtClean="0"/>
              <a:t> let alone where you’re 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99C-2913-4F39-95EF-D8517DC9A64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2E13F9-3737-48A4-9990-5C86F6213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4964-DA98-41C4-9833-AD40D58AE6E2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E5AD-14D8-478E-9409-A3CF591F2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w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Word_97_-_2003_Document3.doc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College </a:t>
            </a:r>
            <a:r>
              <a:rPr lang="en-US" dirty="0" err="1" smtClean="0"/>
              <a:t>ExPress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en-US" dirty="0" smtClean="0"/>
              <a:t>Chapter 1: Being Ready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6117"/>
                </a:solidFill>
                <a:latin typeface="Calibri" pitchFamily="34" charset="0"/>
              </a:rPr>
              <a:t>Other Modes of Learning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1524000" y="1600200"/>
            <a:ext cx="148947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1800" dirty="0"/>
              <a:t>Apprenticeship</a:t>
            </a:r>
          </a:p>
          <a:p>
            <a:pPr algn="ctr"/>
            <a:r>
              <a:rPr lang="en-US" sz="1800" dirty="0"/>
              <a:t>(</a:t>
            </a:r>
            <a:r>
              <a:rPr lang="en-US" sz="1400" dirty="0"/>
              <a:t>trade or guild system</a:t>
            </a:r>
            <a:r>
              <a:rPr lang="en-US" sz="1800" dirty="0"/>
              <a:t>)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3048000" y="1600200"/>
            <a:ext cx="11130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1800" dirty="0" smtClean="0"/>
              <a:t>Traditionalist</a:t>
            </a:r>
            <a:endParaRPr lang="en-US" sz="1800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029200" y="2133600"/>
            <a:ext cx="3429000" cy="2209800"/>
          </a:xfrm>
          <a:prstGeom prst="roundRect">
            <a:avLst>
              <a:gd name="adj" fmla="val 32176"/>
            </a:avLst>
          </a:prstGeom>
          <a:noFill/>
          <a:ln w="6350">
            <a:solidFill>
              <a:srgbClr val="7E82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1424697" y="2362200"/>
            <a:ext cx="16995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Private</a:t>
            </a:r>
          </a:p>
          <a:p>
            <a:pPr algn="ctr"/>
            <a:r>
              <a:rPr lang="en-US" sz="1600" dirty="0" smtClean="0"/>
              <a:t>(homeschooling)</a:t>
            </a:r>
            <a:endParaRPr lang="en-US" sz="1600" dirty="0"/>
          </a:p>
        </p:txBody>
      </p:sp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0854" y="2990850"/>
            <a:ext cx="15097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4191000" y="1551801"/>
            <a:ext cx="11130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500" dirty="0" smtClean="0"/>
              <a:t>Monastic</a:t>
            </a:r>
          </a:p>
          <a:p>
            <a:pPr algn="ctr"/>
            <a:r>
              <a:rPr lang="en-US" sz="1200" dirty="0" smtClean="0"/>
              <a:t>(ecclesiastical)</a:t>
            </a:r>
            <a:endParaRPr lang="en-US" sz="1200" dirty="0"/>
          </a:p>
        </p:txBody>
      </p:sp>
      <p:sp>
        <p:nvSpPr>
          <p:cNvPr id="9" name="AutoShape 39"/>
          <p:cNvSpPr>
            <a:spLocks noChangeArrowheads="1"/>
          </p:cNvSpPr>
          <p:nvPr/>
        </p:nvSpPr>
        <p:spPr bwMode="auto">
          <a:xfrm>
            <a:off x="6172200" y="3352800"/>
            <a:ext cx="1066800" cy="1066800"/>
          </a:xfrm>
          <a:prstGeom prst="roundRect">
            <a:avLst>
              <a:gd name="adj" fmla="val 32176"/>
            </a:avLst>
          </a:prstGeom>
          <a:noFill/>
          <a:ln w="6350">
            <a:solidFill>
              <a:srgbClr val="7E82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3" descr="Bouquet"/>
          <p:cNvSpPr>
            <a:spLocks noChangeArrowheads="1"/>
          </p:cNvSpPr>
          <p:nvPr/>
        </p:nvSpPr>
        <p:spPr bwMode="auto">
          <a:xfrm>
            <a:off x="6248400" y="3429000"/>
            <a:ext cx="914400" cy="914400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>
            <a:off x="7010400" y="3962400"/>
            <a:ext cx="533400" cy="76200"/>
          </a:xfrm>
          <a:prstGeom prst="line">
            <a:avLst/>
          </a:prstGeom>
          <a:noFill/>
          <a:ln w="9525">
            <a:solidFill>
              <a:srgbClr val="1F6117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 flipH="1">
            <a:off x="6096000" y="4114800"/>
            <a:ext cx="457200" cy="381000"/>
          </a:xfrm>
          <a:prstGeom prst="line">
            <a:avLst/>
          </a:prstGeom>
          <a:noFill/>
          <a:ln w="9525">
            <a:solidFill>
              <a:srgbClr val="1F6117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 flipH="1" flipV="1">
            <a:off x="6477000" y="3200400"/>
            <a:ext cx="152400" cy="457200"/>
          </a:xfrm>
          <a:prstGeom prst="line">
            <a:avLst/>
          </a:prstGeom>
          <a:noFill/>
          <a:ln w="9525">
            <a:solidFill>
              <a:srgbClr val="1F6117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5486400" y="4572000"/>
            <a:ext cx="533400" cy="685800"/>
            <a:chOff x="5486400" y="4572000"/>
            <a:chExt cx="533400" cy="685800"/>
          </a:xfrm>
        </p:grpSpPr>
        <p:pic>
          <p:nvPicPr>
            <p:cNvPr id="14" name="Picture 9" descr="bd00032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86400" y="4800600"/>
              <a:ext cx="222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 descr="bd00032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8800" y="4876800"/>
              <a:ext cx="222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bd00032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7550" y="4953000"/>
              <a:ext cx="222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 descr="bd00032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2600" y="4572000"/>
              <a:ext cx="222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8"/>
          <p:cNvGrpSpPr/>
          <p:nvPr/>
        </p:nvGrpSpPr>
        <p:grpSpPr>
          <a:xfrm>
            <a:off x="7772400" y="4114800"/>
            <a:ext cx="374650" cy="609600"/>
            <a:chOff x="7772400" y="4114800"/>
            <a:chExt cx="374650" cy="609600"/>
          </a:xfrm>
        </p:grpSpPr>
        <p:pic>
          <p:nvPicPr>
            <p:cNvPr id="18" name="Picture 14" descr="bd00032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2400" y="4114800"/>
              <a:ext cx="222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" descr="bd00032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24800" y="4267200"/>
              <a:ext cx="222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6" descr="bd00032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8750" y="4419600"/>
              <a:ext cx="222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9"/>
          <p:cNvGrpSpPr/>
          <p:nvPr/>
        </p:nvGrpSpPr>
        <p:grpSpPr>
          <a:xfrm>
            <a:off x="6172200" y="2286000"/>
            <a:ext cx="527050" cy="457200"/>
            <a:chOff x="6172200" y="2362200"/>
            <a:chExt cx="527050" cy="457200"/>
          </a:xfrm>
        </p:grpSpPr>
        <p:pic>
          <p:nvPicPr>
            <p:cNvPr id="22" name="Picture 17" descr="bd00032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7000" y="2362200"/>
              <a:ext cx="222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8" descr="bd00032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72200" y="2514600"/>
              <a:ext cx="222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5146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851274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308474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1065 L 0.39445 -0.123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67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65" grpId="0"/>
      <p:bldP spid="65" grpId="1"/>
      <p:bldP spid="65" grpId="2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029200" y="2209800"/>
            <a:ext cx="3429000" cy="3429000"/>
          </a:xfrm>
          <a:prstGeom prst="roundRect">
            <a:avLst>
              <a:gd name="adj" fmla="val 19954"/>
            </a:avLst>
          </a:prstGeom>
          <a:solidFill>
            <a:schemeClr val="bg1">
              <a:alpha val="0"/>
            </a:schemeClr>
          </a:solidFill>
          <a:ln w="76200" cmpd="tri">
            <a:solidFill>
              <a:srgbClr val="3CBC2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6117"/>
                </a:solidFill>
                <a:latin typeface="Calibri" pitchFamily="34" charset="0"/>
              </a:rPr>
              <a:t>Other Modes of Learning</a:t>
            </a: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934200" y="365760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>
                  <a:alpha val="77500"/>
                </a:srgbClr>
              </a:gs>
              <a:gs pos="70000">
                <a:srgbClr val="FF0300">
                  <a:alpha val="65000"/>
                </a:srgbClr>
              </a:gs>
              <a:gs pos="100000">
                <a:srgbClr val="4D0808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5791200" y="3048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6553200" y="4572000"/>
            <a:ext cx="304800" cy="304800"/>
          </a:xfrm>
          <a:prstGeom prst="ellipse">
            <a:avLst/>
          </a:prstGeom>
          <a:gradFill rotWithShape="0">
            <a:gsLst>
              <a:gs pos="0">
                <a:srgbClr val="A603AB">
                  <a:alpha val="50000"/>
                </a:srgbClr>
              </a:gs>
              <a:gs pos="12000">
                <a:srgbClr val="E81766">
                  <a:alpha val="56000"/>
                </a:srgbClr>
              </a:gs>
              <a:gs pos="27000">
                <a:srgbClr val="EE3F17">
                  <a:alpha val="63500"/>
                </a:srgbClr>
              </a:gs>
              <a:gs pos="48000">
                <a:srgbClr val="FFFF00">
                  <a:alpha val="74000"/>
                </a:srgbClr>
              </a:gs>
              <a:gs pos="64999">
                <a:srgbClr val="1A8D48">
                  <a:alpha val="82499"/>
                </a:srgbClr>
              </a:gs>
              <a:gs pos="78999">
                <a:srgbClr val="0819FB">
                  <a:alpha val="89499"/>
                </a:srgbClr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7010400" y="2743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Oval 18"/>
          <p:cNvSpPr>
            <a:spLocks noChangeArrowheads="1"/>
          </p:cNvSpPr>
          <p:nvPr/>
        </p:nvSpPr>
        <p:spPr bwMode="auto">
          <a:xfrm>
            <a:off x="6096000" y="3505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1524000" y="1600200"/>
            <a:ext cx="148947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1800" dirty="0"/>
              <a:t>Apprenticeship</a:t>
            </a:r>
          </a:p>
          <a:p>
            <a:pPr algn="ctr"/>
            <a:r>
              <a:rPr lang="en-US" sz="1800" dirty="0"/>
              <a:t>(</a:t>
            </a:r>
            <a:r>
              <a:rPr lang="en-US" sz="1400" dirty="0"/>
              <a:t>trade or guild system</a:t>
            </a:r>
            <a:r>
              <a:rPr lang="en-US" sz="1800" dirty="0"/>
              <a:t>)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3048000" y="1600200"/>
            <a:ext cx="11130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1800" dirty="0" smtClean="0"/>
              <a:t>Traditionalist</a:t>
            </a:r>
            <a:endParaRPr lang="en-US" sz="1800" dirty="0"/>
          </a:p>
        </p:txBody>
      </p:sp>
      <p:sp>
        <p:nvSpPr>
          <p:cNvPr id="65" name="Text Box 18"/>
          <p:cNvSpPr txBox="1">
            <a:spLocks noChangeAspect="1" noChangeArrowheads="1"/>
          </p:cNvSpPr>
          <p:nvPr/>
        </p:nvSpPr>
        <p:spPr bwMode="auto">
          <a:xfrm>
            <a:off x="5257800" y="1600200"/>
            <a:ext cx="1274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1800" dirty="0" smtClean="0"/>
              <a:t>Private</a:t>
            </a:r>
            <a:endParaRPr lang="en-US" sz="1400" dirty="0" smtClean="0"/>
          </a:p>
          <a:p>
            <a:pPr algn="ctr"/>
            <a:r>
              <a:rPr lang="en-US" sz="1400" dirty="0" smtClean="0"/>
              <a:t>(homeschooling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4191000" y="1551801"/>
            <a:ext cx="11130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500" dirty="0" smtClean="0"/>
              <a:t>Monastic</a:t>
            </a:r>
          </a:p>
          <a:p>
            <a:pPr algn="ctr"/>
            <a:r>
              <a:rPr lang="en-US" sz="1200" dirty="0" smtClean="0"/>
              <a:t>(ecclesiastical)</a:t>
            </a:r>
            <a:endParaRPr lang="en-US" sz="1200" dirty="0"/>
          </a:p>
        </p:txBody>
      </p:sp>
      <p:sp>
        <p:nvSpPr>
          <p:cNvPr id="29" name="Text Box 18"/>
          <p:cNvSpPr txBox="1">
            <a:spLocks noChangeAspect="1" noChangeArrowheads="1"/>
          </p:cNvSpPr>
          <p:nvPr/>
        </p:nvSpPr>
        <p:spPr bwMode="auto">
          <a:xfrm>
            <a:off x="6497773" y="1600200"/>
            <a:ext cx="1274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algn="ctr"/>
            <a:r>
              <a:rPr lang="en-US" sz="1800" dirty="0" smtClean="0"/>
              <a:t>Adult </a:t>
            </a:r>
            <a:r>
              <a:rPr lang="en-US" sz="1800" dirty="0" smtClean="0"/>
              <a:t>Learning</a:t>
            </a:r>
            <a:endParaRPr lang="en-US" sz="1800" dirty="0" smtClean="0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1497633" y="2362200"/>
            <a:ext cx="1553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Adult </a:t>
            </a:r>
            <a:r>
              <a:rPr lang="en-US" sz="1800" dirty="0" smtClean="0"/>
              <a:t>Learning</a:t>
            </a:r>
            <a:endParaRPr lang="en-US" sz="1800" dirty="0" smtClean="0"/>
          </a:p>
        </p:txBody>
      </p:sp>
      <p:sp>
        <p:nvSpPr>
          <p:cNvPr id="3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3048000"/>
            <a:ext cx="38100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dirty="0">
                <a:solidFill>
                  <a:srgbClr val="1F6117"/>
                </a:solidFill>
              </a:rPr>
              <a:t>Collegiate or adult learning</a:t>
            </a:r>
          </a:p>
          <a:p>
            <a:pPr>
              <a:buFontTx/>
              <a:buNone/>
            </a:pPr>
            <a:r>
              <a:rPr lang="en-US" sz="1100" dirty="0"/>
              <a:t>(</a:t>
            </a:r>
            <a:r>
              <a:rPr lang="en-US" sz="1100" dirty="0">
                <a:latin typeface="Georgia" pitchFamily="-128" charset="0"/>
              </a:rPr>
              <a:t>L. </a:t>
            </a:r>
            <a:r>
              <a:rPr lang="en-US" sz="1100" i="1" dirty="0" err="1">
                <a:latin typeface="Georgia" pitchFamily="-128" charset="0"/>
              </a:rPr>
              <a:t>collegium</a:t>
            </a:r>
            <a:r>
              <a:rPr lang="en-US" sz="1100" dirty="0">
                <a:latin typeface="Georgia" pitchFamily="-128" charset="0"/>
              </a:rPr>
              <a:t> "community, society, guild</a:t>
            </a:r>
            <a:r>
              <a:rPr lang="en-US" sz="1100" dirty="0">
                <a:latin typeface="Arial"/>
              </a:rPr>
              <a:t>”</a:t>
            </a:r>
            <a:r>
              <a:rPr lang="en-US" sz="1100" dirty="0">
                <a:latin typeface="Georgia" pitchFamily="-128" charset="0"/>
              </a:rPr>
              <a:t>)</a:t>
            </a:r>
          </a:p>
          <a:p>
            <a:pPr>
              <a:buFontTx/>
              <a:buNone/>
            </a:pPr>
            <a:endParaRPr lang="en-US" sz="1400" dirty="0"/>
          </a:p>
          <a:p>
            <a:r>
              <a:rPr lang="en-US" sz="1400" dirty="0"/>
              <a:t>Students = peers in a shared enterprise</a:t>
            </a:r>
          </a:p>
          <a:p>
            <a:r>
              <a:rPr lang="en-US" sz="1400" dirty="0"/>
              <a:t>Teacher = facilitator (coach)</a:t>
            </a:r>
          </a:p>
          <a:p>
            <a:r>
              <a:rPr lang="en-US" sz="1400" dirty="0"/>
              <a:t>Learning develops from discussion &amp; collaboration</a:t>
            </a:r>
          </a:p>
          <a:p>
            <a:r>
              <a:rPr lang="en-US" sz="1400" dirty="0"/>
              <a:t>Values defined by everyone in room; standards, by each</a:t>
            </a:r>
          </a:p>
          <a:p>
            <a:r>
              <a:rPr lang="en-US" sz="1400" dirty="0"/>
              <a:t>Creative overlapping of knowledge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7244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6576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2004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8956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3528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8100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3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3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3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3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3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96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30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7" grpId="0" animBg="1"/>
      <p:bldP spid="47" grpId="1" animBg="1"/>
      <p:bldP spid="29" grpId="0"/>
      <p:bldP spid="30" grpId="0"/>
      <p:bldP spid="30" grpId="1"/>
      <p:bldP spid="33" grpId="0" build="p"/>
      <p:bldP spid="3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1295400" y="2895600"/>
            <a:ext cx="2133600" cy="2133600"/>
          </a:xfrm>
          <a:custGeom>
            <a:avLst/>
            <a:gdLst>
              <a:gd name="G0" fmla="+- 1800 0 0"/>
              <a:gd name="G1" fmla="+- 21600 0 1800"/>
              <a:gd name="G2" fmla="+- 21600 0 1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6117"/>
                </a:solidFill>
                <a:latin typeface="Calibri" pitchFamily="34" charset="0"/>
              </a:rPr>
              <a:t>Other Modes of Learning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1524000" y="1551801"/>
            <a:ext cx="5008427" cy="529412"/>
            <a:chOff x="1524000" y="1551801"/>
            <a:chExt cx="5008427" cy="529412"/>
          </a:xfrm>
        </p:grpSpPr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1524000" y="1600200"/>
              <a:ext cx="1489472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800" dirty="0"/>
                <a:t>Apprenticeship</a:t>
              </a:r>
            </a:p>
            <a:p>
              <a:pPr algn="ctr"/>
              <a:r>
                <a:rPr lang="en-US" sz="1800" dirty="0"/>
                <a:t>(</a:t>
              </a:r>
              <a:r>
                <a:rPr lang="en-US" sz="1400" dirty="0"/>
                <a:t>trade or guild system</a:t>
              </a:r>
              <a:r>
                <a:rPr lang="en-US" sz="1800" dirty="0"/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048000" y="1600200"/>
              <a:ext cx="11130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800" dirty="0" smtClean="0"/>
                <a:t>Traditionalist</a:t>
              </a:r>
              <a:endParaRPr lang="en-US" sz="1800" dirty="0"/>
            </a:p>
          </p:txBody>
        </p:sp>
        <p:sp>
          <p:nvSpPr>
            <p:cNvPr id="65" name="Text Box 18"/>
            <p:cNvSpPr txBox="1">
              <a:spLocks noChangeAspect="1" noChangeArrowheads="1"/>
            </p:cNvSpPr>
            <p:nvPr/>
          </p:nvSpPr>
          <p:spPr bwMode="auto">
            <a:xfrm>
              <a:off x="5257800" y="1600200"/>
              <a:ext cx="12746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800" dirty="0" smtClean="0"/>
                <a:t>Private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(homeschooling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191000" y="1551801"/>
              <a:ext cx="11130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500" dirty="0" smtClean="0"/>
                <a:t>Monastic</a:t>
              </a:r>
            </a:p>
            <a:p>
              <a:pPr algn="ctr"/>
              <a:r>
                <a:rPr lang="en-US" sz="1200" dirty="0" smtClean="0"/>
                <a:t>(ecclesiastical)</a:t>
              </a:r>
              <a:endParaRPr lang="en-US" sz="1200" dirty="0"/>
            </a:p>
          </p:txBody>
        </p:sp>
      </p:grpSp>
      <p:sp>
        <p:nvSpPr>
          <p:cNvPr id="29" name="Text Box 18"/>
          <p:cNvSpPr txBox="1">
            <a:spLocks noChangeAspect="1" noChangeArrowheads="1"/>
          </p:cNvSpPr>
          <p:nvPr/>
        </p:nvSpPr>
        <p:spPr bwMode="auto">
          <a:xfrm>
            <a:off x="6497773" y="1600200"/>
            <a:ext cx="1274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algn="ctr"/>
            <a:r>
              <a:rPr lang="en-US" sz="1800" dirty="0" smtClean="0"/>
              <a:t>Adult </a:t>
            </a:r>
            <a:r>
              <a:rPr lang="en-US" sz="1800" dirty="0" smtClean="0"/>
              <a:t>Learning</a:t>
            </a:r>
            <a:endParaRPr lang="en-US" sz="1800" dirty="0" smtClean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7244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6576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2004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8956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3528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8100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Adult Academics: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Communities Interacting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67000"/>
            <a:ext cx="3810000" cy="2971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When individuals act together, they each bring complementary insights that in turn enhance everyone’s </a:t>
            </a:r>
            <a:r>
              <a:rPr lang="en-US" sz="2000" dirty="0" smtClean="0"/>
              <a:t>understanding.</a:t>
            </a:r>
            <a:endParaRPr lang="en-US" sz="2800" dirty="0"/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5029200" y="4267200"/>
          <a:ext cx="2717593" cy="165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5" imgW="3371088" imgH="2048256" progId="Word.Document.8">
                  <p:embed/>
                </p:oleObj>
              </mc:Choice>
              <mc:Fallback>
                <p:oleObj name="Document" r:id="rId5" imgW="3371088" imgH="204825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2717593" cy="1650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49045 0.0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20231E-7 L -0.56545 -0.013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0" y="-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17919E-6 L -0.46545 0.11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6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52379 -0.080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4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43212 -0.03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41545 -0.02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1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7188 0.03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3426" grpId="0"/>
      <p:bldP spid="29" grpId="0"/>
      <p:bldP spid="29" grpId="1"/>
      <p:bldP spid="29" grpId="2"/>
      <p:bldP spid="16" grpId="0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to College?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114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Because:</a:t>
            </a:r>
          </a:p>
          <a:p>
            <a:pPr>
              <a:buNone/>
            </a:pPr>
            <a:r>
              <a:rPr lang="en-US" sz="1800" dirty="0" smtClean="0"/>
              <a:t>You become more than you were before… </a:t>
            </a:r>
          </a:p>
          <a:p>
            <a:pPr>
              <a:buNone/>
            </a:pPr>
            <a:r>
              <a:rPr lang="en-US" sz="1800" dirty="0" smtClean="0"/>
              <a:t>	more than “yourself”</a:t>
            </a:r>
          </a:p>
          <a:p>
            <a:pPr>
              <a:buNone/>
            </a:pPr>
            <a:r>
              <a:rPr lang="en-US" sz="1800" dirty="0" smtClean="0"/>
              <a:t>	more than “one”</a:t>
            </a:r>
          </a:p>
          <a:p>
            <a:pPr>
              <a:buNone/>
            </a:pPr>
            <a:r>
              <a:rPr lang="en-US" sz="1800" dirty="0" smtClean="0"/>
              <a:t>	more than just a “worker”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You’ve heard that a group is </a:t>
            </a:r>
            <a:r>
              <a:rPr lang="en-US" sz="1800" i="1" dirty="0" smtClean="0"/>
              <a:t>more than the sum of its parts</a:t>
            </a:r>
            <a:r>
              <a:rPr lang="en-US" sz="1800" dirty="0" smtClean="0"/>
              <a:t>… in the same way, the uniqueness of the learners together makes each one larger in understanding than before. This is what’s so special about ADULT learning: </a:t>
            </a:r>
            <a:r>
              <a:rPr lang="en-US" sz="1800" i="1" dirty="0" smtClean="0"/>
              <a:t>people grow by absorbing new, different views.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smtClean="0"/>
              <a:t>IT’S NOT YOUR DEFICITS</a:t>
            </a:r>
          </a:p>
          <a:p>
            <a:pPr>
              <a:buNone/>
            </a:pPr>
            <a:r>
              <a:rPr lang="en-US" sz="1800" dirty="0" smtClean="0"/>
              <a:t>BUT YOUR ASSETS</a:t>
            </a:r>
          </a:p>
          <a:p>
            <a:pPr>
              <a:buNone/>
            </a:pPr>
            <a:r>
              <a:rPr lang="en-US" sz="1800" dirty="0" smtClean="0"/>
              <a:t>WHICH DETERMINE EVERYONE’S SUCCESS</a:t>
            </a:r>
            <a:endParaRPr lang="en-US" sz="1800" dirty="0"/>
          </a:p>
        </p:txBody>
      </p:sp>
      <p:pic>
        <p:nvPicPr>
          <p:cNvPr id="4098" name="Picture 2" descr="C:\Documents and Settings\scobaker\Local Settings\Temporary Internet Files\Content.IE5\B0H0IMLC\MP900400380[1]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508" y="1945740"/>
            <a:ext cx="2564892" cy="38454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most of us not ready?</a:t>
            </a:r>
            <a:br>
              <a:rPr lang="en-US" dirty="0" smtClean="0"/>
            </a:br>
            <a:r>
              <a:rPr lang="en-US" sz="3600" dirty="0" smtClean="0"/>
              <a:t>Reason 1: the Cultural Divide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College</a:t>
            </a:r>
          </a:p>
          <a:p>
            <a:pPr algn="ctr">
              <a:buNone/>
            </a:pPr>
            <a:endParaRPr lang="en-US" dirty="0"/>
          </a:p>
          <a:p>
            <a:r>
              <a:rPr lang="en-US" sz="2000" dirty="0" smtClean="0"/>
              <a:t>Intense, highly focused</a:t>
            </a:r>
          </a:p>
          <a:p>
            <a:r>
              <a:rPr lang="en-US" sz="2000" dirty="0" smtClean="0"/>
              <a:t>Complex information</a:t>
            </a:r>
            <a:endParaRPr lang="en-US" sz="20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62000" y="1981200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School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Cliques</a:t>
            </a:r>
            <a:endParaRPr lang="en-US" sz="20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it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with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The U.S. Education System</a:t>
            </a:r>
          </a:p>
        </p:txBody>
      </p:sp>
      <p:sp>
        <p:nvSpPr>
          <p:cNvPr id="7171" name="AutoShape 6"/>
          <p:cNvSpPr>
            <a:spLocks noChangeArrowheads="1"/>
          </p:cNvSpPr>
          <p:nvPr/>
        </p:nvSpPr>
        <p:spPr bwMode="auto">
          <a:xfrm flipV="1">
            <a:off x="3106738" y="2057400"/>
            <a:ext cx="2730500" cy="2595563"/>
          </a:xfrm>
          <a:prstGeom prst="pentagon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ts val="2000"/>
              </a:spcBef>
            </a:pPr>
            <a:endParaRPr lang="en-US" sz="900">
              <a:latin typeface="Times New Roman" pitchFamily="18" charset="0"/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 rot="-1316023">
            <a:off x="1835125" y="3635607"/>
            <a:ext cx="1685510" cy="1584466"/>
          </a:xfrm>
          <a:prstGeom prst="pentagon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 rot="-3103345">
            <a:off x="3101182" y="4360069"/>
            <a:ext cx="1106487" cy="1050925"/>
          </a:xfrm>
          <a:prstGeom prst="pentagon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4064000" y="4487863"/>
            <a:ext cx="722313" cy="720725"/>
          </a:xfrm>
          <a:prstGeom prst="diamond">
            <a:avLst/>
          </a:prstGeom>
          <a:noFill/>
          <a:ln w="12700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 rot="7395185">
            <a:off x="5466556" y="3613944"/>
            <a:ext cx="420688" cy="361950"/>
          </a:xfrm>
          <a:custGeom>
            <a:avLst/>
            <a:gdLst>
              <a:gd name="T0" fmla="*/ 79788962 w 21600"/>
              <a:gd name="T1" fmla="*/ 0 h 21600"/>
              <a:gd name="T2" fmla="*/ 40522260 w 21600"/>
              <a:gd name="T3" fmla="*/ 40474659 h 21600"/>
              <a:gd name="T4" fmla="*/ 79788962 w 21600"/>
              <a:gd name="T5" fmla="*/ 47518404 h 21600"/>
              <a:gd name="T6" fmla="*/ 119055245 w 21600"/>
              <a:gd name="T7" fmla="*/ 404746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3 w 21600"/>
              <a:gd name="T13" fmla="*/ 0 h 21600"/>
              <a:gd name="T14" fmla="*/ 21497 w 21600"/>
              <a:gd name="T15" fmla="*/ 107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152" y="10532"/>
                </a:moveTo>
                <a:cubicBezTo>
                  <a:pt x="10260" y="10269"/>
                  <a:pt x="10516" y="10098"/>
                  <a:pt x="10800" y="10099"/>
                </a:cubicBezTo>
                <a:cubicBezTo>
                  <a:pt x="11083" y="10099"/>
                  <a:pt x="11339" y="10269"/>
                  <a:pt x="11447" y="10532"/>
                </a:cubicBezTo>
                <a:lnTo>
                  <a:pt x="20780" y="6672"/>
                </a:lnTo>
                <a:cubicBezTo>
                  <a:pt x="19109" y="2633"/>
                  <a:pt x="15170" y="-1"/>
                  <a:pt x="10799" y="0"/>
                </a:cubicBezTo>
                <a:cubicBezTo>
                  <a:pt x="6429" y="0"/>
                  <a:pt x="2490" y="2633"/>
                  <a:pt x="819" y="667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6248400" y="3733800"/>
            <a:ext cx="9906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>
                <a:latin typeface="Times New Roman" pitchFamily="18" charset="0"/>
              </a:rPr>
              <a:t>Adult Education</a:t>
            </a:r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5765800" y="3857625"/>
            <a:ext cx="414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2667000" y="3276600"/>
            <a:ext cx="722313" cy="720725"/>
          </a:xfrm>
          <a:prstGeom prst="diamond">
            <a:avLst/>
          </a:prstGeom>
          <a:noFill/>
          <a:ln w="12700">
            <a:solidFill>
              <a:srgbClr val="8A62AA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3886200" y="3048000"/>
            <a:ext cx="108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Public schools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1600200" y="3048000"/>
            <a:ext cx="1082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Private schools</a:t>
            </a: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2133600" y="4267200"/>
            <a:ext cx="1082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Higher Education</a:t>
            </a:r>
          </a:p>
          <a:p>
            <a:pPr algn="ctr"/>
            <a:r>
              <a:rPr lang="en-US" sz="1000" dirty="0"/>
              <a:t>(college)</a:t>
            </a:r>
          </a:p>
        </p:txBody>
      </p:sp>
      <p:sp>
        <p:nvSpPr>
          <p:cNvPr id="7182" name="Text Box 18"/>
          <p:cNvSpPr txBox="1">
            <a:spLocks noChangeArrowheads="1"/>
          </p:cNvSpPr>
          <p:nvPr/>
        </p:nvSpPr>
        <p:spPr bwMode="auto">
          <a:xfrm>
            <a:off x="2667000" y="5791200"/>
            <a:ext cx="1082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Employment training (vocational)</a:t>
            </a: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4876800" y="4648200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Academies</a:t>
            </a:r>
          </a:p>
          <a:p>
            <a:pPr algn="ctr"/>
            <a:r>
              <a:rPr lang="en-US" sz="1000"/>
              <a:t>(military)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124200" y="52578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180" idx="2"/>
          </p:cNvCxnSpPr>
          <p:nvPr/>
        </p:nvCxnSpPr>
        <p:spPr>
          <a:xfrm rot="16200000" flipH="1">
            <a:off x="2374107" y="3059906"/>
            <a:ext cx="365125" cy="830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419600" y="4876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or College?</a:t>
            </a:r>
            <a:endParaRPr lang="en-US" dirty="0"/>
          </a:p>
        </p:txBody>
      </p:sp>
      <p:pic>
        <p:nvPicPr>
          <p:cNvPr id="5" name="ClipArt Placeholder 4" descr="C:\Documents and Settings\scobaker\Local Settings\Temporary Internet Files\Content.IE5\Q8GV3I95\MP900422339[1].jpg"/>
          <p:cNvPicPr>
            <a:picLocks noGrp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69096"/>
            <a:ext cx="3810000" cy="25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scobaker\Local Settings\Temporary Internet Files\Content.IE5\3FJORB77\MP900422596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3730308" cy="37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or College?</a:t>
            </a:r>
            <a:endParaRPr lang="en-US" dirty="0"/>
          </a:p>
        </p:txBody>
      </p:sp>
      <p:pic>
        <p:nvPicPr>
          <p:cNvPr id="5" name="ClipArt Placeholder 4" descr="C:\Documents and Settings\scobaker\Local Settings\Temporary Internet Files\Content.IE5\9HP4UGQO\MP900422337[1].jpg"/>
          <p:cNvPicPr>
            <a:picLocks noGrp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530" y="1981200"/>
            <a:ext cx="27445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scobaker\Local Settings\Temporary Internet Files\Content.IE5\8WIDZ8FK\MP900409134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2803172" cy="4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or College?</a:t>
            </a:r>
            <a:endParaRPr lang="en-US" dirty="0"/>
          </a:p>
        </p:txBody>
      </p:sp>
      <p:pic>
        <p:nvPicPr>
          <p:cNvPr id="6" name="Picture 5" descr="C:\Documents and Settings\scobaker\Local Settings\Temporary Internet Files\Content.IE5\2WUOLTO7\MP900422295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3501708" cy="34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cobaker\My Documents\My Pictures\Microsoft Clip Organizer\004394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3652533" cy="244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or College?</a:t>
            </a:r>
            <a:endParaRPr lang="en-US" dirty="0"/>
          </a:p>
        </p:txBody>
      </p:sp>
      <p:pic>
        <p:nvPicPr>
          <p:cNvPr id="5" name="Picture 4" descr="C:\Documents and Settings\scobaker\My Documents\My Pictures\Microsoft Clip Organizer\00442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3806508" cy="254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scobaker\Local Settings\Temporary Internet Files\Content.IE5\3FJORB77\MP900400088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62200"/>
            <a:ext cx="2082165" cy="312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to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ABOUT college?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Better job</a:t>
            </a:r>
          </a:p>
          <a:p>
            <a:r>
              <a:rPr lang="en-US" sz="1800" dirty="0" smtClean="0"/>
              <a:t>Better income level</a:t>
            </a:r>
          </a:p>
          <a:p>
            <a:r>
              <a:rPr lang="en-US" sz="1800" dirty="0" smtClean="0"/>
              <a:t>Personal independence</a:t>
            </a:r>
          </a:p>
          <a:p>
            <a:r>
              <a:rPr lang="en-US" sz="1800" dirty="0" smtClean="0"/>
              <a:t>Self-reliance</a:t>
            </a:r>
          </a:p>
          <a:p>
            <a:r>
              <a:rPr lang="en-US" sz="1800" dirty="0" smtClean="0"/>
              <a:t>More choices</a:t>
            </a:r>
          </a:p>
          <a:p>
            <a:r>
              <a:rPr lang="en-US" sz="1800" dirty="0" smtClean="0"/>
              <a:t>Enjoy learning</a:t>
            </a:r>
            <a:endParaRPr lang="en-US" sz="1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73637" y="1524000"/>
          <a:ext cx="3484563" cy="47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5975162" imgH="8227575" progId="Word.Document.12">
                  <p:embed/>
                </p:oleObj>
              </mc:Choice>
              <mc:Fallback>
                <p:oleObj name="Document" r:id="rId3" imgW="5975162" imgH="822757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7" y="1524000"/>
                        <a:ext cx="3484563" cy="47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or College?</a:t>
            </a:r>
            <a:endParaRPr lang="en-US" dirty="0"/>
          </a:p>
        </p:txBody>
      </p:sp>
      <p:pic>
        <p:nvPicPr>
          <p:cNvPr id="5" name="Picture 4" descr="C:\Documents and Settings\scobaker\Local Settings\Temporary Internet Files\Content.IE5\UE1SDWGM\MP90039988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896995" cy="260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scobaker\Local Settings\Temporary Internet Files\Content.IE5\9HP4UGQO\MP900399894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896995" cy="260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or College?</a:t>
            </a:r>
            <a:endParaRPr lang="en-US" dirty="0"/>
          </a:p>
        </p:txBody>
      </p:sp>
      <p:pic>
        <p:nvPicPr>
          <p:cNvPr id="5" name="Picture 4" descr="C:\Documents and Settings\scobaker\Local Settings\Temporary Internet Files\Content.IE5\2WUOLTO7\MP90040073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2861410" cy="191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scobaker\Local Settings\Temporary Internet Files\Content.IE5\DYCYM2NT\MP900439430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19600"/>
            <a:ext cx="3425508" cy="17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scobaker\Local Settings\Temporary Internet Files\Content.IE5\Q8GV3I95\MP900439511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3501708" cy="23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scobaker\Local Settings\Temporary Internet Files\Content.IE5\3S62E9AZ\MP900442241[1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981200"/>
            <a:ext cx="3502756" cy="23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scobaker\Local Settings\Temporary Internet Files\Content.IE5\H8QPT90Q\MP900423736[1].jpg"/>
          <p:cNvPicPr/>
          <p:nvPr/>
        </p:nvPicPr>
        <p:blipFill>
          <a:blip r:embed="rId6" cstate="print"/>
          <a:srcRect b="48526"/>
          <a:stretch>
            <a:fillRect/>
          </a:stretch>
        </p:blipFill>
        <p:spPr bwMode="auto">
          <a:xfrm>
            <a:off x="3733800" y="4572000"/>
            <a:ext cx="1736269" cy="132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Cultural Divide?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College</a:t>
            </a:r>
          </a:p>
          <a:p>
            <a:pPr algn="ctr">
              <a:buNone/>
            </a:pPr>
            <a:endParaRPr lang="en-US" dirty="0"/>
          </a:p>
          <a:p>
            <a:r>
              <a:rPr lang="en-US" sz="2000" dirty="0" smtClean="0"/>
              <a:t>Produce original ideas</a:t>
            </a:r>
            <a:endParaRPr lang="en-US" sz="2000" dirty="0" smtClean="0"/>
          </a:p>
          <a:p>
            <a:r>
              <a:rPr lang="en-US" sz="2000" dirty="0" smtClean="0"/>
              <a:t>Push the “edge”</a:t>
            </a:r>
          </a:p>
          <a:p>
            <a:r>
              <a:rPr lang="en-US" sz="2000" dirty="0" smtClean="0"/>
              <a:t>Internal difference</a:t>
            </a:r>
            <a:endParaRPr lang="en-US" sz="2000" dirty="0" smtClean="0"/>
          </a:p>
          <a:p>
            <a:r>
              <a:rPr lang="en-US" sz="2000" dirty="0" smtClean="0"/>
              <a:t>Go it alone</a:t>
            </a:r>
          </a:p>
          <a:p>
            <a:r>
              <a:rPr lang="en-US" sz="2000" dirty="0" smtClean="0"/>
              <a:t>Create, be unique</a:t>
            </a:r>
            <a:endParaRPr lang="en-US" sz="20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62000" y="1981200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School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Suit up, show up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within bounds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External similarity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Follow the pack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Obey,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conform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9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makes you Unique?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How do you see or do things in ways that others might find compelling?</a:t>
            </a:r>
            <a:endParaRPr lang="en-US" sz="2400" dirty="0"/>
          </a:p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What do you bring to the table to help inspire new ideas?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What background or experience might be out of the ordinary for others?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Documents and Settings\scobaker\My Documents\My Pictures\Microsoft Clip Organizer\j043957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1171"/>
            <a:ext cx="3810000" cy="23948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295400"/>
            <a:ext cx="701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can college accomplish for you that you could not obtain from some other source?</a:t>
            </a:r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2800" i="1" dirty="0" smtClean="0"/>
              <a:t>After graduation, what might be the difference in who you are?</a:t>
            </a:r>
            <a:endParaRPr lang="en-US" sz="28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scobaker\Local Settings\Temporary Internet Files\Content.IE5\A152CRC6\MP9004010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003" y="2810256"/>
            <a:ext cx="4816197" cy="320954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</a:t>
            </a:r>
            <a:r>
              <a:rPr lang="en-US" i="1" dirty="0" smtClean="0"/>
              <a:t>who</a:t>
            </a:r>
            <a:r>
              <a:rPr lang="en-US" dirty="0" smtClean="0"/>
              <a:t> you are</a:t>
            </a:r>
            <a:br>
              <a:rPr lang="en-US" dirty="0" smtClean="0"/>
            </a:br>
            <a:r>
              <a:rPr lang="en-US" dirty="0" smtClean="0"/>
              <a:t>helps you figure out </a:t>
            </a:r>
            <a:r>
              <a:rPr lang="en-US" i="1" dirty="0" smtClean="0"/>
              <a:t>where</a:t>
            </a:r>
            <a:r>
              <a:rPr lang="en-US" dirty="0" smtClean="0"/>
              <a:t> you are in your educational journey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130129">
            <a:off x="953211" y="3099102"/>
            <a:ext cx="25318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Am I READY for college?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24193">
            <a:off x="5689913" y="3048269"/>
            <a:ext cx="2350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will I be received?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80460">
            <a:off x="991777" y="5439665"/>
            <a:ext cx="2454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What’s expected of me?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944235">
            <a:off x="5587947" y="5253595"/>
            <a:ext cx="3033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What difference will it make? 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600" y="2083689"/>
          <a:ext cx="4800600" cy="408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Document" r:id="rId3" imgW="2877312" imgH="2450592" progId="Word.Document.8">
                  <p:embed/>
                </p:oleObj>
              </mc:Choice>
              <mc:Fallback>
                <p:oleObj name="Document" r:id="rId3" imgW="2877312" imgH="245059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83689"/>
                        <a:ext cx="4800600" cy="4088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</a:t>
            </a:r>
            <a:r>
              <a:rPr lang="en-US" i="1" dirty="0" smtClean="0"/>
              <a:t>who</a:t>
            </a:r>
            <a:r>
              <a:rPr lang="en-US" dirty="0" smtClean="0"/>
              <a:t> you are</a:t>
            </a:r>
            <a:br>
              <a:rPr lang="en-US" dirty="0" smtClean="0"/>
            </a:br>
            <a:r>
              <a:rPr lang="en-US" dirty="0" smtClean="0"/>
              <a:t>helps you figure out </a:t>
            </a:r>
            <a:r>
              <a:rPr lang="en-US" i="1" dirty="0" smtClean="0"/>
              <a:t>where</a:t>
            </a:r>
            <a:r>
              <a:rPr lang="en-US" dirty="0" smtClean="0"/>
              <a:t> you are in your educational journey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130129">
            <a:off x="953211" y="3099102"/>
            <a:ext cx="25318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Am I READY for college?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24193">
            <a:off x="5689913" y="3048269"/>
            <a:ext cx="2350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will I be received?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80460">
            <a:off x="991777" y="5439665"/>
            <a:ext cx="2454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What’s expected of me?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944235">
            <a:off x="5587947" y="5253595"/>
            <a:ext cx="3033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What difference will it make?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7244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in control over your identity, to have power in saying what you can do or what destiny you fulfill, you can’t let others choose it for you. </a:t>
            </a:r>
            <a:r>
              <a:rPr lang="en-US" dirty="0" smtClean="0"/>
              <a:t>You </a:t>
            </a:r>
            <a:r>
              <a:rPr lang="en-US" dirty="0" smtClean="0"/>
              <a:t>must own yourself and your education.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bright="54000" contrast="-63000"/>
          </a:blip>
          <a:srcRect/>
          <a:stretch>
            <a:fillRect/>
          </a:stretch>
        </p:blipFill>
        <p:spPr bwMode="auto">
          <a:xfrm>
            <a:off x="381000" y="381000"/>
            <a:ext cx="8534400" cy="612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i="1" dirty="0" smtClean="0"/>
              <a:t>who</a:t>
            </a:r>
            <a:r>
              <a:rPr lang="en-US" dirty="0" smtClean="0"/>
              <a:t> you are</a:t>
            </a:r>
            <a:endParaRPr lang="en-US" dirty="0"/>
          </a:p>
        </p:txBody>
      </p:sp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0" y="2667000"/>
            <a:ext cx="1946275" cy="1905000"/>
          </a:xfrm>
          <a:custGeom>
            <a:avLst/>
            <a:gdLst>
              <a:gd name="G0" fmla="+- 15800 0 0"/>
              <a:gd name="G1" fmla="+- 2800 0 0"/>
              <a:gd name="G2" fmla="+- 21600 0 2800"/>
              <a:gd name="G3" fmla="+- 10800 0 2800"/>
              <a:gd name="G4" fmla="+- 21600 0 15800"/>
              <a:gd name="G5" fmla="*/ G4 G3 10800"/>
              <a:gd name="G6" fmla="+- 21600 0 G5"/>
              <a:gd name="T0" fmla="*/ 15800 w 21600"/>
              <a:gd name="T1" fmla="*/ 0 h 21600"/>
              <a:gd name="T2" fmla="*/ 0 w 21600"/>
              <a:gd name="T3" fmla="*/ 10800 h 21600"/>
              <a:gd name="T4" fmla="*/ 158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800" y="0"/>
                </a:moveTo>
                <a:lnTo>
                  <a:pt x="15800" y="2800"/>
                </a:lnTo>
                <a:lnTo>
                  <a:pt x="3375" y="2800"/>
                </a:lnTo>
                <a:lnTo>
                  <a:pt x="3375" y="18800"/>
                </a:lnTo>
                <a:lnTo>
                  <a:pt x="15800" y="18800"/>
                </a:lnTo>
                <a:lnTo>
                  <a:pt x="158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800"/>
                </a:moveTo>
                <a:lnTo>
                  <a:pt x="1350" y="18800"/>
                </a:lnTo>
                <a:lnTo>
                  <a:pt x="2700" y="18800"/>
                </a:lnTo>
                <a:lnTo>
                  <a:pt x="2700" y="2800"/>
                </a:lnTo>
                <a:close/>
              </a:path>
              <a:path w="21600" h="21600">
                <a:moveTo>
                  <a:pt x="0" y="2800"/>
                </a:moveTo>
                <a:lnTo>
                  <a:pt x="0" y="18800"/>
                </a:lnTo>
                <a:lnTo>
                  <a:pt x="675" y="18800"/>
                </a:lnTo>
                <a:lnTo>
                  <a:pt x="675" y="2800"/>
                </a:lnTo>
                <a:close/>
              </a:path>
            </a:pathLst>
          </a:custGeom>
          <a:solidFill>
            <a:srgbClr val="9EE3B3"/>
          </a:soli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/>
          </a:p>
          <a:p>
            <a:r>
              <a:rPr lang="en-US" sz="1200" dirty="0" smtClean="0"/>
              <a:t>Personality or mode of interaction</a:t>
            </a:r>
            <a:endParaRPr lang="en-US" sz="1200" dirty="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200400" y="4800600"/>
            <a:ext cx="2895600" cy="1693190"/>
          </a:xfrm>
          <a:prstGeom prst="downArrow">
            <a:avLst>
              <a:gd name="adj1" fmla="val 77843"/>
              <a:gd name="adj2" fmla="val 24981"/>
            </a:avLst>
          </a:prstGeom>
          <a:gradFill rotWithShape="1">
            <a:gsLst>
              <a:gs pos="0">
                <a:srgbClr val="FFFFFF"/>
              </a:gs>
              <a:gs pos="100000">
                <a:srgbClr val="C8E332"/>
              </a:gs>
            </a:gsLst>
            <a:lin ang="5400000" scaled="1"/>
          </a:gradFill>
          <a:ln w="19050">
            <a:miter lim="800000"/>
            <a:headEnd/>
            <a:tailEnd/>
          </a:ln>
          <a:effectLst>
            <a:outerShdw dist="25368" dir="18480011" algn="ctr" rotWithShape="0">
              <a:srgbClr val="808080">
                <a:alpha val="35001"/>
              </a:srgbClr>
            </a:outerShdw>
          </a:effectLst>
          <a:scene3d>
            <a:camera prst="legacyObliqueBottom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8E332"/>
            </a:extrusionClr>
          </a:sp3d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flatTx/>
          </a:bodyPr>
          <a:lstStyle/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Career aptitudes</a:t>
            </a:r>
            <a:endParaRPr lang="en-US" sz="1200" dirty="0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143001" y="2860675"/>
            <a:ext cx="2057400" cy="1574800"/>
          </a:xfrm>
          <a:prstGeom prst="rightArrowCallout">
            <a:avLst>
              <a:gd name="adj1" fmla="val 64185"/>
              <a:gd name="adj2" fmla="val 42023"/>
              <a:gd name="adj3" fmla="val 34321"/>
              <a:gd name="adj4" fmla="val 66667"/>
            </a:avLst>
          </a:prstGeom>
          <a:gradFill rotWithShape="1">
            <a:gsLst>
              <a:gs pos="0">
                <a:srgbClr val="B4F293"/>
              </a:gs>
              <a:gs pos="100000">
                <a:srgbClr val="86CD67"/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/>
          </a:p>
          <a:p>
            <a:r>
              <a:rPr lang="en-US" sz="1200" dirty="0" smtClean="0"/>
              <a:t>Personal background, culture and experience </a:t>
            </a:r>
            <a:endParaRPr lang="en-US" sz="12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95" y="2895600"/>
            <a:ext cx="199070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2057399" y="1447800"/>
            <a:ext cx="5105399" cy="2286000"/>
            <a:chOff x="2057399" y="1447800"/>
            <a:chExt cx="5105399" cy="2286000"/>
          </a:xfrm>
        </p:grpSpPr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2057399" y="1447800"/>
              <a:ext cx="5105399" cy="2286000"/>
              <a:chOff x="3411" y="1473"/>
              <a:chExt cx="9017" cy="4825"/>
            </a:xfrm>
          </p:grpSpPr>
          <p:sp>
            <p:nvSpPr>
              <p:cNvPr id="35846" name="AutoShape 6"/>
              <p:cNvSpPr>
                <a:spLocks noChangeArrowheads="1"/>
              </p:cNvSpPr>
              <p:nvPr/>
            </p:nvSpPr>
            <p:spPr bwMode="auto">
              <a:xfrm rot="2374583">
                <a:off x="4844" y="3916"/>
                <a:ext cx="1538" cy="765"/>
              </a:xfrm>
              <a:prstGeom prst="notchedRightArrow">
                <a:avLst>
                  <a:gd name="adj1" fmla="val 23991"/>
                  <a:gd name="adj2" fmla="val 39390"/>
                </a:avLst>
              </a:prstGeom>
              <a:solidFill>
                <a:srgbClr val="D6E3BC"/>
              </a:solidFill>
              <a:ln w="19050">
                <a:noFill/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7" name="AutoShape 7"/>
              <p:cNvSpPr>
                <a:spLocks noChangeArrowheads="1"/>
              </p:cNvSpPr>
              <p:nvPr/>
            </p:nvSpPr>
            <p:spPr bwMode="auto">
              <a:xfrm>
                <a:off x="3411" y="1473"/>
                <a:ext cx="9017" cy="4825"/>
              </a:xfrm>
              <a:custGeom>
                <a:avLst/>
                <a:gdLst>
                  <a:gd name="G0" fmla="+- 5899 0 0"/>
                  <a:gd name="G1" fmla="+- -10495731 0 0"/>
                  <a:gd name="G2" fmla="+- 0 0 -10495731"/>
                  <a:gd name="T0" fmla="*/ 0 256 1"/>
                  <a:gd name="T1" fmla="*/ 180 256 1"/>
                  <a:gd name="G3" fmla="+- -10495731 T0 T1"/>
                  <a:gd name="T2" fmla="*/ 0 256 1"/>
                  <a:gd name="T3" fmla="*/ 90 256 1"/>
                  <a:gd name="G4" fmla="+- -10495731 T2 T3"/>
                  <a:gd name="G5" fmla="*/ G4 2 1"/>
                  <a:gd name="T4" fmla="*/ 90 256 1"/>
                  <a:gd name="T5" fmla="*/ 0 256 1"/>
                  <a:gd name="G6" fmla="+- -10495731 T4 T5"/>
                  <a:gd name="G7" fmla="*/ G6 2 1"/>
                  <a:gd name="G8" fmla="abs -1049573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899"/>
                  <a:gd name="G18" fmla="*/ 5899 1 2"/>
                  <a:gd name="G19" fmla="+- G18 5400 0"/>
                  <a:gd name="G20" fmla="cos G19 -10495731"/>
                  <a:gd name="G21" fmla="sin G19 -10495731"/>
                  <a:gd name="G22" fmla="+- G20 10800 0"/>
                  <a:gd name="G23" fmla="+- G21 10800 0"/>
                  <a:gd name="G24" fmla="+- 10800 0 G20"/>
                  <a:gd name="G25" fmla="+- 5899 10800 0"/>
                  <a:gd name="G26" fmla="?: G9 G17 G25"/>
                  <a:gd name="G27" fmla="?: G9 0 21600"/>
                  <a:gd name="G28" fmla="cos 10800 -10495731"/>
                  <a:gd name="G29" fmla="sin 10800 -10495731"/>
                  <a:gd name="G30" fmla="sin 5899 -1049573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0495731 G34 0"/>
                  <a:gd name="G36" fmla="?: G6 G35 G31"/>
                  <a:gd name="G37" fmla="+- 21600 0 G36"/>
                  <a:gd name="G38" fmla="?: G4 0 G33"/>
                  <a:gd name="G39" fmla="?: -1049573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946 w 21600"/>
                  <a:gd name="T15" fmla="*/ 7964 h 21600"/>
                  <a:gd name="T16" fmla="*/ 10800 w 21600"/>
                  <a:gd name="T17" fmla="*/ 4901 h 21600"/>
                  <a:gd name="T18" fmla="*/ 18654 w 21600"/>
                  <a:gd name="T19" fmla="*/ 7964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251" y="8797"/>
                    </a:moveTo>
                    <a:cubicBezTo>
                      <a:pt x="6095" y="6459"/>
                      <a:pt x="8314" y="4900"/>
                      <a:pt x="10800" y="4901"/>
                    </a:cubicBezTo>
                    <a:cubicBezTo>
                      <a:pt x="13285" y="4901"/>
                      <a:pt x="15504" y="6459"/>
                      <a:pt x="16348" y="8797"/>
                    </a:cubicBezTo>
                    <a:lnTo>
                      <a:pt x="20958" y="7133"/>
                    </a:lnTo>
                    <a:cubicBezTo>
                      <a:pt x="19413" y="2852"/>
                      <a:pt x="15350" y="-1"/>
                      <a:pt x="10799" y="0"/>
                    </a:cubicBezTo>
                    <a:cubicBezTo>
                      <a:pt x="6249" y="0"/>
                      <a:pt x="2186" y="2852"/>
                      <a:pt x="641" y="7133"/>
                    </a:cubicBezTo>
                    <a:close/>
                  </a:path>
                </a:pathLst>
              </a:custGeom>
              <a:solidFill>
                <a:srgbClr val="D6E3BC"/>
              </a:solidFill>
              <a:ln w="19050">
                <a:noFill/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848" name="AutoShape 8"/>
              <p:cNvSpPr>
                <a:spLocks noChangeArrowheads="1"/>
              </p:cNvSpPr>
              <p:nvPr/>
            </p:nvSpPr>
            <p:spPr bwMode="auto">
              <a:xfrm rot="5284584">
                <a:off x="7152" y="3289"/>
                <a:ext cx="1538" cy="765"/>
              </a:xfrm>
              <a:prstGeom prst="notchedRightArrow">
                <a:avLst>
                  <a:gd name="adj1" fmla="val 21898"/>
                  <a:gd name="adj2" fmla="val 47209"/>
                </a:avLst>
              </a:prstGeom>
              <a:solidFill>
                <a:srgbClr val="D6E3BC"/>
              </a:solidFill>
              <a:ln w="19050">
                <a:noFill/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9" name="AutoShape 9"/>
              <p:cNvSpPr>
                <a:spLocks noChangeArrowheads="1"/>
              </p:cNvSpPr>
              <p:nvPr/>
            </p:nvSpPr>
            <p:spPr bwMode="auto">
              <a:xfrm rot="7871295">
                <a:off x="9461" y="3748"/>
                <a:ext cx="1538" cy="765"/>
              </a:xfrm>
              <a:prstGeom prst="notchedRightArrow">
                <a:avLst>
                  <a:gd name="adj1" fmla="val 23454"/>
                  <a:gd name="adj2" fmla="val 43858"/>
                </a:avLst>
              </a:prstGeom>
              <a:solidFill>
                <a:srgbClr val="D6E3BC"/>
              </a:solidFill>
              <a:ln w="19050">
                <a:noFill/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733800" y="1524000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Multiple intelligences</a:t>
              </a:r>
            </a:p>
            <a:p>
              <a:pPr algn="ctr"/>
              <a:r>
                <a:rPr lang="en-US" sz="1200" dirty="0" smtClean="0"/>
                <a:t>(how info “uploads” best)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914400"/>
            <a:ext cx="4983193" cy="1804359"/>
            <a:chOff x="2057400" y="914400"/>
            <a:chExt cx="4983193" cy="1804359"/>
          </a:xfrm>
        </p:grpSpPr>
        <p:pic>
          <p:nvPicPr>
            <p:cNvPr id="14" name="Picture 13" descr="::::Applications:Microsoft Office 2008:Office:Media:Clipart: Business.localized:BU005294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1106481">
              <a:off x="5501977" y="1620004"/>
              <a:ext cx="461376" cy="370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::::Applications:Microsoft Office 2008:Office:Media:Clipart: Household.localized:MD002081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 flipV="1">
              <a:off x="2971800" y="1752600"/>
              <a:ext cx="609600" cy="32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::::Applications:Microsoft Office 2008:Office:Media:Clipart: Business.localized:BU009491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676400"/>
              <a:ext cx="1173193" cy="98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Macintosh HD:Users:scbaker:Library:Application Support:Microsoft:Office:Clipart:Personal:j0441734.pn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3800" y="914400"/>
              <a:ext cx="1665377" cy="1656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Macintosh HD:Applications:Microsoft Office 2008:Office:Media:Clipart: Household.localized:AA020053.pn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7400" y="1752600"/>
              <a:ext cx="1147792" cy="966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Macintosh HD:Applications:Microsoft Office 2008:Office:Media:Clipart: Business.localized:BU005347.pn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9474299">
              <a:off x="5888508" y="1793502"/>
              <a:ext cx="569343" cy="517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bright="54000" contrast="-63000"/>
          </a:blip>
          <a:srcRect/>
          <a:stretch>
            <a:fillRect/>
          </a:stretch>
        </p:blipFill>
        <p:spPr bwMode="auto">
          <a:xfrm>
            <a:off x="381000" y="381000"/>
            <a:ext cx="8534400" cy="612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i="1" dirty="0" smtClean="0"/>
              <a:t>who</a:t>
            </a:r>
            <a:r>
              <a:rPr lang="en-US" dirty="0" smtClean="0"/>
              <a:t> you 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95" y="2895600"/>
            <a:ext cx="199070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048000" y="1828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am unique in how I absorb and process new ideas, due to…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31242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Because of my upbringing, I tend to think of __________ as something which is _________....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5267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things I’ve done and experienced so far suggest I might have a knack for…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31242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way I respond to people or situations has to do with my tendency for…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C:\Documents and Settings\scobaker\Local Settings\Temporary Internet Files\Content.IE5\UE1SDWGM\MP9004331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495800" cy="32669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Charge</a:t>
            </a:r>
            <a:endParaRPr lang="en-US" dirty="0"/>
          </a:p>
        </p:txBody>
      </p:sp>
      <p:pic>
        <p:nvPicPr>
          <p:cNvPr id="36869" name="Picture 5" descr="C:\Documents and Settings\scobaker\Local Settings\Temporary Internet Files\Content.IE5\DYCYM2NT\MP9004392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753" y1="27792" x2="6753" y2="2779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200400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410200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Eras Light ITC" pitchFamily="34" charset="0"/>
              </a:rPr>
              <a:t>It’s okay to be unsure of your destination, but you have only yourself to blame if you get lost. At least </a:t>
            </a:r>
            <a:r>
              <a:rPr lang="en-US" sz="1400" i="1" dirty="0" smtClean="0">
                <a:latin typeface="Eras Light ITC" pitchFamily="34" charset="0"/>
              </a:rPr>
              <a:t>ask.</a:t>
            </a:r>
            <a:endParaRPr lang="en-US" sz="1400" i="1" dirty="0" smtClean="0">
              <a:latin typeface="Eras Light ITC" pitchFamily="34" charset="0"/>
            </a:endParaRPr>
          </a:p>
          <a:p>
            <a:pPr algn="r"/>
            <a:r>
              <a:rPr lang="en-US" sz="1400" dirty="0" smtClean="0"/>
              <a:t>--Anon	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to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downside…</a:t>
            </a:r>
          </a:p>
          <a:p>
            <a:r>
              <a:rPr lang="en-US" sz="1800" dirty="0" smtClean="0"/>
              <a:t>High costs (</a:t>
            </a:r>
            <a:r>
              <a:rPr lang="en-US" sz="1800" dirty="0" err="1" smtClean="0"/>
              <a:t>avg</a:t>
            </a:r>
            <a:r>
              <a:rPr lang="en-US" sz="1800" dirty="0" smtClean="0"/>
              <a:t>: </a:t>
            </a:r>
            <a:r>
              <a:rPr lang="en-US" sz="1800" dirty="0" smtClean="0"/>
              <a:t>$4K </a:t>
            </a:r>
            <a:r>
              <a:rPr lang="en-US" sz="1800" dirty="0" smtClean="0"/>
              <a:t>annually for CC; $25K annually for 4-year)</a:t>
            </a:r>
          </a:p>
          <a:p>
            <a:r>
              <a:rPr lang="en-US" sz="1800" dirty="0" smtClean="0"/>
              <a:t>High attrition (freshmen dropout </a:t>
            </a:r>
            <a:r>
              <a:rPr lang="en-US" sz="1800" dirty="0" err="1" smtClean="0"/>
              <a:t>avg</a:t>
            </a:r>
            <a:r>
              <a:rPr lang="en-US" sz="1800" dirty="0" smtClean="0"/>
              <a:t>: 30-60% in Colorado)</a:t>
            </a:r>
          </a:p>
          <a:p>
            <a:r>
              <a:rPr lang="en-US" sz="1800" dirty="0" smtClean="0"/>
              <a:t>Unpreparedness (ProLiteracy estimate: 45% of U.S. adult population can’t fill out a job application)</a:t>
            </a:r>
          </a:p>
          <a:p>
            <a:r>
              <a:rPr lang="en-US" sz="1800" dirty="0" smtClean="0"/>
              <a:t>Increased competition (growing unemployment, etc.)</a:t>
            </a:r>
          </a:p>
          <a:p>
            <a:r>
              <a:rPr lang="en-US" sz="1800" dirty="0" smtClean="0"/>
              <a:t>Rising “standards” of performance (avg. time to degree: 25% more time than 10 years ago)</a:t>
            </a:r>
          </a:p>
          <a:p>
            <a:r>
              <a:rPr lang="en-US" sz="1800" dirty="0" smtClean="0"/>
              <a:t>College a “foreign” learning culture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College </a:t>
            </a:r>
            <a:r>
              <a:rPr lang="en-US" dirty="0" err="1" smtClean="0"/>
              <a:t>ExPress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en-US" dirty="0" smtClean="0"/>
              <a:t>Chapter 2: The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8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Users\sbaker\AppData\Local\Microsoft\Windows\Temporary Internet Files\Content.IE5\99YZWWSR\MC9000010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2362201"/>
            <a:ext cx="2819400" cy="13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Going to College</a:t>
            </a:r>
            <a:br>
              <a:rPr lang="en-US" dirty="0" smtClean="0"/>
            </a:br>
            <a:r>
              <a:rPr lang="en-US" sz="2400" dirty="0" smtClean="0"/>
              <a:t>is a bit like going to a new country</a:t>
            </a:r>
            <a:endParaRPr lang="en-US" sz="2400" dirty="0"/>
          </a:p>
        </p:txBody>
      </p:sp>
      <p:pic>
        <p:nvPicPr>
          <p:cNvPr id="35843" name="Picture 3" descr="C:\Users\sbaker\AppData\Local\Microsoft\Windows\Temporary Internet Files\Content.IE5\99YZWWSR\MC9004320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1"/>
            <a:ext cx="2819400" cy="13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886200" y="2818616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3711" y="4329667"/>
            <a:ext cx="5103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It takes a while to get used to… </a:t>
            </a:r>
          </a:p>
          <a:p>
            <a:pPr algn="ctr"/>
            <a:r>
              <a:rPr lang="en-US" sz="2800" dirty="0" smtClean="0"/>
              <a:t>and at first can be very confusing!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640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13"/>
            <a:ext cx="8229600" cy="1143000"/>
          </a:xfrm>
        </p:spPr>
        <p:txBody>
          <a:bodyPr/>
          <a:lstStyle/>
          <a:p>
            <a:r>
              <a:rPr lang="en-US" dirty="0" smtClean="0"/>
              <a:t>The Topography of College</a:t>
            </a:r>
            <a:endParaRPr lang="en-US" dirty="0"/>
          </a:p>
        </p:txBody>
      </p:sp>
      <p:pic>
        <p:nvPicPr>
          <p:cNvPr id="39938" name="Picture 2" descr="C:\Documents and Settings\scobaker\Desktop\flcmap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47582" y="1382821"/>
            <a:ext cx="6857731" cy="5189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52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7" name="AutoShape 43"/>
          <p:cNvSpPr>
            <a:spLocks noChangeArrowheads="1"/>
          </p:cNvSpPr>
          <p:nvPr/>
        </p:nvSpPr>
        <p:spPr bwMode="auto">
          <a:xfrm rot="5400000">
            <a:off x="5808833" y="1611072"/>
            <a:ext cx="1967706" cy="3744686"/>
          </a:xfrm>
          <a:custGeom>
            <a:avLst/>
            <a:gdLst>
              <a:gd name="G0" fmla="+- 4042 0 0"/>
              <a:gd name="G1" fmla="+- 21600 0 4042"/>
              <a:gd name="G2" fmla="*/ 4042 1 2"/>
              <a:gd name="G3" fmla="+- 21600 0 G2"/>
              <a:gd name="G4" fmla="+/ 4042 21600 2"/>
              <a:gd name="G5" fmla="+/ G1 0 2"/>
              <a:gd name="G6" fmla="*/ 21600 21600 4042"/>
              <a:gd name="G7" fmla="*/ G6 1 2"/>
              <a:gd name="G8" fmla="+- 21600 0 G7"/>
              <a:gd name="G9" fmla="*/ 21600 1 2"/>
              <a:gd name="G10" fmla="+- 4042 0 G9"/>
              <a:gd name="G11" fmla="?: G10 G8 0"/>
              <a:gd name="G12" fmla="?: G10 G7 21600"/>
              <a:gd name="T0" fmla="*/ 19579 w 21600"/>
              <a:gd name="T1" fmla="*/ 10800 h 21600"/>
              <a:gd name="T2" fmla="*/ 10800 w 21600"/>
              <a:gd name="T3" fmla="*/ 21600 h 21600"/>
              <a:gd name="T4" fmla="*/ 2021 w 21600"/>
              <a:gd name="T5" fmla="*/ 10800 h 21600"/>
              <a:gd name="T6" fmla="*/ 10800 w 21600"/>
              <a:gd name="T7" fmla="*/ 0 h 21600"/>
              <a:gd name="T8" fmla="*/ 3821 w 21600"/>
              <a:gd name="T9" fmla="*/ 3821 h 21600"/>
              <a:gd name="T10" fmla="*/ 17779 w 21600"/>
              <a:gd name="T11" fmla="*/ 1777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042" y="21600"/>
                </a:lnTo>
                <a:lnTo>
                  <a:pt x="1755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rgbClr val="D6E3BC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vert270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3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Student regulations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Transportation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Payments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Academic standing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6350" lvl="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Career center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Extracurricular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68" name="AutoShape 44"/>
          <p:cNvSpPr>
            <a:spLocks noChangeArrowheads="1"/>
          </p:cNvSpPr>
          <p:nvPr/>
        </p:nvSpPr>
        <p:spPr bwMode="auto">
          <a:xfrm>
            <a:off x="4299864" y="972457"/>
            <a:ext cx="2501900" cy="1741714"/>
          </a:xfrm>
          <a:prstGeom prst="flowChartDelay">
            <a:avLst/>
          </a:prstGeom>
          <a:solidFill>
            <a:srgbClr val="D6E3BC"/>
          </a:soli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4962072" y="4481288"/>
            <a:ext cx="1028700" cy="1181100"/>
          </a:xfrm>
          <a:prstGeom prst="rect">
            <a:avLst/>
          </a:prstGeom>
          <a:gradFill rotWithShape="0">
            <a:gsLst>
              <a:gs pos="0">
                <a:srgbClr val="C6D9F1"/>
              </a:gs>
              <a:gs pos="100000">
                <a:srgbClr val="FFFFFF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1143000" y="4263572"/>
            <a:ext cx="850900" cy="457200"/>
          </a:xfrm>
          <a:prstGeom prst="roundRect">
            <a:avLst>
              <a:gd name="adj" fmla="val 16667"/>
            </a:avLst>
          </a:prstGeom>
          <a:solidFill>
            <a:srgbClr val="FFBB6C"/>
          </a:solidFill>
          <a:ln w="19050">
            <a:noFill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Lecture halls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AutoShape 20"/>
          <p:cNvSpPr>
            <a:spLocks noChangeArrowheads="1"/>
          </p:cNvSpPr>
          <p:nvPr/>
        </p:nvSpPr>
        <p:spPr bwMode="auto">
          <a:xfrm>
            <a:off x="645890" y="5199745"/>
            <a:ext cx="850900" cy="457200"/>
          </a:xfrm>
          <a:prstGeom prst="roundRect">
            <a:avLst>
              <a:gd name="adj" fmla="val 16667"/>
            </a:avLst>
          </a:prstGeom>
          <a:solidFill>
            <a:srgbClr val="FFBB6C"/>
          </a:solidFill>
          <a:ln w="19050">
            <a:noFill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Lecture halls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AutoShape 22"/>
          <p:cNvSpPr>
            <a:spLocks noChangeArrowheads="1"/>
          </p:cNvSpPr>
          <p:nvPr/>
        </p:nvSpPr>
        <p:spPr bwMode="auto">
          <a:xfrm>
            <a:off x="4448630" y="5965380"/>
            <a:ext cx="850900" cy="457200"/>
          </a:xfrm>
          <a:prstGeom prst="roundRect">
            <a:avLst>
              <a:gd name="adj" fmla="val 16667"/>
            </a:avLst>
          </a:prstGeom>
          <a:solidFill>
            <a:srgbClr val="FFBB6C"/>
          </a:solidFill>
          <a:ln w="19050">
            <a:noFill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Lecture halls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AutoShape 22"/>
          <p:cNvSpPr>
            <a:spLocks noChangeArrowheads="1"/>
          </p:cNvSpPr>
          <p:nvPr/>
        </p:nvSpPr>
        <p:spPr bwMode="auto">
          <a:xfrm>
            <a:off x="3534230" y="5965380"/>
            <a:ext cx="850900" cy="457200"/>
          </a:xfrm>
          <a:prstGeom prst="roundRect">
            <a:avLst>
              <a:gd name="adj" fmla="val 16667"/>
            </a:avLst>
          </a:prstGeom>
          <a:solidFill>
            <a:srgbClr val="FFBB6C"/>
          </a:solidFill>
          <a:ln w="19050">
            <a:noFill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Lecture halls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AutoShape 22"/>
          <p:cNvSpPr>
            <a:spLocks noChangeArrowheads="1"/>
          </p:cNvSpPr>
          <p:nvPr/>
        </p:nvSpPr>
        <p:spPr bwMode="auto">
          <a:xfrm>
            <a:off x="1574799" y="6092373"/>
            <a:ext cx="850900" cy="457200"/>
          </a:xfrm>
          <a:prstGeom prst="roundRect">
            <a:avLst>
              <a:gd name="adj" fmla="val 16667"/>
            </a:avLst>
          </a:prstGeom>
          <a:solidFill>
            <a:srgbClr val="FFBB6C"/>
          </a:solidFill>
          <a:ln w="19050">
            <a:noFill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Lecture halls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7" name="AutoShape 33"/>
          <p:cNvSpPr>
            <a:spLocks noChangeArrowheads="1"/>
          </p:cNvSpPr>
          <p:nvPr/>
        </p:nvSpPr>
        <p:spPr bwMode="auto">
          <a:xfrm>
            <a:off x="2131788" y="1224644"/>
            <a:ext cx="647700" cy="546100"/>
          </a:xfrm>
          <a:prstGeom prst="octagon">
            <a:avLst>
              <a:gd name="adj" fmla="val 29287"/>
            </a:avLst>
          </a:prstGeom>
          <a:solidFill>
            <a:srgbClr val="C2D69B"/>
          </a:soli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labs &amp; tutors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6" name="AutoShape 32"/>
          <p:cNvSpPr>
            <a:spLocks noChangeArrowheads="1"/>
          </p:cNvSpPr>
          <p:nvPr/>
        </p:nvSpPr>
        <p:spPr bwMode="auto">
          <a:xfrm>
            <a:off x="2246086" y="718460"/>
            <a:ext cx="609600" cy="444500"/>
          </a:xfrm>
          <a:prstGeom prst="octagon">
            <a:avLst>
              <a:gd name="adj" fmla="val 29287"/>
            </a:avLst>
          </a:prstGeom>
          <a:solidFill>
            <a:srgbClr val="C2D69B"/>
          </a:soli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dining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75" name="AutoShape 51"/>
          <p:cNvSpPr>
            <a:spLocks noChangeArrowheads="1"/>
          </p:cNvSpPr>
          <p:nvPr/>
        </p:nvSpPr>
        <p:spPr bwMode="auto">
          <a:xfrm>
            <a:off x="5816600" y="3516088"/>
            <a:ext cx="914400" cy="4318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maintenance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 flipH="1">
            <a:off x="2166938" y="2360388"/>
            <a:ext cx="1376362" cy="914400"/>
          </a:xfrm>
          <a:prstGeom prst="parallelogram">
            <a:avLst>
              <a:gd name="adj" fmla="val 37630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622800" y="2360388"/>
            <a:ext cx="1341438" cy="914400"/>
          </a:xfrm>
          <a:prstGeom prst="parallelogram">
            <a:avLst>
              <a:gd name="adj" fmla="val 36675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flipH="1">
            <a:off x="4618038" y="3630388"/>
            <a:ext cx="1376362" cy="914400"/>
          </a:xfrm>
          <a:prstGeom prst="parallelogram">
            <a:avLst>
              <a:gd name="adj" fmla="val 37630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2159000" y="3643088"/>
            <a:ext cx="1328738" cy="914400"/>
          </a:xfrm>
          <a:prstGeom prst="parallelogram">
            <a:avLst>
              <a:gd name="adj" fmla="val 36328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" name="AutoShape 1"/>
          <p:cNvSpPr>
            <a:spLocks noChangeArrowheads="1"/>
          </p:cNvSpPr>
          <p:nvPr/>
        </p:nvSpPr>
        <p:spPr bwMode="auto">
          <a:xfrm>
            <a:off x="3200400" y="2957288"/>
            <a:ext cx="1754188" cy="954088"/>
          </a:xfrm>
          <a:prstGeom prst="bevel">
            <a:avLst>
              <a:gd name="adj" fmla="val 12500"/>
            </a:avLst>
          </a:prstGeom>
          <a:solidFill>
            <a:srgbClr val="4BACC6"/>
          </a:solidFill>
          <a:ln w="19050">
            <a:solidFill>
              <a:srgbClr val="31849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876800" y="25762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Planning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362200" y="3795488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Records (registrar)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505200" y="3185888"/>
            <a:ext cx="1231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Administration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362200" y="2576288"/>
            <a:ext cx="952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Admissions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876800" y="3871688"/>
            <a:ext cx="914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Operations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4998358" y="4557488"/>
            <a:ext cx="105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Personnel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Comptroller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Purchasing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Public relations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Safety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Etc.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5" name="AutoShape 31"/>
          <p:cNvSpPr>
            <a:spLocks noChangeArrowheads="1"/>
          </p:cNvSpPr>
          <p:nvPr/>
        </p:nvSpPr>
        <p:spPr bwMode="auto">
          <a:xfrm>
            <a:off x="2656115" y="896258"/>
            <a:ext cx="899885" cy="859971"/>
          </a:xfrm>
          <a:prstGeom prst="hexagon">
            <a:avLst>
              <a:gd name="adj" fmla="val 15481"/>
              <a:gd name="vf" fmla="val 115470"/>
            </a:avLst>
          </a:prstGeom>
          <a:solidFill>
            <a:srgbClr val="C2D69B"/>
          </a:solidFill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2784929" y="1030516"/>
            <a:ext cx="673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Student Union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036457" y="1654626"/>
            <a:ext cx="1135743" cy="4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Financial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Aid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609600" y="1357088"/>
            <a:ext cx="1498600" cy="1498600"/>
          </a:xfrm>
          <a:prstGeom prst="ellipse">
            <a:avLst/>
          </a:prstGeom>
          <a:gradFill rotWithShape="0">
            <a:gsLst>
              <a:gs pos="0">
                <a:srgbClr val="D6E3BC"/>
              </a:gs>
              <a:gs pos="100000">
                <a:srgbClr val="C2D69B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Commons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228600" y="4263572"/>
            <a:ext cx="850900" cy="457200"/>
          </a:xfrm>
          <a:prstGeom prst="roundRect">
            <a:avLst>
              <a:gd name="adj" fmla="val 16667"/>
            </a:avLst>
          </a:prstGeom>
          <a:solidFill>
            <a:srgbClr val="FFBB6C"/>
          </a:solidFill>
          <a:ln w="19050">
            <a:noFill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Lecture halls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1560290" y="5199745"/>
            <a:ext cx="850900" cy="457200"/>
          </a:xfrm>
          <a:prstGeom prst="roundRect">
            <a:avLst>
              <a:gd name="adj" fmla="val 16667"/>
            </a:avLst>
          </a:prstGeom>
          <a:solidFill>
            <a:srgbClr val="FFBB6C"/>
          </a:solidFill>
          <a:ln w="19050">
            <a:noFill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Lecture halls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2489199" y="6092373"/>
            <a:ext cx="850900" cy="457200"/>
          </a:xfrm>
          <a:prstGeom prst="roundRect">
            <a:avLst>
              <a:gd name="adj" fmla="val 16667"/>
            </a:avLst>
          </a:prstGeom>
          <a:solidFill>
            <a:srgbClr val="FFBB6C"/>
          </a:solidFill>
          <a:ln w="19050">
            <a:noFill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Lecture halls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3" name="AutoShape 29"/>
          <p:cNvSpPr>
            <a:spLocks noChangeArrowheads="1"/>
          </p:cNvSpPr>
          <p:nvPr/>
        </p:nvSpPr>
        <p:spPr bwMode="auto">
          <a:xfrm>
            <a:off x="5486400" y="5548088"/>
            <a:ext cx="1320800" cy="381000"/>
          </a:xfrm>
          <a:prstGeom prst="flowChartPredefinedProcess">
            <a:avLst/>
          </a:prstGeom>
          <a:solidFill>
            <a:srgbClr val="B2A1C7"/>
          </a:soli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auditoriums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49" name="AutoShape 25"/>
          <p:cNvSpPr>
            <a:spLocks noChangeArrowheads="1"/>
          </p:cNvSpPr>
          <p:nvPr/>
        </p:nvSpPr>
        <p:spPr bwMode="auto">
          <a:xfrm>
            <a:off x="6858000" y="5167088"/>
            <a:ext cx="1320800" cy="520700"/>
          </a:xfrm>
          <a:prstGeom prst="flowChartPredefinedProcess">
            <a:avLst/>
          </a:prstGeom>
          <a:solidFill>
            <a:srgbClr val="B2A1C7"/>
          </a:soli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concert halls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>
            <a:off x="3686629" y="4528460"/>
            <a:ext cx="1193800" cy="762000"/>
          </a:xfrm>
          <a:prstGeom prst="flowChartPredefinedProcess">
            <a:avLst/>
          </a:prstGeom>
          <a:solidFill>
            <a:srgbClr val="B2A1C7"/>
          </a:soli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libraries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1" name="AutoShape 27"/>
          <p:cNvSpPr>
            <a:spLocks noChangeArrowheads="1"/>
          </p:cNvSpPr>
          <p:nvPr/>
        </p:nvSpPr>
        <p:spPr bwMode="auto">
          <a:xfrm>
            <a:off x="6172200" y="4557488"/>
            <a:ext cx="1320800" cy="558800"/>
          </a:xfrm>
          <a:prstGeom prst="flowChartPredefinedProcess">
            <a:avLst/>
          </a:prstGeom>
          <a:solidFill>
            <a:srgbClr val="B2A1C7"/>
          </a:soli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research center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0" name="AutoShape 26"/>
          <p:cNvSpPr>
            <a:spLocks noChangeArrowheads="1"/>
          </p:cNvSpPr>
          <p:nvPr/>
        </p:nvSpPr>
        <p:spPr bwMode="auto">
          <a:xfrm>
            <a:off x="6934200" y="5776688"/>
            <a:ext cx="1411514" cy="682171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Extension or continuing learning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4" name="AutoShape 30"/>
          <p:cNvSpPr>
            <a:spLocks noChangeArrowheads="1"/>
          </p:cNvSpPr>
          <p:nvPr/>
        </p:nvSpPr>
        <p:spPr bwMode="auto">
          <a:xfrm>
            <a:off x="3686630" y="5660580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FFE0B0"/>
          </a:solidFill>
          <a:ln w="31750">
            <a:solidFill>
              <a:srgbClr val="4F81BD"/>
            </a:solidFill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Academic dept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76" name="AutoShape 52"/>
          <p:cNvSpPr>
            <a:spLocks noChangeArrowheads="1"/>
          </p:cNvSpPr>
          <p:nvPr/>
        </p:nvSpPr>
        <p:spPr bwMode="auto">
          <a:xfrm>
            <a:off x="5930900" y="3160488"/>
            <a:ext cx="914400" cy="4064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security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4883941" y="685007"/>
            <a:ext cx="635117" cy="622300"/>
            <a:chOff x="4927483" y="685007"/>
            <a:chExt cx="635117" cy="622300"/>
          </a:xfrm>
        </p:grpSpPr>
        <p:sp>
          <p:nvSpPr>
            <p:cNvPr id="52265" name="AutoShape 41"/>
            <p:cNvSpPr>
              <a:spLocks noChangeArrowheads="1"/>
            </p:cNvSpPr>
            <p:nvPr/>
          </p:nvSpPr>
          <p:spPr bwMode="auto">
            <a:xfrm rot="1952827">
              <a:off x="4927483" y="685007"/>
              <a:ext cx="515938" cy="6223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3BC"/>
                </a:gs>
                <a:gs pos="100000">
                  <a:srgbClr val="C2D69B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6" name="Text Box 42"/>
            <p:cNvSpPr txBox="1">
              <a:spLocks noChangeArrowheads="1"/>
            </p:cNvSpPr>
            <p:nvPr/>
          </p:nvSpPr>
          <p:spPr bwMode="auto">
            <a:xfrm>
              <a:off x="4953000" y="747488"/>
              <a:ext cx="6096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advising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2269" name="AutoShape 45"/>
          <p:cNvSpPr>
            <a:spLocks noChangeArrowheads="1"/>
          </p:cNvSpPr>
          <p:nvPr/>
        </p:nvSpPr>
        <p:spPr bwMode="auto">
          <a:xfrm>
            <a:off x="914400" y="2957288"/>
            <a:ext cx="1498600" cy="723900"/>
          </a:xfrm>
          <a:prstGeom prst="flowChartTerminator">
            <a:avLst/>
          </a:prstGeom>
          <a:gradFill rotWithShape="0">
            <a:gsLst>
              <a:gs pos="0">
                <a:srgbClr val="FFE0B0"/>
              </a:gs>
              <a:gs pos="100000">
                <a:srgbClr val="DBE5F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Gymnasia &amp; stadium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70" name="AutoShape 46"/>
          <p:cNvSpPr>
            <a:spLocks noChangeArrowheads="1"/>
          </p:cNvSpPr>
          <p:nvPr/>
        </p:nvSpPr>
        <p:spPr bwMode="auto">
          <a:xfrm>
            <a:off x="1081315" y="921659"/>
            <a:ext cx="533400" cy="393700"/>
          </a:xfrm>
          <a:prstGeom prst="octagon">
            <a:avLst>
              <a:gd name="adj" fmla="val 29287"/>
            </a:avLst>
          </a:prstGeom>
          <a:solidFill>
            <a:srgbClr val="C2D69B"/>
          </a:soli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clinic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71" name="AutoShape 47"/>
          <p:cNvSpPr>
            <a:spLocks noChangeArrowheads="1"/>
          </p:cNvSpPr>
          <p:nvPr/>
        </p:nvSpPr>
        <p:spPr bwMode="auto">
          <a:xfrm>
            <a:off x="2209800" y="1814288"/>
            <a:ext cx="1054100" cy="4318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Bookstore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72" name="AutoShape 48"/>
          <p:cNvSpPr>
            <a:spLocks noChangeArrowheads="1"/>
          </p:cNvSpPr>
          <p:nvPr/>
        </p:nvSpPr>
        <p:spPr bwMode="auto">
          <a:xfrm>
            <a:off x="1026890" y="4894945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FFE0B0"/>
          </a:solidFill>
          <a:ln w="31750">
            <a:solidFill>
              <a:srgbClr val="4F81BD"/>
            </a:solidFill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Academic dept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73" name="AutoShape 49"/>
          <p:cNvSpPr>
            <a:spLocks noChangeArrowheads="1"/>
          </p:cNvSpPr>
          <p:nvPr/>
        </p:nvSpPr>
        <p:spPr bwMode="auto">
          <a:xfrm>
            <a:off x="457200" y="3958772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FFE0B0"/>
          </a:solidFill>
          <a:ln w="31750">
            <a:solidFill>
              <a:srgbClr val="4F81BD"/>
            </a:solidFill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Academic dept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74" name="AutoShape 50"/>
          <p:cNvSpPr>
            <a:spLocks noChangeArrowheads="1"/>
          </p:cNvSpPr>
          <p:nvPr/>
        </p:nvSpPr>
        <p:spPr bwMode="auto">
          <a:xfrm>
            <a:off x="6894287" y="740207"/>
            <a:ext cx="1364343" cy="1542824"/>
          </a:xfrm>
          <a:prstGeom prst="flowChartMultidocument">
            <a:avLst/>
          </a:prstGeom>
          <a:gradFill rotWithShape="0">
            <a:gsLst>
              <a:gs pos="0">
                <a:srgbClr val="EAF1DD"/>
              </a:gs>
              <a:gs pos="100000">
                <a:srgbClr val="C2D69B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Special programs: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Clubs/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Org’s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Equal Opp.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prog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Hispanicos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salud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Native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Amer.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center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etc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77" name="Rectangle 53"/>
          <p:cNvSpPr>
            <a:spLocks noChangeArrowheads="1"/>
          </p:cNvSpPr>
          <p:nvPr/>
        </p:nvSpPr>
        <p:spPr bwMode="auto">
          <a:xfrm>
            <a:off x="435429" y="203596"/>
            <a:ext cx="7808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Sample campus</a:t>
            </a:r>
            <a:endParaRPr lang="en-US" dirty="0"/>
          </a:p>
        </p:txBody>
      </p:sp>
      <p:sp>
        <p:nvSpPr>
          <p:cNvPr id="56" name="AutoShape 30"/>
          <p:cNvSpPr>
            <a:spLocks noChangeArrowheads="1"/>
          </p:cNvSpPr>
          <p:nvPr/>
        </p:nvSpPr>
        <p:spPr bwMode="auto">
          <a:xfrm>
            <a:off x="2031999" y="5787573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FFE0B0"/>
          </a:solidFill>
          <a:ln w="31750">
            <a:solidFill>
              <a:srgbClr val="4F81BD"/>
            </a:solidFill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Academic dept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4619172" y="999736"/>
            <a:ext cx="635000" cy="631825"/>
            <a:chOff x="4619172" y="999736"/>
            <a:chExt cx="635000" cy="631825"/>
          </a:xfrm>
        </p:grpSpPr>
        <p:sp>
          <p:nvSpPr>
            <p:cNvPr id="52263" name="AutoShape 39"/>
            <p:cNvSpPr>
              <a:spLocks noChangeArrowheads="1"/>
            </p:cNvSpPr>
            <p:nvPr/>
          </p:nvSpPr>
          <p:spPr bwMode="auto">
            <a:xfrm rot="1952827">
              <a:off x="4622128" y="999736"/>
              <a:ext cx="555625" cy="63182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3BC"/>
                </a:gs>
                <a:gs pos="100000">
                  <a:srgbClr val="C2D69B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4" name="Text Box 40"/>
            <p:cNvSpPr txBox="1">
              <a:spLocks noChangeArrowheads="1"/>
            </p:cNvSpPr>
            <p:nvPr/>
          </p:nvSpPr>
          <p:spPr bwMode="auto">
            <a:xfrm>
              <a:off x="4619172" y="1113974"/>
              <a:ext cx="6350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childcare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4317882" y="1370808"/>
            <a:ext cx="665960" cy="622300"/>
            <a:chOff x="4317882" y="1370808"/>
            <a:chExt cx="665960" cy="622300"/>
          </a:xfrm>
        </p:grpSpPr>
        <p:sp>
          <p:nvSpPr>
            <p:cNvPr id="52261" name="AutoShape 37"/>
            <p:cNvSpPr>
              <a:spLocks noChangeArrowheads="1"/>
            </p:cNvSpPr>
            <p:nvPr/>
          </p:nvSpPr>
          <p:spPr bwMode="auto">
            <a:xfrm rot="1952827">
              <a:off x="4317882" y="1370808"/>
              <a:ext cx="515938" cy="6223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E3BC"/>
                </a:gs>
                <a:gs pos="100000">
                  <a:srgbClr val="C2D69B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2" name="Text Box 38"/>
            <p:cNvSpPr txBox="1">
              <a:spLocks noChangeArrowheads="1"/>
            </p:cNvSpPr>
            <p:nvPr/>
          </p:nvSpPr>
          <p:spPr bwMode="auto">
            <a:xfrm>
              <a:off x="4386942" y="1433288"/>
              <a:ext cx="5969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housing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3433762" y="976088"/>
            <a:ext cx="1214438" cy="914400"/>
          </a:xfrm>
          <a:custGeom>
            <a:avLst/>
            <a:gdLst>
              <a:gd name="G0" fmla="+- 6075 0 0"/>
              <a:gd name="G1" fmla="+- 21600 0 6075"/>
              <a:gd name="G2" fmla="*/ 6075 1 2"/>
              <a:gd name="G3" fmla="+- 21600 0 G2"/>
              <a:gd name="G4" fmla="+/ 6075 21600 2"/>
              <a:gd name="G5" fmla="+/ G1 0 2"/>
              <a:gd name="G6" fmla="*/ 21600 21600 6075"/>
              <a:gd name="G7" fmla="*/ G6 1 2"/>
              <a:gd name="G8" fmla="+- 21600 0 G7"/>
              <a:gd name="G9" fmla="*/ 21600 1 2"/>
              <a:gd name="G10" fmla="+- 6075 0 G9"/>
              <a:gd name="G11" fmla="?: G10 G8 0"/>
              <a:gd name="G12" fmla="?: G10 G7 21600"/>
              <a:gd name="T0" fmla="*/ 18562 w 21600"/>
              <a:gd name="T1" fmla="*/ 10800 h 21600"/>
              <a:gd name="T2" fmla="*/ 10800 w 21600"/>
              <a:gd name="T3" fmla="*/ 21600 h 21600"/>
              <a:gd name="T4" fmla="*/ 3038 w 21600"/>
              <a:gd name="T5" fmla="*/ 10800 h 21600"/>
              <a:gd name="T6" fmla="*/ 10800 w 21600"/>
              <a:gd name="T7" fmla="*/ 0 h 21600"/>
              <a:gd name="T8" fmla="*/ 4838 w 21600"/>
              <a:gd name="T9" fmla="*/ 4838 h 21600"/>
              <a:gd name="T10" fmla="*/ 16762 w 21600"/>
              <a:gd name="T11" fmla="*/ 1676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075" y="21600"/>
                </a:lnTo>
                <a:lnTo>
                  <a:pt x="1552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657600" y="1128488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Registration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59" name="AutoShape 35"/>
          <p:cNvSpPr>
            <a:spLocks noChangeArrowheads="1"/>
          </p:cNvSpPr>
          <p:nvPr/>
        </p:nvSpPr>
        <p:spPr bwMode="auto">
          <a:xfrm>
            <a:off x="3429000" y="1738088"/>
            <a:ext cx="1270000" cy="1219200"/>
          </a:xfrm>
          <a:prstGeom prst="flowChartOffpageConnector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9BBB59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581400" y="1966688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Student Services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1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522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2" dur="2000" fill="hold"/>
                                        <p:tgtEl>
                                          <p:spTgt spid="52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4" dur="2000" fill="hold"/>
                                        <p:tgtEl>
                                          <p:spTgt spid="522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6" dur="2000" fill="hold"/>
                                        <p:tgtEl>
                                          <p:spTgt spid="522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2000" fill="hold"/>
                                        <p:tgtEl>
                                          <p:spTgt spid="522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2000" fill="hold"/>
                                        <p:tgtEl>
                                          <p:spTgt spid="522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2" dur="2000" fill="hold"/>
                                        <p:tgtEl>
                                          <p:spTgt spid="522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4" dur="2000" fill="hold"/>
                                        <p:tgtEl>
                                          <p:spTgt spid="522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522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522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2000" fill="hold"/>
                                        <p:tgtEl>
                                          <p:spTgt spid="522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2" dur="2000" fill="hold"/>
                                        <p:tgtEl>
                                          <p:spTgt spid="522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4" dur="2000" fill="hold"/>
                                        <p:tgtEl>
                                          <p:spTgt spid="52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6" dur="2000" fill="hold"/>
                                        <p:tgtEl>
                                          <p:spTgt spid="522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8" dur="2000" fill="hold"/>
                                        <p:tgtEl>
                                          <p:spTgt spid="522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0" dur="2000" fill="hold"/>
                                        <p:tgtEl>
                                          <p:spTgt spid="522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522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7" grpId="0" animBg="1"/>
      <p:bldP spid="52267" grpId="1" animBg="1"/>
      <p:bldP spid="52268" grpId="0" animBg="1"/>
      <p:bldP spid="52268" grpId="1" animBg="1"/>
      <p:bldP spid="52247" grpId="0" animBg="1"/>
      <p:bldP spid="52247" grpId="1" animBg="1"/>
      <p:bldP spid="60" grpId="0" animBg="1"/>
      <p:bldP spid="60" grpId="1" animBg="1"/>
      <p:bldP spid="61" grpId="0" animBg="1"/>
      <p:bldP spid="61" grpId="1" animBg="1"/>
      <p:bldP spid="58" grpId="0" animBg="1"/>
      <p:bldP spid="58" grpId="1" animBg="1"/>
      <p:bldP spid="59" grpId="0" animBg="1"/>
      <p:bldP spid="59" grpId="1" animBg="1"/>
      <p:bldP spid="57" grpId="0" animBg="1"/>
      <p:bldP spid="57" grpId="1" animBg="1"/>
      <p:bldP spid="52257" grpId="0" animBg="1"/>
      <p:bldP spid="52257" grpId="1" animBg="1"/>
      <p:bldP spid="52256" grpId="0" animBg="1"/>
      <p:bldP spid="52256" grpId="1" animBg="1"/>
      <p:bldP spid="52275" grpId="0" animBg="1"/>
      <p:bldP spid="52275" grpId="1" animBg="1"/>
      <p:bldP spid="52275" grpId="2" animBg="1"/>
      <p:bldP spid="52231" grpId="0" animBg="1"/>
      <p:bldP spid="52231" grpId="1" animBg="1"/>
      <p:bldP spid="52231" grpId="2" animBg="1"/>
      <p:bldP spid="52228" grpId="0" animBg="1"/>
      <p:bldP spid="52228" grpId="1" animBg="1"/>
      <p:bldP spid="52228" grpId="2" animBg="1"/>
      <p:bldP spid="52234" grpId="0" animBg="1"/>
      <p:bldP spid="52234" grpId="1" animBg="1"/>
      <p:bldP spid="52234" grpId="2" animBg="1"/>
      <p:bldP spid="52230" grpId="0" animBg="1"/>
      <p:bldP spid="52230" grpId="1" animBg="1"/>
      <p:bldP spid="52230" grpId="2" animBg="1"/>
      <p:bldP spid="52225" grpId="0" animBg="1"/>
      <p:bldP spid="52225" grpId="1" animBg="1"/>
      <p:bldP spid="52225" grpId="2" animBg="1"/>
      <p:bldP spid="52227" grpId="0"/>
      <p:bldP spid="52227" grpId="1"/>
      <p:bldP spid="52227" grpId="2"/>
      <p:bldP spid="52229" grpId="0"/>
      <p:bldP spid="52229" grpId="1"/>
      <p:bldP spid="52229" grpId="2"/>
      <p:bldP spid="52232" grpId="0"/>
      <p:bldP spid="52232" grpId="1"/>
      <p:bldP spid="52232" grpId="2"/>
      <p:bldP spid="52233" grpId="0"/>
      <p:bldP spid="52233" grpId="1"/>
      <p:bldP spid="52233" grpId="2"/>
      <p:bldP spid="52235" grpId="0"/>
      <p:bldP spid="52235" grpId="1"/>
      <p:bldP spid="52235" grpId="2"/>
      <p:bldP spid="52260" grpId="0"/>
      <p:bldP spid="52260" grpId="1"/>
      <p:bldP spid="52255" grpId="0" animBg="1"/>
      <p:bldP spid="52255" grpId="1" animBg="1"/>
      <p:bldP spid="52258" grpId="0"/>
      <p:bldP spid="52258" grpId="1"/>
      <p:bldP spid="52239" grpId="0"/>
      <p:bldP spid="52239" grpId="1"/>
      <p:bldP spid="52240" grpId="0" animBg="1"/>
      <p:bldP spid="52240" grpId="1" animBg="1"/>
      <p:bldP spid="52244" grpId="0" animBg="1"/>
      <p:bldP spid="52244" grpId="1" animBg="1"/>
      <p:bldP spid="52245" grpId="0" animBg="1"/>
      <p:bldP spid="52245" grpId="1" animBg="1"/>
      <p:bldP spid="52246" grpId="0" animBg="1"/>
      <p:bldP spid="52246" grpId="1" animBg="1"/>
      <p:bldP spid="52253" grpId="0" animBg="1"/>
      <p:bldP spid="52253" grpId="1" animBg="1"/>
      <p:bldP spid="52249" grpId="0" animBg="1"/>
      <p:bldP spid="52249" grpId="1" animBg="1"/>
      <p:bldP spid="52252" grpId="0" animBg="1"/>
      <p:bldP spid="52252" grpId="1" animBg="1"/>
      <p:bldP spid="52251" grpId="0" animBg="1"/>
      <p:bldP spid="52251" grpId="1" animBg="1"/>
      <p:bldP spid="52250" grpId="0" animBg="1"/>
      <p:bldP spid="52250" grpId="1" animBg="1"/>
      <p:bldP spid="52254" grpId="0" animBg="1"/>
      <p:bldP spid="52254" grpId="1" animBg="1"/>
      <p:bldP spid="52276" grpId="0" animBg="1"/>
      <p:bldP spid="52276" grpId="1" animBg="1"/>
      <p:bldP spid="52276" grpId="2" animBg="1"/>
      <p:bldP spid="52269" grpId="0" animBg="1"/>
      <p:bldP spid="52269" grpId="1" animBg="1"/>
      <p:bldP spid="52270" grpId="0" animBg="1"/>
      <p:bldP spid="52270" grpId="1" animBg="1"/>
      <p:bldP spid="52271" grpId="0" animBg="1"/>
      <p:bldP spid="52271" grpId="1" animBg="1"/>
      <p:bldP spid="52271" grpId="2" animBg="1"/>
      <p:bldP spid="52272" grpId="0" animBg="1"/>
      <p:bldP spid="52272" grpId="1" animBg="1"/>
      <p:bldP spid="52273" grpId="0" animBg="1"/>
      <p:bldP spid="52273" grpId="1" animBg="1"/>
      <p:bldP spid="52274" grpId="0" animBg="1"/>
      <p:bldP spid="52274" grpId="1" animBg="1"/>
      <p:bldP spid="52277" grpId="0"/>
      <p:bldP spid="56" grpId="0" animBg="1"/>
      <p:bldP spid="56" grpId="1" animBg="1"/>
      <p:bldP spid="52237" grpId="0" animBg="1"/>
      <p:bldP spid="52237" grpId="1" animBg="1"/>
      <p:bldP spid="52237" grpId="2" animBg="1"/>
      <p:bldP spid="52238" grpId="0"/>
      <p:bldP spid="52238" grpId="1"/>
      <p:bldP spid="52238" grpId="2"/>
      <p:bldP spid="52259" grpId="0" animBg="1"/>
      <p:bldP spid="52259" grpId="1" animBg="1"/>
      <p:bldP spid="52259" grpId="2" animBg="1"/>
      <p:bldP spid="52236" grpId="0"/>
      <p:bldP spid="52236" grpId="1"/>
      <p:bldP spid="52236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19"/>
          <p:cNvGrpSpPr/>
          <p:nvPr/>
        </p:nvGrpSpPr>
        <p:grpSpPr>
          <a:xfrm>
            <a:off x="2492822" y="1367958"/>
            <a:ext cx="3922486" cy="4686300"/>
            <a:chOff x="2449280" y="1106706"/>
            <a:chExt cx="3922486" cy="4686300"/>
          </a:xfrm>
        </p:grpSpPr>
        <p:grpSp>
          <p:nvGrpSpPr>
            <p:cNvPr id="221" name="Group 61"/>
            <p:cNvGrpSpPr/>
            <p:nvPr/>
          </p:nvGrpSpPr>
          <p:grpSpPr>
            <a:xfrm>
              <a:off x="5266866" y="4611906"/>
              <a:ext cx="1104900" cy="1181100"/>
              <a:chOff x="4991100" y="4191000"/>
              <a:chExt cx="1104900" cy="1181100"/>
            </a:xfrm>
          </p:grpSpPr>
          <p:sp>
            <p:nvSpPr>
              <p:cNvPr id="236" name="Rectangle 23"/>
              <p:cNvSpPr>
                <a:spLocks noChangeArrowheads="1"/>
              </p:cNvSpPr>
              <p:nvPr/>
            </p:nvSpPr>
            <p:spPr bwMode="auto">
              <a:xfrm>
                <a:off x="4991100" y="4191000"/>
                <a:ext cx="1028700" cy="1181100"/>
              </a:xfrm>
              <a:prstGeom prst="rect">
                <a:avLst/>
              </a:prstGeom>
              <a:gradFill rotWithShape="0">
                <a:gsLst>
                  <a:gs pos="0">
                    <a:srgbClr val="C6D9F1"/>
                  </a:gs>
                  <a:gs pos="100000">
                    <a:srgbClr val="FFFFFF"/>
                  </a:gs>
                </a:gsLst>
                <a:lin ang="5400000" scaled="1"/>
              </a:gradFill>
              <a:ln w="19050">
                <a:noFill/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Text Box 36"/>
              <p:cNvSpPr txBox="1">
                <a:spLocks noChangeArrowheads="1"/>
              </p:cNvSpPr>
              <p:nvPr/>
            </p:nvSpPr>
            <p:spPr bwMode="auto">
              <a:xfrm>
                <a:off x="5041900" y="4267200"/>
                <a:ext cx="10541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Personnel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Comptroller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Purchasing 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Public relations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Safety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Etc.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22" name="AutoShape 13"/>
            <p:cNvSpPr>
              <a:spLocks noChangeArrowheads="1"/>
            </p:cNvSpPr>
            <p:nvPr/>
          </p:nvSpPr>
          <p:spPr bwMode="auto">
            <a:xfrm>
              <a:off x="3724042" y="1106706"/>
              <a:ext cx="1214438" cy="914400"/>
            </a:xfrm>
            <a:custGeom>
              <a:avLst/>
              <a:gdLst>
                <a:gd name="G0" fmla="+- 6075 0 0"/>
                <a:gd name="G1" fmla="+- 21600 0 6075"/>
                <a:gd name="G2" fmla="*/ 6075 1 2"/>
                <a:gd name="G3" fmla="+- 21600 0 G2"/>
                <a:gd name="G4" fmla="+/ 6075 21600 2"/>
                <a:gd name="G5" fmla="+/ G1 0 2"/>
                <a:gd name="G6" fmla="*/ 21600 21600 6075"/>
                <a:gd name="G7" fmla="*/ G6 1 2"/>
                <a:gd name="G8" fmla="+- 21600 0 G7"/>
                <a:gd name="G9" fmla="*/ 21600 1 2"/>
                <a:gd name="G10" fmla="+- 6075 0 G9"/>
                <a:gd name="G11" fmla="?: G10 G8 0"/>
                <a:gd name="G12" fmla="?: G10 G7 21600"/>
                <a:gd name="T0" fmla="*/ 18562 w 21600"/>
                <a:gd name="T1" fmla="*/ 10800 h 21600"/>
                <a:gd name="T2" fmla="*/ 10800 w 21600"/>
                <a:gd name="T3" fmla="*/ 21600 h 21600"/>
                <a:gd name="T4" fmla="*/ 3038 w 21600"/>
                <a:gd name="T5" fmla="*/ 10800 h 21600"/>
                <a:gd name="T6" fmla="*/ 10800 w 21600"/>
                <a:gd name="T7" fmla="*/ 0 h 21600"/>
                <a:gd name="T8" fmla="*/ 4838 w 21600"/>
                <a:gd name="T9" fmla="*/ 4838 h 21600"/>
                <a:gd name="T10" fmla="*/ 16762 w 21600"/>
                <a:gd name="T11" fmla="*/ 1676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5" y="21600"/>
                  </a:lnTo>
                  <a:lnTo>
                    <a:pt x="1552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AutoShape 7"/>
            <p:cNvSpPr>
              <a:spLocks noChangeArrowheads="1"/>
            </p:cNvSpPr>
            <p:nvPr/>
          </p:nvSpPr>
          <p:spPr bwMode="auto">
            <a:xfrm flipH="1">
              <a:off x="2457218" y="2491006"/>
              <a:ext cx="1376362" cy="914400"/>
            </a:xfrm>
            <a:prstGeom prst="parallelogram">
              <a:avLst>
                <a:gd name="adj" fmla="val 37630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AutoShape 4"/>
            <p:cNvSpPr>
              <a:spLocks noChangeArrowheads="1"/>
            </p:cNvSpPr>
            <p:nvPr/>
          </p:nvSpPr>
          <p:spPr bwMode="auto">
            <a:xfrm>
              <a:off x="4913080" y="2491006"/>
              <a:ext cx="1341438" cy="914400"/>
            </a:xfrm>
            <a:prstGeom prst="parallelogram">
              <a:avLst>
                <a:gd name="adj" fmla="val 36675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AutoShape 10"/>
            <p:cNvSpPr>
              <a:spLocks noChangeArrowheads="1"/>
            </p:cNvSpPr>
            <p:nvPr/>
          </p:nvSpPr>
          <p:spPr bwMode="auto">
            <a:xfrm flipH="1">
              <a:off x="4908318" y="3761006"/>
              <a:ext cx="1376362" cy="914400"/>
            </a:xfrm>
            <a:prstGeom prst="parallelogram">
              <a:avLst>
                <a:gd name="adj" fmla="val 37630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AutoShape 6"/>
            <p:cNvSpPr>
              <a:spLocks noChangeArrowheads="1"/>
            </p:cNvSpPr>
            <p:nvPr/>
          </p:nvSpPr>
          <p:spPr bwMode="auto">
            <a:xfrm>
              <a:off x="2449280" y="3773706"/>
              <a:ext cx="1328738" cy="914400"/>
            </a:xfrm>
            <a:prstGeom prst="parallelogram">
              <a:avLst>
                <a:gd name="adj" fmla="val 36328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AutoShape 1"/>
            <p:cNvSpPr>
              <a:spLocks noChangeArrowheads="1"/>
            </p:cNvSpPr>
            <p:nvPr/>
          </p:nvSpPr>
          <p:spPr bwMode="auto">
            <a:xfrm>
              <a:off x="3490680" y="3087906"/>
              <a:ext cx="1754188" cy="954088"/>
            </a:xfrm>
            <a:prstGeom prst="bevel">
              <a:avLst>
                <a:gd name="adj" fmla="val 12500"/>
              </a:avLst>
            </a:prstGeom>
            <a:solidFill>
              <a:srgbClr val="4BACC6"/>
            </a:solidFill>
            <a:ln w="19050">
              <a:solidFill>
                <a:srgbClr val="31849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Text Box 3"/>
            <p:cNvSpPr txBox="1">
              <a:spLocks noChangeArrowheads="1"/>
            </p:cNvSpPr>
            <p:nvPr/>
          </p:nvSpPr>
          <p:spPr bwMode="auto">
            <a:xfrm>
              <a:off x="5167080" y="2706906"/>
              <a:ext cx="914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Planning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" name="Text Box 5"/>
            <p:cNvSpPr txBox="1">
              <a:spLocks noChangeArrowheads="1"/>
            </p:cNvSpPr>
            <p:nvPr/>
          </p:nvSpPr>
          <p:spPr bwMode="auto">
            <a:xfrm>
              <a:off x="2652480" y="3926106"/>
              <a:ext cx="9144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Records (registrar)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" name="Text Box 8"/>
            <p:cNvSpPr txBox="1">
              <a:spLocks noChangeArrowheads="1"/>
            </p:cNvSpPr>
            <p:nvPr/>
          </p:nvSpPr>
          <p:spPr bwMode="auto">
            <a:xfrm>
              <a:off x="3795480" y="3316506"/>
              <a:ext cx="12319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Administration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" name="Text Box 9"/>
            <p:cNvSpPr txBox="1">
              <a:spLocks noChangeArrowheads="1"/>
            </p:cNvSpPr>
            <p:nvPr/>
          </p:nvSpPr>
          <p:spPr bwMode="auto">
            <a:xfrm>
              <a:off x="2652480" y="2706906"/>
              <a:ext cx="9525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Admissions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" name="Text Box 11"/>
            <p:cNvSpPr txBox="1">
              <a:spLocks noChangeArrowheads="1"/>
            </p:cNvSpPr>
            <p:nvPr/>
          </p:nvSpPr>
          <p:spPr bwMode="auto">
            <a:xfrm>
              <a:off x="5167080" y="4002306"/>
              <a:ext cx="914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Operations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" name="AutoShape 35"/>
            <p:cNvSpPr>
              <a:spLocks noChangeArrowheads="1"/>
            </p:cNvSpPr>
            <p:nvPr/>
          </p:nvSpPr>
          <p:spPr bwMode="auto">
            <a:xfrm>
              <a:off x="3719280" y="1868706"/>
              <a:ext cx="1270000" cy="1219200"/>
            </a:xfrm>
            <a:prstGeom prst="flowChartOffpageConnector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9BBB59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Text Box 12"/>
            <p:cNvSpPr txBox="1">
              <a:spLocks noChangeArrowheads="1"/>
            </p:cNvSpPr>
            <p:nvPr/>
          </p:nvSpPr>
          <p:spPr bwMode="auto">
            <a:xfrm>
              <a:off x="3871680" y="2097306"/>
              <a:ext cx="91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Student Services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" name="Text Box 14"/>
            <p:cNvSpPr txBox="1">
              <a:spLocks noChangeArrowheads="1"/>
            </p:cNvSpPr>
            <p:nvPr/>
          </p:nvSpPr>
          <p:spPr bwMode="auto">
            <a:xfrm>
              <a:off x="3947880" y="1259106"/>
              <a:ext cx="914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Registration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" name="Group 487"/>
          <p:cNvGrpSpPr/>
          <p:nvPr/>
        </p:nvGrpSpPr>
        <p:grpSpPr>
          <a:xfrm>
            <a:off x="3844472" y="3033486"/>
            <a:ext cx="1097770" cy="1025070"/>
            <a:chOff x="2654300" y="1638300"/>
            <a:chExt cx="3835400" cy="3581400"/>
          </a:xfrm>
        </p:grpSpPr>
        <p:sp>
          <p:nvSpPr>
            <p:cNvPr id="489" name="AutoShape 13"/>
            <p:cNvSpPr>
              <a:spLocks noChangeArrowheads="1"/>
            </p:cNvSpPr>
            <p:nvPr/>
          </p:nvSpPr>
          <p:spPr bwMode="auto">
            <a:xfrm>
              <a:off x="3924300" y="1638300"/>
              <a:ext cx="1249680" cy="914400"/>
            </a:xfrm>
            <a:custGeom>
              <a:avLst/>
              <a:gdLst>
                <a:gd name="G0" fmla="+- 6075 0 0"/>
                <a:gd name="G1" fmla="+- 21600 0 6075"/>
                <a:gd name="G2" fmla="*/ 6075 1 2"/>
                <a:gd name="G3" fmla="+- 21600 0 G2"/>
                <a:gd name="G4" fmla="+/ 6075 21600 2"/>
                <a:gd name="G5" fmla="+/ G1 0 2"/>
                <a:gd name="G6" fmla="*/ 21600 21600 6075"/>
                <a:gd name="G7" fmla="*/ G6 1 2"/>
                <a:gd name="G8" fmla="+- 21600 0 G7"/>
                <a:gd name="G9" fmla="*/ 21600 1 2"/>
                <a:gd name="G10" fmla="+- 6075 0 G9"/>
                <a:gd name="G11" fmla="?: G10 G8 0"/>
                <a:gd name="G12" fmla="?: G10 G7 21600"/>
                <a:gd name="T0" fmla="*/ 18562 w 21600"/>
                <a:gd name="T1" fmla="*/ 10800 h 21600"/>
                <a:gd name="T2" fmla="*/ 10800 w 21600"/>
                <a:gd name="T3" fmla="*/ 21600 h 21600"/>
                <a:gd name="T4" fmla="*/ 3038 w 21600"/>
                <a:gd name="T5" fmla="*/ 10800 h 21600"/>
                <a:gd name="T6" fmla="*/ 10800 w 21600"/>
                <a:gd name="T7" fmla="*/ 0 h 21600"/>
                <a:gd name="T8" fmla="*/ 4838 w 21600"/>
                <a:gd name="T9" fmla="*/ 4838 h 21600"/>
                <a:gd name="T10" fmla="*/ 16762 w 21600"/>
                <a:gd name="T11" fmla="*/ 1676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5" y="21600"/>
                  </a:lnTo>
                  <a:lnTo>
                    <a:pt x="1552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0" name="AutoShape 7"/>
            <p:cNvSpPr>
              <a:spLocks noChangeArrowheads="1"/>
            </p:cNvSpPr>
            <p:nvPr/>
          </p:nvSpPr>
          <p:spPr bwMode="auto">
            <a:xfrm flipH="1">
              <a:off x="2662238" y="3022600"/>
              <a:ext cx="1376362" cy="914400"/>
            </a:xfrm>
            <a:prstGeom prst="parallelogram">
              <a:avLst>
                <a:gd name="adj" fmla="val 37630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1" name="AutoShape 4"/>
            <p:cNvSpPr>
              <a:spLocks noChangeArrowheads="1"/>
            </p:cNvSpPr>
            <p:nvPr/>
          </p:nvSpPr>
          <p:spPr bwMode="auto">
            <a:xfrm>
              <a:off x="5118100" y="3022600"/>
              <a:ext cx="1341438" cy="914400"/>
            </a:xfrm>
            <a:prstGeom prst="parallelogram">
              <a:avLst>
                <a:gd name="adj" fmla="val 36675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2" name="AutoShape 10"/>
            <p:cNvSpPr>
              <a:spLocks noChangeArrowheads="1"/>
            </p:cNvSpPr>
            <p:nvPr/>
          </p:nvSpPr>
          <p:spPr bwMode="auto">
            <a:xfrm flipH="1">
              <a:off x="5113338" y="4292600"/>
              <a:ext cx="1376362" cy="914400"/>
            </a:xfrm>
            <a:prstGeom prst="parallelogram">
              <a:avLst>
                <a:gd name="adj" fmla="val 37630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3" name="AutoShape 6"/>
            <p:cNvSpPr>
              <a:spLocks noChangeArrowheads="1"/>
            </p:cNvSpPr>
            <p:nvPr/>
          </p:nvSpPr>
          <p:spPr bwMode="auto">
            <a:xfrm>
              <a:off x="2654300" y="4305300"/>
              <a:ext cx="1328738" cy="914400"/>
            </a:xfrm>
            <a:prstGeom prst="parallelogram">
              <a:avLst>
                <a:gd name="adj" fmla="val 36328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4" name="AutoShape 1"/>
            <p:cNvSpPr>
              <a:spLocks noChangeArrowheads="1"/>
            </p:cNvSpPr>
            <p:nvPr/>
          </p:nvSpPr>
          <p:spPr bwMode="auto">
            <a:xfrm>
              <a:off x="3695700" y="3619500"/>
              <a:ext cx="1754188" cy="954088"/>
            </a:xfrm>
            <a:prstGeom prst="bevel">
              <a:avLst>
                <a:gd name="adj" fmla="val 12500"/>
              </a:avLst>
            </a:prstGeom>
            <a:solidFill>
              <a:srgbClr val="4BACC6"/>
            </a:solidFill>
            <a:ln w="19050">
              <a:solidFill>
                <a:srgbClr val="31849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5" name="AutoShape 35"/>
            <p:cNvSpPr>
              <a:spLocks noChangeArrowheads="1"/>
            </p:cNvSpPr>
            <p:nvPr/>
          </p:nvSpPr>
          <p:spPr bwMode="auto">
            <a:xfrm>
              <a:off x="3924300" y="2400300"/>
              <a:ext cx="1270000" cy="1219200"/>
            </a:xfrm>
            <a:prstGeom prst="flowChartOffpageConnector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9BBB59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Topography of College</a:t>
            </a:r>
            <a:endParaRPr lang="en-US" dirty="0"/>
          </a:p>
        </p:txBody>
      </p:sp>
      <p:sp>
        <p:nvSpPr>
          <p:cNvPr id="238" name="AutoShape 47"/>
          <p:cNvSpPr>
            <a:spLocks noChangeArrowheads="1"/>
          </p:cNvSpPr>
          <p:nvPr/>
        </p:nvSpPr>
        <p:spPr bwMode="auto">
          <a:xfrm>
            <a:off x="2485566" y="2177134"/>
            <a:ext cx="1054100" cy="4318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Bookstore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9" name="AutoShape 51"/>
          <p:cNvSpPr>
            <a:spLocks noChangeArrowheads="1"/>
          </p:cNvSpPr>
          <p:nvPr/>
        </p:nvSpPr>
        <p:spPr bwMode="auto">
          <a:xfrm>
            <a:off x="6339110" y="4503048"/>
            <a:ext cx="914400" cy="4318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maintenance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0" name="AutoShape 52"/>
          <p:cNvSpPr>
            <a:spLocks noChangeArrowheads="1"/>
          </p:cNvSpPr>
          <p:nvPr/>
        </p:nvSpPr>
        <p:spPr bwMode="auto">
          <a:xfrm>
            <a:off x="6453410" y="4147448"/>
            <a:ext cx="914400" cy="4064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security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AutoShape 47"/>
          <p:cNvSpPr>
            <a:spLocks noChangeArrowheads="1"/>
          </p:cNvSpPr>
          <p:nvPr/>
        </p:nvSpPr>
        <p:spPr bwMode="auto">
          <a:xfrm>
            <a:off x="1447794" y="2910105"/>
            <a:ext cx="1054100" cy="4318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Recruitment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1770742" y="3301992"/>
            <a:ext cx="847266" cy="347073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Alumni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AutoShape 47"/>
          <p:cNvSpPr>
            <a:spLocks noChangeArrowheads="1"/>
          </p:cNvSpPr>
          <p:nvPr/>
        </p:nvSpPr>
        <p:spPr bwMode="auto">
          <a:xfrm>
            <a:off x="2754080" y="1618334"/>
            <a:ext cx="1054100" cy="4318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Bursar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AutoShape 47"/>
          <p:cNvSpPr>
            <a:spLocks noChangeArrowheads="1"/>
          </p:cNvSpPr>
          <p:nvPr/>
        </p:nvSpPr>
        <p:spPr bwMode="auto">
          <a:xfrm>
            <a:off x="1656432" y="5424243"/>
            <a:ext cx="961576" cy="907143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Career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mbria" pitchFamily="18" charset="0"/>
                <a:cs typeface="Times New Roman" pitchFamily="18" charset="0"/>
              </a:rPr>
              <a:t>Services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AutoShape 47"/>
          <p:cNvSpPr>
            <a:spLocks noChangeArrowheads="1"/>
          </p:cNvSpPr>
          <p:nvPr/>
        </p:nvSpPr>
        <p:spPr bwMode="auto">
          <a:xfrm>
            <a:off x="1213748" y="4734815"/>
            <a:ext cx="961576" cy="907143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Advising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AutoShape 47"/>
          <p:cNvSpPr>
            <a:spLocks noChangeArrowheads="1"/>
          </p:cNvSpPr>
          <p:nvPr/>
        </p:nvSpPr>
        <p:spPr bwMode="auto">
          <a:xfrm>
            <a:off x="814605" y="3842188"/>
            <a:ext cx="961576" cy="1074057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Deans’ Offices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AutoShape 47"/>
          <p:cNvSpPr>
            <a:spLocks noChangeArrowheads="1"/>
          </p:cNvSpPr>
          <p:nvPr/>
        </p:nvSpPr>
        <p:spPr bwMode="auto">
          <a:xfrm>
            <a:off x="580571" y="1059535"/>
            <a:ext cx="943428" cy="798294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rgbClr val="7030A0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Housing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Cambria" pitchFamily="18" charset="0"/>
                <a:cs typeface="Times New Roman" pitchFamily="18" charset="0"/>
              </a:rPr>
              <a:t>Services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88227" y="4339773"/>
            <a:ext cx="12175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President</a:t>
            </a:r>
          </a:p>
          <a:p>
            <a:pPr algn="ctr"/>
            <a:r>
              <a:rPr lang="en-US" sz="1600" dirty="0" smtClean="0"/>
              <a:t>Chancellors</a:t>
            </a:r>
          </a:p>
          <a:p>
            <a:pPr algn="ctr"/>
            <a:r>
              <a:rPr lang="en-US" sz="1600" dirty="0" smtClean="0"/>
              <a:t>Provosts</a:t>
            </a:r>
          </a:p>
          <a:p>
            <a:pPr algn="ctr"/>
            <a:r>
              <a:rPr lang="en-US" sz="1400" dirty="0" smtClean="0"/>
              <a:t>Deans</a:t>
            </a:r>
          </a:p>
          <a:p>
            <a:pPr algn="ctr"/>
            <a:r>
              <a:rPr lang="en-US" sz="1200" dirty="0" smtClean="0"/>
              <a:t>Chairs</a:t>
            </a:r>
          </a:p>
          <a:p>
            <a:pPr algn="ctr"/>
            <a:r>
              <a:rPr lang="en-US" sz="1100" dirty="0" smtClean="0"/>
              <a:t>Directors</a:t>
            </a:r>
          </a:p>
          <a:p>
            <a:pPr algn="ctr"/>
            <a:r>
              <a:rPr lang="en-US" sz="1100" dirty="0" smtClean="0"/>
              <a:t>supervisors</a:t>
            </a:r>
          </a:p>
          <a:p>
            <a:pPr algn="ctr"/>
            <a:r>
              <a:rPr lang="en-US" sz="1100" dirty="0" smtClean="0"/>
              <a:t>.</a:t>
            </a:r>
          </a:p>
          <a:p>
            <a:pPr algn="ctr"/>
            <a:r>
              <a:rPr lang="en-US" sz="1100" dirty="0" smtClean="0"/>
              <a:t>.</a:t>
            </a:r>
          </a:p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863839" y="5303520"/>
            <a:ext cx="864524" cy="1014154"/>
          </a:xfrm>
          <a:prstGeom prst="roundRect">
            <a:avLst/>
          </a:prstGeom>
          <a:noFill/>
          <a:ln>
            <a:solidFill>
              <a:schemeClr val="bg2">
                <a:lumMod val="25000"/>
                <a:alpha val="61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err="1" smtClean="0">
                <a:solidFill>
                  <a:srgbClr val="0070C0"/>
                </a:solidFill>
              </a:rPr>
              <a:t>Admn</a:t>
            </a:r>
            <a:endParaRPr lang="en-US" sz="1200" dirty="0" smtClean="0">
              <a:solidFill>
                <a:srgbClr val="0070C0"/>
              </a:solidFill>
            </a:endParaRPr>
          </a:p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Educ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smtClean="0">
                <a:solidFill>
                  <a:srgbClr val="689D00"/>
                </a:solidFill>
              </a:rPr>
              <a:t>Life</a:t>
            </a:r>
          </a:p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Public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2" name="Group 181"/>
          <p:cNvGrpSpPr/>
          <p:nvPr/>
        </p:nvGrpSpPr>
        <p:grpSpPr>
          <a:xfrm>
            <a:off x="6428693" y="1354357"/>
            <a:ext cx="2353009" cy="2700564"/>
            <a:chOff x="2443631" y="708360"/>
            <a:chExt cx="1445036" cy="4226036"/>
          </a:xfrm>
          <a:solidFill>
            <a:schemeClr val="accent1"/>
          </a:solidFill>
        </p:grpSpPr>
        <p:sp>
          <p:nvSpPr>
            <p:cNvPr id="43" name="Rectangle 42"/>
            <p:cNvSpPr/>
            <p:nvPr/>
          </p:nvSpPr>
          <p:spPr>
            <a:xfrm>
              <a:off x="2443631" y="708360"/>
              <a:ext cx="1445036" cy="36652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2443631" y="708360"/>
              <a:ext cx="1445036" cy="4226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255858" rIns="99568" bIns="99568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kern="1200" dirty="0" smtClean="0"/>
                <a:t>Administration</a:t>
              </a:r>
              <a:endParaRPr lang="en-US" sz="2400" kern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Admissions</a:t>
              </a:r>
              <a:endParaRPr lang="en-US" kern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Deans’ Offices</a:t>
              </a:r>
              <a:endParaRPr lang="en-US" kern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Registrar (records)</a:t>
              </a:r>
              <a:endParaRPr lang="en-US" kern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Bursar (cashier’s office)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Advisors’ offices</a:t>
              </a:r>
              <a:endParaRPr lang="en-US" kern="1200" dirty="0" smtClean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Etc.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205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 animBg="1"/>
      <p:bldP spid="240" grpId="0" animBg="1"/>
      <p:bldP spid="32" grpId="0" animBg="1"/>
      <p:bldP spid="33" grpId="0" animBg="1"/>
      <p:bldP spid="34" grpId="0" animBg="1"/>
      <p:bldP spid="37" grpId="0" animBg="1"/>
      <p:bldP spid="36" grpId="0" animBg="1"/>
      <p:bldP spid="35" grpId="0" animBg="1"/>
      <p:bldP spid="38" grpId="0" animBg="1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895600" y="1295400"/>
            <a:ext cx="3075270" cy="3052836"/>
            <a:chOff x="2887499" y="1307868"/>
            <a:chExt cx="3075270" cy="3052836"/>
          </a:xfrm>
        </p:grpSpPr>
        <p:sp>
          <p:nvSpPr>
            <p:cNvPr id="32" name="Teardrop 31"/>
            <p:cNvSpPr/>
            <p:nvPr/>
          </p:nvSpPr>
          <p:spPr>
            <a:xfrm rot="8204396">
              <a:off x="2887499" y="1307868"/>
              <a:ext cx="3075270" cy="3052836"/>
            </a:xfrm>
            <a:prstGeom prst="teardrop">
              <a:avLst>
                <a:gd name="adj" fmla="val 94177"/>
              </a:avLst>
            </a:prstGeom>
            <a:gradFill flip="none" rotWithShape="1">
              <a:gsLst>
                <a:gs pos="0">
                  <a:srgbClr val="6BF3CF">
                    <a:alpha val="82000"/>
                  </a:srgbClr>
                </a:gs>
                <a:gs pos="3300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21480" y="2032004"/>
              <a:ext cx="14073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Financial Aid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(revenue)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Group 219"/>
          <p:cNvGrpSpPr/>
          <p:nvPr/>
        </p:nvGrpSpPr>
        <p:grpSpPr>
          <a:xfrm>
            <a:off x="2492822" y="1367958"/>
            <a:ext cx="3922486" cy="4686300"/>
            <a:chOff x="2449280" y="1106706"/>
            <a:chExt cx="3922486" cy="4686300"/>
          </a:xfrm>
        </p:grpSpPr>
        <p:grpSp>
          <p:nvGrpSpPr>
            <p:cNvPr id="4" name="Group 61"/>
            <p:cNvGrpSpPr/>
            <p:nvPr/>
          </p:nvGrpSpPr>
          <p:grpSpPr>
            <a:xfrm>
              <a:off x="5266866" y="4611906"/>
              <a:ext cx="1104900" cy="1181100"/>
              <a:chOff x="4991100" y="4191000"/>
              <a:chExt cx="1104900" cy="1181100"/>
            </a:xfrm>
          </p:grpSpPr>
          <p:sp>
            <p:nvSpPr>
              <p:cNvPr id="236" name="Rectangle 23"/>
              <p:cNvSpPr>
                <a:spLocks noChangeArrowheads="1"/>
              </p:cNvSpPr>
              <p:nvPr/>
            </p:nvSpPr>
            <p:spPr bwMode="auto">
              <a:xfrm>
                <a:off x="4991100" y="4191000"/>
                <a:ext cx="1028700" cy="1181100"/>
              </a:xfrm>
              <a:prstGeom prst="rect">
                <a:avLst/>
              </a:prstGeom>
              <a:gradFill rotWithShape="0">
                <a:gsLst>
                  <a:gs pos="0">
                    <a:srgbClr val="C6D9F1"/>
                  </a:gs>
                  <a:gs pos="100000">
                    <a:srgbClr val="FFFFFF"/>
                  </a:gs>
                </a:gsLst>
                <a:lin ang="5400000" scaled="1"/>
              </a:gradFill>
              <a:ln w="19050">
                <a:noFill/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Text Box 36"/>
              <p:cNvSpPr txBox="1">
                <a:spLocks noChangeArrowheads="1"/>
              </p:cNvSpPr>
              <p:nvPr/>
            </p:nvSpPr>
            <p:spPr bwMode="auto">
              <a:xfrm>
                <a:off x="5041900" y="4267200"/>
                <a:ext cx="10541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Personnel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Comptroller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Purchasing 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Public relations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Safety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Etc.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22" name="AutoShape 13"/>
            <p:cNvSpPr>
              <a:spLocks noChangeArrowheads="1"/>
            </p:cNvSpPr>
            <p:nvPr/>
          </p:nvSpPr>
          <p:spPr bwMode="auto">
            <a:xfrm>
              <a:off x="3724042" y="1106706"/>
              <a:ext cx="1214438" cy="914400"/>
            </a:xfrm>
            <a:custGeom>
              <a:avLst/>
              <a:gdLst>
                <a:gd name="G0" fmla="+- 6075 0 0"/>
                <a:gd name="G1" fmla="+- 21600 0 6075"/>
                <a:gd name="G2" fmla="*/ 6075 1 2"/>
                <a:gd name="G3" fmla="+- 21600 0 G2"/>
                <a:gd name="G4" fmla="+/ 6075 21600 2"/>
                <a:gd name="G5" fmla="+/ G1 0 2"/>
                <a:gd name="G6" fmla="*/ 21600 21600 6075"/>
                <a:gd name="G7" fmla="*/ G6 1 2"/>
                <a:gd name="G8" fmla="+- 21600 0 G7"/>
                <a:gd name="G9" fmla="*/ 21600 1 2"/>
                <a:gd name="G10" fmla="+- 6075 0 G9"/>
                <a:gd name="G11" fmla="?: G10 G8 0"/>
                <a:gd name="G12" fmla="?: G10 G7 21600"/>
                <a:gd name="T0" fmla="*/ 18562 w 21600"/>
                <a:gd name="T1" fmla="*/ 10800 h 21600"/>
                <a:gd name="T2" fmla="*/ 10800 w 21600"/>
                <a:gd name="T3" fmla="*/ 21600 h 21600"/>
                <a:gd name="T4" fmla="*/ 3038 w 21600"/>
                <a:gd name="T5" fmla="*/ 10800 h 21600"/>
                <a:gd name="T6" fmla="*/ 10800 w 21600"/>
                <a:gd name="T7" fmla="*/ 0 h 21600"/>
                <a:gd name="T8" fmla="*/ 4838 w 21600"/>
                <a:gd name="T9" fmla="*/ 4838 h 21600"/>
                <a:gd name="T10" fmla="*/ 16762 w 21600"/>
                <a:gd name="T11" fmla="*/ 1676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5" y="21600"/>
                  </a:lnTo>
                  <a:lnTo>
                    <a:pt x="1552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AutoShape 7"/>
            <p:cNvSpPr>
              <a:spLocks noChangeArrowheads="1"/>
            </p:cNvSpPr>
            <p:nvPr/>
          </p:nvSpPr>
          <p:spPr bwMode="auto">
            <a:xfrm flipH="1">
              <a:off x="2457218" y="2491006"/>
              <a:ext cx="1376362" cy="914400"/>
            </a:xfrm>
            <a:prstGeom prst="parallelogram">
              <a:avLst>
                <a:gd name="adj" fmla="val 37630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AutoShape 4"/>
            <p:cNvSpPr>
              <a:spLocks noChangeArrowheads="1"/>
            </p:cNvSpPr>
            <p:nvPr/>
          </p:nvSpPr>
          <p:spPr bwMode="auto">
            <a:xfrm>
              <a:off x="4913080" y="2491006"/>
              <a:ext cx="1341438" cy="914400"/>
            </a:xfrm>
            <a:prstGeom prst="parallelogram">
              <a:avLst>
                <a:gd name="adj" fmla="val 36675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AutoShape 10"/>
            <p:cNvSpPr>
              <a:spLocks noChangeArrowheads="1"/>
            </p:cNvSpPr>
            <p:nvPr/>
          </p:nvSpPr>
          <p:spPr bwMode="auto">
            <a:xfrm flipH="1">
              <a:off x="4908318" y="3761006"/>
              <a:ext cx="1376362" cy="914400"/>
            </a:xfrm>
            <a:prstGeom prst="parallelogram">
              <a:avLst>
                <a:gd name="adj" fmla="val 37630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AutoShape 6"/>
            <p:cNvSpPr>
              <a:spLocks noChangeArrowheads="1"/>
            </p:cNvSpPr>
            <p:nvPr/>
          </p:nvSpPr>
          <p:spPr bwMode="auto">
            <a:xfrm>
              <a:off x="2449280" y="3773706"/>
              <a:ext cx="1328738" cy="914400"/>
            </a:xfrm>
            <a:prstGeom prst="parallelogram">
              <a:avLst>
                <a:gd name="adj" fmla="val 36328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AutoShape 1"/>
            <p:cNvSpPr>
              <a:spLocks noChangeArrowheads="1"/>
            </p:cNvSpPr>
            <p:nvPr/>
          </p:nvSpPr>
          <p:spPr bwMode="auto">
            <a:xfrm>
              <a:off x="3490680" y="3087906"/>
              <a:ext cx="1754188" cy="954088"/>
            </a:xfrm>
            <a:prstGeom prst="bevel">
              <a:avLst>
                <a:gd name="adj" fmla="val 12500"/>
              </a:avLst>
            </a:prstGeom>
            <a:solidFill>
              <a:srgbClr val="4BACC6"/>
            </a:solidFill>
            <a:ln w="19050">
              <a:solidFill>
                <a:srgbClr val="31849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Text Box 3"/>
            <p:cNvSpPr txBox="1">
              <a:spLocks noChangeArrowheads="1"/>
            </p:cNvSpPr>
            <p:nvPr/>
          </p:nvSpPr>
          <p:spPr bwMode="auto">
            <a:xfrm>
              <a:off x="5167080" y="2706906"/>
              <a:ext cx="914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Planning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9" name="Text Box 5"/>
            <p:cNvSpPr txBox="1">
              <a:spLocks noChangeArrowheads="1"/>
            </p:cNvSpPr>
            <p:nvPr/>
          </p:nvSpPr>
          <p:spPr bwMode="auto">
            <a:xfrm>
              <a:off x="2652480" y="3926106"/>
              <a:ext cx="9144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Records (registrar)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0" name="Text Box 8"/>
            <p:cNvSpPr txBox="1">
              <a:spLocks noChangeArrowheads="1"/>
            </p:cNvSpPr>
            <p:nvPr/>
          </p:nvSpPr>
          <p:spPr bwMode="auto">
            <a:xfrm>
              <a:off x="3795480" y="3316506"/>
              <a:ext cx="12319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Administration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" name="Text Box 9"/>
            <p:cNvSpPr txBox="1">
              <a:spLocks noChangeArrowheads="1"/>
            </p:cNvSpPr>
            <p:nvPr/>
          </p:nvSpPr>
          <p:spPr bwMode="auto">
            <a:xfrm>
              <a:off x="2652480" y="2706906"/>
              <a:ext cx="9525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Admissions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2" name="Text Box 11"/>
            <p:cNvSpPr txBox="1">
              <a:spLocks noChangeArrowheads="1"/>
            </p:cNvSpPr>
            <p:nvPr/>
          </p:nvSpPr>
          <p:spPr bwMode="auto">
            <a:xfrm>
              <a:off x="5167080" y="4002306"/>
              <a:ext cx="914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Operations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3" name="AutoShape 35"/>
            <p:cNvSpPr>
              <a:spLocks noChangeArrowheads="1"/>
            </p:cNvSpPr>
            <p:nvPr/>
          </p:nvSpPr>
          <p:spPr bwMode="auto">
            <a:xfrm>
              <a:off x="3719280" y="1868706"/>
              <a:ext cx="1270000" cy="1219200"/>
            </a:xfrm>
            <a:prstGeom prst="flowChartOffpageConnector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9BBB59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Text Box 12"/>
            <p:cNvSpPr txBox="1">
              <a:spLocks noChangeArrowheads="1"/>
            </p:cNvSpPr>
            <p:nvPr/>
          </p:nvSpPr>
          <p:spPr bwMode="auto">
            <a:xfrm>
              <a:off x="3871680" y="2097306"/>
              <a:ext cx="9144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Student Services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5" name="Text Box 14"/>
            <p:cNvSpPr txBox="1">
              <a:spLocks noChangeArrowheads="1"/>
            </p:cNvSpPr>
            <p:nvPr/>
          </p:nvSpPr>
          <p:spPr bwMode="auto">
            <a:xfrm>
              <a:off x="3947880" y="1259106"/>
              <a:ext cx="914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mbria" pitchFamily="18" charset="0"/>
                  <a:cs typeface="Times New Roman" pitchFamily="18" charset="0"/>
                </a:rPr>
                <a:t>Registration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Topography of College</a:t>
            </a:r>
            <a:endParaRPr lang="en-US" dirty="0"/>
          </a:p>
        </p:txBody>
      </p:sp>
      <p:sp>
        <p:nvSpPr>
          <p:cNvPr id="238" name="AutoShape 47"/>
          <p:cNvSpPr>
            <a:spLocks noChangeArrowheads="1"/>
          </p:cNvSpPr>
          <p:nvPr/>
        </p:nvSpPr>
        <p:spPr bwMode="auto">
          <a:xfrm>
            <a:off x="2485566" y="2177134"/>
            <a:ext cx="1054100" cy="4318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Bookstore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9" name="AutoShape 51"/>
          <p:cNvSpPr>
            <a:spLocks noChangeArrowheads="1"/>
          </p:cNvSpPr>
          <p:nvPr/>
        </p:nvSpPr>
        <p:spPr bwMode="auto">
          <a:xfrm>
            <a:off x="6339110" y="4503048"/>
            <a:ext cx="914400" cy="4318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maintenance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0" name="AutoShape 52"/>
          <p:cNvSpPr>
            <a:spLocks noChangeArrowheads="1"/>
          </p:cNvSpPr>
          <p:nvPr/>
        </p:nvSpPr>
        <p:spPr bwMode="auto">
          <a:xfrm>
            <a:off x="6453410" y="4147448"/>
            <a:ext cx="914400" cy="406400"/>
          </a:xfrm>
          <a:prstGeom prst="flowChartAlternateProcess">
            <a:avLst/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security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63839" y="5303520"/>
            <a:ext cx="864524" cy="1014154"/>
          </a:xfrm>
          <a:prstGeom prst="roundRect">
            <a:avLst/>
          </a:prstGeom>
          <a:noFill/>
          <a:ln>
            <a:solidFill>
              <a:schemeClr val="bg2">
                <a:lumMod val="25000"/>
                <a:alpha val="61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err="1" smtClean="0">
                <a:solidFill>
                  <a:srgbClr val="0070C0"/>
                </a:solidFill>
              </a:rPr>
              <a:t>Admn</a:t>
            </a:r>
            <a:endParaRPr lang="en-US" sz="1200" dirty="0" smtClean="0">
              <a:solidFill>
                <a:srgbClr val="0070C0"/>
              </a:solidFill>
            </a:endParaRPr>
          </a:p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Educ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smtClean="0">
                <a:solidFill>
                  <a:srgbClr val="689D00"/>
                </a:solidFill>
              </a:rPr>
              <a:t>Life</a:t>
            </a:r>
          </a:p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Public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96532E-6 L 8.33333E-7 0.258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 animBg="1"/>
      <p:bldP spid="2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91"/>
          <p:cNvGrpSpPr>
            <a:grpSpLocks/>
          </p:cNvGrpSpPr>
          <p:nvPr/>
        </p:nvGrpSpPr>
        <p:grpSpPr bwMode="auto">
          <a:xfrm>
            <a:off x="2210705" y="1460502"/>
            <a:ext cx="4406900" cy="4406900"/>
            <a:chOff x="7030" y="1800"/>
            <a:chExt cx="6940" cy="6940"/>
          </a:xfrm>
        </p:grpSpPr>
        <p:sp>
          <p:nvSpPr>
            <p:cNvPr id="198" name="Oval 92"/>
            <p:cNvSpPr>
              <a:spLocks noChangeArrowheads="1"/>
            </p:cNvSpPr>
            <p:nvPr/>
          </p:nvSpPr>
          <p:spPr bwMode="auto">
            <a:xfrm>
              <a:off x="7030" y="1800"/>
              <a:ext cx="6940" cy="6940"/>
            </a:xfrm>
            <a:prstGeom prst="ellipse">
              <a:avLst/>
            </a:prstGeom>
            <a:gradFill rotWithShape="1">
              <a:gsLst>
                <a:gs pos="0">
                  <a:srgbClr val="B1CA80"/>
                </a:gs>
                <a:gs pos="100000">
                  <a:srgbClr val="B1CA80">
                    <a:gamma/>
                    <a:tint val="1647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93" descr="Outlined diamond"/>
            <p:cNvSpPr>
              <a:spLocks noChangeArrowheads="1"/>
            </p:cNvSpPr>
            <p:nvPr/>
          </p:nvSpPr>
          <p:spPr bwMode="auto">
            <a:xfrm>
              <a:off x="7030" y="1800"/>
              <a:ext cx="6940" cy="6940"/>
            </a:xfrm>
            <a:prstGeom prst="ellipse">
              <a:avLst/>
            </a:prstGeom>
            <a:pattFill prst="openDmnd">
              <a:fgClr>
                <a:srgbClr val="B1CA80">
                  <a:alpha val="60001"/>
                </a:srgbClr>
              </a:fgClr>
              <a:bgClr>
                <a:srgbClr val="F0F5E7">
                  <a:alpha val="60001"/>
                </a:srgbClr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ardrop 31"/>
          <p:cNvSpPr/>
          <p:nvPr/>
        </p:nvSpPr>
        <p:spPr>
          <a:xfrm rot="8204396">
            <a:off x="2887499" y="1307868"/>
            <a:ext cx="3075270" cy="3052836"/>
          </a:xfrm>
          <a:prstGeom prst="teardrop">
            <a:avLst>
              <a:gd name="adj" fmla="val 9417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21480" y="2032004"/>
            <a:ext cx="1407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Financial Aid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(revenue)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Topography of College</a:t>
            </a:r>
            <a:endParaRPr lang="en-US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2539615" y="2144395"/>
            <a:ext cx="3893763" cy="2660015"/>
            <a:chOff x="2539615" y="2144395"/>
            <a:chExt cx="3893763" cy="2660015"/>
          </a:xfrm>
        </p:grpSpPr>
        <p:grpSp>
          <p:nvGrpSpPr>
            <p:cNvPr id="151" name="Group 94"/>
            <p:cNvGrpSpPr>
              <a:grpSpLocks/>
            </p:cNvGrpSpPr>
            <p:nvPr/>
          </p:nvGrpSpPr>
          <p:grpSpPr bwMode="auto">
            <a:xfrm>
              <a:off x="2539615" y="2144395"/>
              <a:ext cx="3893763" cy="2660015"/>
              <a:chOff x="4389" y="2897"/>
              <a:chExt cx="6131" cy="4189"/>
            </a:xfrm>
          </p:grpSpPr>
          <p:cxnSp>
            <p:nvCxnSpPr>
              <p:cNvPr id="152" name="AutoShape 95"/>
              <p:cNvCxnSpPr>
                <a:cxnSpLocks noChangeShapeType="1"/>
              </p:cNvCxnSpPr>
              <p:nvPr/>
            </p:nvCxnSpPr>
            <p:spPr bwMode="auto">
              <a:xfrm flipV="1">
                <a:off x="8549" y="5698"/>
                <a:ext cx="1396" cy="1159"/>
              </a:xfrm>
              <a:prstGeom prst="straightConnector1">
                <a:avLst/>
              </a:prstGeom>
              <a:noFill/>
              <a:ln w="22225">
                <a:solidFill>
                  <a:srgbClr val="5FC9B5"/>
                </a:solidFill>
                <a:round/>
                <a:headEnd/>
                <a:tailEnd/>
              </a:ln>
            </p:spPr>
          </p:cxnSp>
          <p:grpSp>
            <p:nvGrpSpPr>
              <p:cNvPr id="153" name="Group 96"/>
              <p:cNvGrpSpPr>
                <a:grpSpLocks/>
              </p:cNvGrpSpPr>
              <p:nvPr/>
            </p:nvGrpSpPr>
            <p:grpSpPr bwMode="auto">
              <a:xfrm>
                <a:off x="4389" y="2897"/>
                <a:ext cx="6131" cy="4189"/>
                <a:chOff x="4389" y="2897"/>
                <a:chExt cx="6131" cy="4189"/>
              </a:xfrm>
            </p:grpSpPr>
            <p:cxnSp>
              <p:nvCxnSpPr>
                <p:cNvPr id="154" name="AutoShape 9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946" y="3685"/>
                  <a:ext cx="593" cy="1637"/>
                </a:xfrm>
                <a:prstGeom prst="straightConnector1">
                  <a:avLst/>
                </a:prstGeom>
                <a:noFill/>
                <a:ln w="22225">
                  <a:solidFill>
                    <a:srgbClr val="5FC9B5"/>
                  </a:solidFill>
                  <a:round/>
                  <a:headEnd/>
                  <a:tailEnd/>
                </a:ln>
              </p:spPr>
            </p:cxnSp>
            <p:grpSp>
              <p:nvGrpSpPr>
                <p:cNvPr id="155" name="Group 98"/>
                <p:cNvGrpSpPr>
                  <a:grpSpLocks/>
                </p:cNvGrpSpPr>
                <p:nvPr/>
              </p:nvGrpSpPr>
              <p:grpSpPr bwMode="auto">
                <a:xfrm>
                  <a:off x="4389" y="2897"/>
                  <a:ext cx="6131" cy="4189"/>
                  <a:chOff x="4389" y="2897"/>
                  <a:chExt cx="6131" cy="4189"/>
                </a:xfrm>
              </p:grpSpPr>
              <p:cxnSp>
                <p:nvCxnSpPr>
                  <p:cNvPr id="156" name="AutoShape 99"/>
                  <p:cNvCxnSpPr>
                    <a:cxnSpLocks noChangeShapeType="1"/>
                    <a:stCxn id="106" idx="0"/>
                  </p:cNvCxnSpPr>
                  <p:nvPr/>
                </p:nvCxnSpPr>
                <p:spPr bwMode="auto">
                  <a:xfrm rot="16200000" flipH="1">
                    <a:off x="6872" y="2625"/>
                    <a:ext cx="2732" cy="3414"/>
                  </a:xfrm>
                  <a:prstGeom prst="straightConnector1">
                    <a:avLst/>
                  </a:prstGeom>
                  <a:noFill/>
                  <a:ln w="22225">
                    <a:solidFill>
                      <a:srgbClr val="5FC9B5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157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4389" y="2897"/>
                    <a:ext cx="6131" cy="4189"/>
                    <a:chOff x="4389" y="2897"/>
                    <a:chExt cx="6131" cy="4189"/>
                  </a:xfrm>
                </p:grpSpPr>
                <p:cxnSp>
                  <p:nvCxnSpPr>
                    <p:cNvPr id="158" name="AutoShape 101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4583" y="5104"/>
                      <a:ext cx="2917" cy="236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59" name="AutoShape 10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5495" y="3780"/>
                      <a:ext cx="2983" cy="3125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grpSp>
                  <p:nvGrpSpPr>
                    <p:cNvPr id="160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9" y="2897"/>
                      <a:ext cx="6131" cy="4189"/>
                      <a:chOff x="4389" y="2897"/>
                      <a:chExt cx="6131" cy="4189"/>
                    </a:xfrm>
                  </p:grpSpPr>
                  <p:cxnSp>
                    <p:nvCxnSpPr>
                      <p:cNvPr id="161" name="AutoShape 10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6460" y="3536"/>
                        <a:ext cx="1935" cy="824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2" name="AutoShape 10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 flipV="1">
                        <a:off x="7830" y="3547"/>
                        <a:ext cx="1175" cy="2218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3" name="AutoShape 10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>
                        <a:off x="7650" y="5405"/>
                        <a:ext cx="2545" cy="263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" name="AutoShape 10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 flipV="1">
                        <a:off x="5692" y="5405"/>
                        <a:ext cx="1274" cy="903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5" name="AutoShape 10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624" y="3909"/>
                        <a:ext cx="2026" cy="1497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6" name="AutoShape 10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650" y="5405"/>
                        <a:ext cx="1305" cy="1155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7" name="AutoShape 11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6550" y="5776"/>
                        <a:ext cx="1726" cy="893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8" name="AutoShape 11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 flipV="1">
                        <a:off x="8134" y="3523"/>
                        <a:ext cx="847" cy="1938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9" name="AutoShape 112"/>
                      <p:cNvCxnSpPr>
                        <a:cxnSpLocks noChangeShapeType="1"/>
                        <a:stCxn id="95" idx="0"/>
                      </p:cNvCxnSpPr>
                      <p:nvPr/>
                    </p:nvCxnSpPr>
                    <p:spPr bwMode="auto">
                      <a:xfrm rot="16200000" flipH="1" flipV="1">
                        <a:off x="6615" y="4662"/>
                        <a:ext cx="3841" cy="312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0" name="AutoShape 1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>
                        <a:off x="7292" y="3017"/>
                        <a:ext cx="1919" cy="1075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1" name="AutoShape 11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5425" y="5016"/>
                        <a:ext cx="1491" cy="114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2" name="AutoShape 1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260" y="4740"/>
                        <a:ext cx="2685" cy="958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3" name="AutoShape 11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7363" y="3695"/>
                        <a:ext cx="813" cy="4713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4" name="AutoShape 11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583" y="3020"/>
                        <a:ext cx="3218" cy="2084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5" name="AutoShape 11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4723" y="5124"/>
                        <a:ext cx="2024" cy="645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6" name="AutoShape 1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6668" y="5911"/>
                        <a:ext cx="2862" cy="826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7" name="AutoShape 12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6731" y="4170"/>
                        <a:ext cx="3543" cy="1282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8" name="AutoShape 12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988" y="6281"/>
                        <a:ext cx="1395" cy="759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79" name="AutoShape 1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8560" y="3560"/>
                        <a:ext cx="2140" cy="178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0" name="AutoShape 12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4570" y="4094"/>
                        <a:ext cx="1057" cy="914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1" name="AutoShape 124"/>
                      <p:cNvCxnSpPr>
                        <a:cxnSpLocks noChangeShapeType="1"/>
                        <a:stCxn id="106" idx="0"/>
                      </p:cNvCxnSpPr>
                      <p:nvPr/>
                    </p:nvCxnSpPr>
                    <p:spPr bwMode="auto">
                      <a:xfrm rot="16200000" flipH="1" flipV="1">
                        <a:off x="5447" y="4043"/>
                        <a:ext cx="2161" cy="6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2" name="AutoShape 12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999" y="4029"/>
                        <a:ext cx="3372" cy="176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3" name="AutoShape 12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>
                        <a:off x="5076" y="4319"/>
                        <a:ext cx="906" cy="2279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4" name="AutoShape 1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 flipH="1" flipV="1">
                        <a:off x="6518" y="5705"/>
                        <a:ext cx="448" cy="138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5" name="AutoShape 1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7178" y="5580"/>
                        <a:ext cx="2083" cy="1460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6" name="AutoShape 12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>
                        <a:off x="9481" y="4220"/>
                        <a:ext cx="464" cy="1478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7" name="AutoShape 1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0800000" flipV="1">
                        <a:off x="7500" y="3420"/>
                        <a:ext cx="1280" cy="1083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8" name="AutoShape 13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715" y="3040"/>
                        <a:ext cx="2106" cy="891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89" name="AutoShape 1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5259" y="4502"/>
                        <a:ext cx="1957" cy="862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90" name="AutoShape 1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4583" y="4029"/>
                        <a:ext cx="1417" cy="1074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91" name="AutoShape 1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4515" y="5040"/>
                        <a:ext cx="2263" cy="91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92" name="AutoShape 1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 flipV="1">
                        <a:off x="8112" y="5237"/>
                        <a:ext cx="2583" cy="246"/>
                      </a:xfrm>
                      <a:prstGeom prst="straightConnector1">
                        <a:avLst/>
                      </a:prstGeom>
                      <a:noFill/>
                      <a:ln w="22225">
                        <a:solidFill>
                          <a:srgbClr val="5FC9B5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</p:grpSp>
            </p:grpSp>
          </p:grpSp>
        </p:grpSp>
        <p:grpSp>
          <p:nvGrpSpPr>
            <p:cNvPr id="143" name="Group 142"/>
            <p:cNvGrpSpPr/>
            <p:nvPr/>
          </p:nvGrpSpPr>
          <p:grpSpPr>
            <a:xfrm>
              <a:off x="3844472" y="3033486"/>
              <a:ext cx="1097770" cy="1025070"/>
              <a:chOff x="2654300" y="1638300"/>
              <a:chExt cx="3835400" cy="3581400"/>
            </a:xfrm>
          </p:grpSpPr>
          <p:sp>
            <p:nvSpPr>
              <p:cNvPr id="144" name="AutoShape 13"/>
              <p:cNvSpPr>
                <a:spLocks noChangeArrowheads="1"/>
              </p:cNvSpPr>
              <p:nvPr/>
            </p:nvSpPr>
            <p:spPr bwMode="auto">
              <a:xfrm>
                <a:off x="3924300" y="1638300"/>
                <a:ext cx="1249680" cy="914400"/>
              </a:xfrm>
              <a:custGeom>
                <a:avLst/>
                <a:gdLst>
                  <a:gd name="G0" fmla="+- 6075 0 0"/>
                  <a:gd name="G1" fmla="+- 21600 0 6075"/>
                  <a:gd name="G2" fmla="*/ 6075 1 2"/>
                  <a:gd name="G3" fmla="+- 21600 0 G2"/>
                  <a:gd name="G4" fmla="+/ 6075 21600 2"/>
                  <a:gd name="G5" fmla="+/ G1 0 2"/>
                  <a:gd name="G6" fmla="*/ 21600 21600 6075"/>
                  <a:gd name="G7" fmla="*/ G6 1 2"/>
                  <a:gd name="G8" fmla="+- 21600 0 G7"/>
                  <a:gd name="G9" fmla="*/ 21600 1 2"/>
                  <a:gd name="G10" fmla="+- 6075 0 G9"/>
                  <a:gd name="G11" fmla="?: G10 G8 0"/>
                  <a:gd name="G12" fmla="?: G10 G7 21600"/>
                  <a:gd name="T0" fmla="*/ 18562 w 21600"/>
                  <a:gd name="T1" fmla="*/ 10800 h 21600"/>
                  <a:gd name="T2" fmla="*/ 10800 w 21600"/>
                  <a:gd name="T3" fmla="*/ 21600 h 21600"/>
                  <a:gd name="T4" fmla="*/ 3038 w 21600"/>
                  <a:gd name="T5" fmla="*/ 10800 h 21600"/>
                  <a:gd name="T6" fmla="*/ 10800 w 21600"/>
                  <a:gd name="T7" fmla="*/ 0 h 21600"/>
                  <a:gd name="T8" fmla="*/ 4838 w 21600"/>
                  <a:gd name="T9" fmla="*/ 4838 h 21600"/>
                  <a:gd name="T10" fmla="*/ 16762 w 21600"/>
                  <a:gd name="T11" fmla="*/ 1676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075" y="21600"/>
                    </a:lnTo>
                    <a:lnTo>
                      <a:pt x="1552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19050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5" name="AutoShape 7"/>
              <p:cNvSpPr>
                <a:spLocks noChangeArrowheads="1"/>
              </p:cNvSpPr>
              <p:nvPr/>
            </p:nvSpPr>
            <p:spPr bwMode="auto">
              <a:xfrm flipH="1">
                <a:off x="2662238" y="3022600"/>
                <a:ext cx="1376362" cy="914400"/>
              </a:xfrm>
              <a:prstGeom prst="parallelogram">
                <a:avLst>
                  <a:gd name="adj" fmla="val 37630"/>
                </a:avLst>
              </a:prstGeom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19050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" name="AutoShape 4"/>
              <p:cNvSpPr>
                <a:spLocks noChangeArrowheads="1"/>
              </p:cNvSpPr>
              <p:nvPr/>
            </p:nvSpPr>
            <p:spPr bwMode="auto">
              <a:xfrm>
                <a:off x="5118100" y="3022600"/>
                <a:ext cx="1341438" cy="914400"/>
              </a:xfrm>
              <a:prstGeom prst="parallelogram">
                <a:avLst>
                  <a:gd name="adj" fmla="val 36675"/>
                </a:avLst>
              </a:prstGeom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19050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" name="AutoShape 10"/>
              <p:cNvSpPr>
                <a:spLocks noChangeArrowheads="1"/>
              </p:cNvSpPr>
              <p:nvPr/>
            </p:nvSpPr>
            <p:spPr bwMode="auto">
              <a:xfrm flipH="1">
                <a:off x="5113338" y="4292600"/>
                <a:ext cx="1376362" cy="914400"/>
              </a:xfrm>
              <a:prstGeom prst="parallelogram">
                <a:avLst>
                  <a:gd name="adj" fmla="val 37630"/>
                </a:avLst>
              </a:prstGeom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19050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8" name="AutoShape 6"/>
              <p:cNvSpPr>
                <a:spLocks noChangeArrowheads="1"/>
              </p:cNvSpPr>
              <p:nvPr/>
            </p:nvSpPr>
            <p:spPr bwMode="auto">
              <a:xfrm>
                <a:off x="2654300" y="4305300"/>
                <a:ext cx="1328738" cy="914400"/>
              </a:xfrm>
              <a:prstGeom prst="parallelogram">
                <a:avLst>
                  <a:gd name="adj" fmla="val 36328"/>
                </a:avLst>
              </a:prstGeom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19050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9" name="AutoShape 1"/>
              <p:cNvSpPr>
                <a:spLocks noChangeArrowheads="1"/>
              </p:cNvSpPr>
              <p:nvPr/>
            </p:nvSpPr>
            <p:spPr bwMode="auto">
              <a:xfrm>
                <a:off x="3695700" y="3619500"/>
                <a:ext cx="1754188" cy="954088"/>
              </a:xfrm>
              <a:prstGeom prst="bevel">
                <a:avLst>
                  <a:gd name="adj" fmla="val 12500"/>
                </a:avLst>
              </a:prstGeom>
              <a:solidFill>
                <a:srgbClr val="4BACC6"/>
              </a:solidFill>
              <a:ln w="19050">
                <a:solidFill>
                  <a:srgbClr val="31849B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0" name="AutoShape 35"/>
              <p:cNvSpPr>
                <a:spLocks noChangeArrowheads="1"/>
              </p:cNvSpPr>
              <p:nvPr/>
            </p:nvSpPr>
            <p:spPr bwMode="auto">
              <a:xfrm>
                <a:off x="3924300" y="2400300"/>
                <a:ext cx="1270000" cy="1219200"/>
              </a:xfrm>
              <a:prstGeom prst="flowChartOffpageConnector">
                <a:avLst/>
              </a:prstGeom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19050">
                <a:solidFill>
                  <a:srgbClr val="9BBB59"/>
                </a:solidFill>
                <a:miter lim="800000"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798863" y="1941286"/>
            <a:ext cx="5262337" cy="3501570"/>
            <a:chOff x="1798863" y="1941286"/>
            <a:chExt cx="5262337" cy="3501570"/>
          </a:xfrm>
        </p:grpSpPr>
        <p:grpSp>
          <p:nvGrpSpPr>
            <p:cNvPr id="28" name="Group 247"/>
            <p:cNvGrpSpPr/>
            <p:nvPr/>
          </p:nvGrpSpPr>
          <p:grpSpPr>
            <a:xfrm>
              <a:off x="5848342" y="3552368"/>
              <a:ext cx="741138" cy="192314"/>
              <a:chOff x="1371600" y="4953000"/>
              <a:chExt cx="1765300" cy="457200"/>
            </a:xfrm>
          </p:grpSpPr>
          <p:sp>
            <p:nvSpPr>
              <p:cNvPr id="141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2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9" name="Group 254"/>
            <p:cNvGrpSpPr/>
            <p:nvPr/>
          </p:nvGrpSpPr>
          <p:grpSpPr>
            <a:xfrm>
              <a:off x="5304064" y="2888342"/>
              <a:ext cx="1024167" cy="402770"/>
              <a:chOff x="1414235" y="2859314"/>
              <a:chExt cx="1765300" cy="867228"/>
            </a:xfrm>
          </p:grpSpPr>
          <p:sp>
            <p:nvSpPr>
              <p:cNvPr id="138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9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0" name="Group 255"/>
            <p:cNvGrpSpPr/>
            <p:nvPr/>
          </p:nvGrpSpPr>
          <p:grpSpPr>
            <a:xfrm>
              <a:off x="4048573" y="2213428"/>
              <a:ext cx="1024167" cy="402770"/>
              <a:chOff x="1414235" y="2859314"/>
              <a:chExt cx="1765300" cy="867228"/>
            </a:xfrm>
          </p:grpSpPr>
          <p:sp>
            <p:nvSpPr>
              <p:cNvPr id="135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6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1" name="Group 259"/>
            <p:cNvGrpSpPr/>
            <p:nvPr/>
          </p:nvGrpSpPr>
          <p:grpSpPr>
            <a:xfrm>
              <a:off x="2698749" y="2750456"/>
              <a:ext cx="1024167" cy="402770"/>
              <a:chOff x="1414235" y="2859314"/>
              <a:chExt cx="1765300" cy="867228"/>
            </a:xfrm>
          </p:grpSpPr>
          <p:sp>
            <p:nvSpPr>
              <p:cNvPr id="132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3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4" name="Group 263"/>
            <p:cNvGrpSpPr/>
            <p:nvPr/>
          </p:nvGrpSpPr>
          <p:grpSpPr>
            <a:xfrm>
              <a:off x="1798864" y="3432628"/>
              <a:ext cx="1024167" cy="402770"/>
              <a:chOff x="1414235" y="2859314"/>
              <a:chExt cx="1765300" cy="867228"/>
            </a:xfrm>
          </p:grpSpPr>
          <p:sp>
            <p:nvSpPr>
              <p:cNvPr id="129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0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5" name="Group 267"/>
            <p:cNvGrpSpPr/>
            <p:nvPr/>
          </p:nvGrpSpPr>
          <p:grpSpPr>
            <a:xfrm>
              <a:off x="5935436" y="3810000"/>
              <a:ext cx="1024167" cy="402770"/>
              <a:chOff x="1414235" y="2859314"/>
              <a:chExt cx="1765300" cy="867228"/>
            </a:xfrm>
          </p:grpSpPr>
          <p:sp>
            <p:nvSpPr>
              <p:cNvPr id="126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7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6" name="Group 271"/>
            <p:cNvGrpSpPr/>
            <p:nvPr/>
          </p:nvGrpSpPr>
          <p:grpSpPr>
            <a:xfrm>
              <a:off x="4941206" y="4470400"/>
              <a:ext cx="1024167" cy="402770"/>
              <a:chOff x="1414235" y="2859314"/>
              <a:chExt cx="1765300" cy="867228"/>
            </a:xfrm>
          </p:grpSpPr>
          <p:sp>
            <p:nvSpPr>
              <p:cNvPr id="123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4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7" name="Group 275"/>
            <p:cNvGrpSpPr/>
            <p:nvPr/>
          </p:nvGrpSpPr>
          <p:grpSpPr>
            <a:xfrm>
              <a:off x="3678465" y="4804228"/>
              <a:ext cx="1024167" cy="402770"/>
              <a:chOff x="1414235" y="2859314"/>
              <a:chExt cx="1765300" cy="867228"/>
            </a:xfrm>
          </p:grpSpPr>
          <p:sp>
            <p:nvSpPr>
              <p:cNvPr id="120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1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oup 279"/>
            <p:cNvGrpSpPr/>
            <p:nvPr/>
          </p:nvGrpSpPr>
          <p:grpSpPr>
            <a:xfrm>
              <a:off x="2691493" y="4180113"/>
              <a:ext cx="1024167" cy="402770"/>
              <a:chOff x="1414235" y="2859314"/>
              <a:chExt cx="1765300" cy="867228"/>
            </a:xfrm>
          </p:grpSpPr>
          <p:sp>
            <p:nvSpPr>
              <p:cNvPr id="117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8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up 283"/>
            <p:cNvGrpSpPr/>
            <p:nvPr/>
          </p:nvGrpSpPr>
          <p:grpSpPr>
            <a:xfrm>
              <a:off x="6320062" y="3312885"/>
              <a:ext cx="741138" cy="192314"/>
              <a:chOff x="1371600" y="4953000"/>
              <a:chExt cx="1765300" cy="457200"/>
            </a:xfrm>
          </p:grpSpPr>
          <p:sp>
            <p:nvSpPr>
              <p:cNvPr id="115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up 286"/>
            <p:cNvGrpSpPr/>
            <p:nvPr/>
          </p:nvGrpSpPr>
          <p:grpSpPr>
            <a:xfrm>
              <a:off x="5841091" y="4285343"/>
              <a:ext cx="741138" cy="192314"/>
              <a:chOff x="1371600" y="4953000"/>
              <a:chExt cx="1765300" cy="457200"/>
            </a:xfrm>
          </p:grpSpPr>
          <p:sp>
            <p:nvSpPr>
              <p:cNvPr id="113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4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1" name="Group 289"/>
            <p:cNvGrpSpPr/>
            <p:nvPr/>
          </p:nvGrpSpPr>
          <p:grpSpPr>
            <a:xfrm>
              <a:off x="5129891" y="2601685"/>
              <a:ext cx="741138" cy="192314"/>
              <a:chOff x="1371600" y="4953000"/>
              <a:chExt cx="1765300" cy="457200"/>
            </a:xfrm>
          </p:grpSpPr>
          <p:sp>
            <p:nvSpPr>
              <p:cNvPr id="111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2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2" name="Group 292"/>
            <p:cNvGrpSpPr/>
            <p:nvPr/>
          </p:nvGrpSpPr>
          <p:grpSpPr>
            <a:xfrm>
              <a:off x="5275033" y="2369457"/>
              <a:ext cx="741138" cy="192314"/>
              <a:chOff x="1371600" y="4953000"/>
              <a:chExt cx="1765300" cy="457200"/>
            </a:xfrm>
          </p:grpSpPr>
          <p:sp>
            <p:nvSpPr>
              <p:cNvPr id="109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0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3" name="Group 295"/>
            <p:cNvGrpSpPr/>
            <p:nvPr/>
          </p:nvGrpSpPr>
          <p:grpSpPr>
            <a:xfrm>
              <a:off x="3184976" y="2500086"/>
              <a:ext cx="741138" cy="192314"/>
              <a:chOff x="1371600" y="4953000"/>
              <a:chExt cx="1765300" cy="457200"/>
            </a:xfrm>
          </p:grpSpPr>
          <p:sp>
            <p:nvSpPr>
              <p:cNvPr id="107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8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4" name="Group 298"/>
            <p:cNvGrpSpPr/>
            <p:nvPr/>
          </p:nvGrpSpPr>
          <p:grpSpPr>
            <a:xfrm>
              <a:off x="3337376" y="2188029"/>
              <a:ext cx="741138" cy="192314"/>
              <a:chOff x="1371600" y="4953000"/>
              <a:chExt cx="1765300" cy="457200"/>
            </a:xfrm>
          </p:grpSpPr>
          <p:sp>
            <p:nvSpPr>
              <p:cNvPr id="105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5" name="Group 301"/>
            <p:cNvGrpSpPr/>
            <p:nvPr/>
          </p:nvGrpSpPr>
          <p:grpSpPr>
            <a:xfrm>
              <a:off x="2074633" y="3900715"/>
              <a:ext cx="741138" cy="192314"/>
              <a:chOff x="1371600" y="4953000"/>
              <a:chExt cx="1765300" cy="457200"/>
            </a:xfrm>
          </p:grpSpPr>
          <p:sp>
            <p:nvSpPr>
              <p:cNvPr id="103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6" name="Group 304"/>
            <p:cNvGrpSpPr/>
            <p:nvPr/>
          </p:nvGrpSpPr>
          <p:grpSpPr>
            <a:xfrm>
              <a:off x="2495547" y="2246086"/>
              <a:ext cx="741138" cy="192314"/>
              <a:chOff x="1371600" y="4953000"/>
              <a:chExt cx="1765300" cy="457200"/>
            </a:xfrm>
          </p:grpSpPr>
          <p:sp>
            <p:nvSpPr>
              <p:cNvPr id="101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7" name="Group 307"/>
            <p:cNvGrpSpPr/>
            <p:nvPr/>
          </p:nvGrpSpPr>
          <p:grpSpPr>
            <a:xfrm>
              <a:off x="1929489" y="3131457"/>
              <a:ext cx="741138" cy="192314"/>
              <a:chOff x="1371600" y="4953000"/>
              <a:chExt cx="1765300" cy="457200"/>
            </a:xfrm>
          </p:grpSpPr>
          <p:sp>
            <p:nvSpPr>
              <p:cNvPr id="99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0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" name="Group 310"/>
            <p:cNvGrpSpPr/>
            <p:nvPr/>
          </p:nvGrpSpPr>
          <p:grpSpPr>
            <a:xfrm>
              <a:off x="4338862" y="1941286"/>
              <a:ext cx="741138" cy="192314"/>
              <a:chOff x="1371600" y="4953000"/>
              <a:chExt cx="1765300" cy="457200"/>
            </a:xfrm>
          </p:grpSpPr>
          <p:sp>
            <p:nvSpPr>
              <p:cNvPr id="97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8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9" name="Group 313"/>
            <p:cNvGrpSpPr/>
            <p:nvPr/>
          </p:nvGrpSpPr>
          <p:grpSpPr>
            <a:xfrm>
              <a:off x="5093605" y="2144486"/>
              <a:ext cx="741138" cy="192314"/>
              <a:chOff x="1371600" y="4953000"/>
              <a:chExt cx="1765300" cy="457200"/>
            </a:xfrm>
          </p:grpSpPr>
          <p:sp>
            <p:nvSpPr>
              <p:cNvPr id="95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6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0" name="Group 316"/>
            <p:cNvGrpSpPr/>
            <p:nvPr/>
          </p:nvGrpSpPr>
          <p:grpSpPr>
            <a:xfrm>
              <a:off x="2336801" y="2496457"/>
              <a:ext cx="667656" cy="188686"/>
              <a:chOff x="1371600" y="4953000"/>
              <a:chExt cx="1765300" cy="457200"/>
            </a:xfrm>
          </p:grpSpPr>
          <p:sp>
            <p:nvSpPr>
              <p:cNvPr id="93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4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1" name="Group 319"/>
            <p:cNvGrpSpPr/>
            <p:nvPr/>
          </p:nvGrpSpPr>
          <p:grpSpPr>
            <a:xfrm>
              <a:off x="6124119" y="4524829"/>
              <a:ext cx="595995" cy="148771"/>
              <a:chOff x="1371600" y="4953000"/>
              <a:chExt cx="1765300" cy="457200"/>
            </a:xfrm>
          </p:grpSpPr>
          <p:sp>
            <p:nvSpPr>
              <p:cNvPr id="91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2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2" name="Group 322"/>
            <p:cNvGrpSpPr/>
            <p:nvPr/>
          </p:nvGrpSpPr>
          <p:grpSpPr>
            <a:xfrm>
              <a:off x="2422979" y="4626428"/>
              <a:ext cx="741138" cy="192314"/>
              <a:chOff x="1371600" y="4953000"/>
              <a:chExt cx="1765300" cy="457200"/>
            </a:xfrm>
          </p:grpSpPr>
          <p:sp>
            <p:nvSpPr>
              <p:cNvPr id="89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0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3" name="Group 325"/>
            <p:cNvGrpSpPr/>
            <p:nvPr/>
          </p:nvGrpSpPr>
          <p:grpSpPr>
            <a:xfrm>
              <a:off x="1988456" y="4161972"/>
              <a:ext cx="682171" cy="177799"/>
              <a:chOff x="1371600" y="4953000"/>
              <a:chExt cx="1765300" cy="457200"/>
            </a:xfrm>
          </p:grpSpPr>
          <p:sp>
            <p:nvSpPr>
              <p:cNvPr id="87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4" name="Group 328"/>
            <p:cNvGrpSpPr/>
            <p:nvPr/>
          </p:nvGrpSpPr>
          <p:grpSpPr>
            <a:xfrm>
              <a:off x="2800350" y="4887685"/>
              <a:ext cx="741138" cy="192314"/>
              <a:chOff x="1371600" y="4953000"/>
              <a:chExt cx="1765300" cy="457200"/>
            </a:xfrm>
          </p:grpSpPr>
          <p:sp>
            <p:nvSpPr>
              <p:cNvPr id="85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5" name="Group 331"/>
            <p:cNvGrpSpPr/>
            <p:nvPr/>
          </p:nvGrpSpPr>
          <p:grpSpPr>
            <a:xfrm>
              <a:off x="4730748" y="4931229"/>
              <a:ext cx="741138" cy="192314"/>
              <a:chOff x="1371600" y="4953000"/>
              <a:chExt cx="1765300" cy="457200"/>
            </a:xfrm>
          </p:grpSpPr>
          <p:sp>
            <p:nvSpPr>
              <p:cNvPr id="83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6" name="Group 334"/>
            <p:cNvGrpSpPr/>
            <p:nvPr/>
          </p:nvGrpSpPr>
          <p:grpSpPr>
            <a:xfrm>
              <a:off x="3235780" y="4644570"/>
              <a:ext cx="615285" cy="159657"/>
              <a:chOff x="1371600" y="4953000"/>
              <a:chExt cx="1765300" cy="457200"/>
            </a:xfrm>
          </p:grpSpPr>
          <p:sp>
            <p:nvSpPr>
              <p:cNvPr id="81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7" name="Group 337"/>
            <p:cNvGrpSpPr/>
            <p:nvPr/>
          </p:nvGrpSpPr>
          <p:grpSpPr>
            <a:xfrm>
              <a:off x="2684233" y="3352800"/>
              <a:ext cx="508910" cy="116115"/>
              <a:chOff x="1371600" y="4953000"/>
              <a:chExt cx="1765300" cy="457200"/>
            </a:xfrm>
          </p:grpSpPr>
          <p:sp>
            <p:nvSpPr>
              <p:cNvPr id="79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8" name="Group 340"/>
            <p:cNvGrpSpPr/>
            <p:nvPr/>
          </p:nvGrpSpPr>
          <p:grpSpPr>
            <a:xfrm>
              <a:off x="5151663" y="4045853"/>
              <a:ext cx="741138" cy="192314"/>
              <a:chOff x="1371600" y="4953000"/>
              <a:chExt cx="1765300" cy="457200"/>
            </a:xfrm>
          </p:grpSpPr>
          <p:sp>
            <p:nvSpPr>
              <p:cNvPr id="77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9" name="Group 343"/>
            <p:cNvGrpSpPr/>
            <p:nvPr/>
          </p:nvGrpSpPr>
          <p:grpSpPr>
            <a:xfrm>
              <a:off x="5645150" y="4920343"/>
              <a:ext cx="595995" cy="174172"/>
              <a:chOff x="1371600" y="4953000"/>
              <a:chExt cx="1765300" cy="457200"/>
            </a:xfrm>
          </p:grpSpPr>
          <p:sp>
            <p:nvSpPr>
              <p:cNvPr id="75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0" name="Group 346"/>
            <p:cNvGrpSpPr/>
            <p:nvPr/>
          </p:nvGrpSpPr>
          <p:grpSpPr>
            <a:xfrm>
              <a:off x="3206748" y="5250542"/>
              <a:ext cx="741138" cy="192314"/>
              <a:chOff x="1371600" y="4953000"/>
              <a:chExt cx="1765300" cy="457200"/>
            </a:xfrm>
          </p:grpSpPr>
          <p:sp>
            <p:nvSpPr>
              <p:cNvPr id="73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4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1" name="Group 349"/>
            <p:cNvGrpSpPr/>
            <p:nvPr/>
          </p:nvGrpSpPr>
          <p:grpSpPr>
            <a:xfrm>
              <a:off x="5892800" y="2191658"/>
              <a:ext cx="507999" cy="116114"/>
              <a:chOff x="1371600" y="4953000"/>
              <a:chExt cx="1765300" cy="457200"/>
            </a:xfrm>
          </p:grpSpPr>
          <p:sp>
            <p:nvSpPr>
              <p:cNvPr id="71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2" name="Group 352"/>
            <p:cNvGrpSpPr/>
            <p:nvPr/>
          </p:nvGrpSpPr>
          <p:grpSpPr>
            <a:xfrm>
              <a:off x="6037033" y="2637970"/>
              <a:ext cx="741138" cy="192314"/>
              <a:chOff x="1371600" y="4953000"/>
              <a:chExt cx="1765300" cy="457200"/>
            </a:xfrm>
          </p:grpSpPr>
          <p:sp>
            <p:nvSpPr>
              <p:cNvPr id="69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0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3" name="Group 355"/>
            <p:cNvGrpSpPr/>
            <p:nvPr/>
          </p:nvGrpSpPr>
          <p:grpSpPr>
            <a:xfrm>
              <a:off x="3084285" y="2024744"/>
              <a:ext cx="507999" cy="116114"/>
              <a:chOff x="1371600" y="4953000"/>
              <a:chExt cx="1765300" cy="457200"/>
            </a:xfrm>
          </p:grpSpPr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4" name="Group 358"/>
            <p:cNvGrpSpPr/>
            <p:nvPr/>
          </p:nvGrpSpPr>
          <p:grpSpPr>
            <a:xfrm>
              <a:off x="5188858" y="5174343"/>
              <a:ext cx="507999" cy="116114"/>
              <a:chOff x="1371600" y="4953000"/>
              <a:chExt cx="1765300" cy="457200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95" name="Rounded Rectangle 194"/>
          <p:cNvSpPr/>
          <p:nvPr/>
        </p:nvSpPr>
        <p:spPr>
          <a:xfrm>
            <a:off x="7863839" y="5303520"/>
            <a:ext cx="864524" cy="1014154"/>
          </a:xfrm>
          <a:prstGeom prst="roundRect">
            <a:avLst/>
          </a:prstGeom>
          <a:noFill/>
          <a:ln>
            <a:solidFill>
              <a:schemeClr val="bg2">
                <a:lumMod val="25000"/>
                <a:alpha val="61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err="1" smtClean="0">
                <a:solidFill>
                  <a:srgbClr val="0070C0"/>
                </a:solidFill>
              </a:rPr>
              <a:t>Admn</a:t>
            </a:r>
            <a:endParaRPr lang="en-US" sz="1200" dirty="0" smtClean="0">
              <a:solidFill>
                <a:srgbClr val="0070C0"/>
              </a:solidFill>
            </a:endParaRPr>
          </a:p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Educ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smtClean="0">
                <a:solidFill>
                  <a:srgbClr val="689D00"/>
                </a:solidFill>
              </a:rPr>
              <a:t>Life</a:t>
            </a:r>
          </a:p>
          <a:p>
            <a:pPr>
              <a:buSzPct val="200000"/>
              <a:buFont typeface="Calibri" pitchFamily="34" charset="0"/>
              <a:buChar char="•"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Public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1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E0A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2210705" y="1460502"/>
            <a:ext cx="4406900" cy="4406900"/>
            <a:chOff x="7030" y="1800"/>
            <a:chExt cx="6940" cy="6940"/>
          </a:xfrm>
        </p:grpSpPr>
        <p:sp>
          <p:nvSpPr>
            <p:cNvPr id="40028" name="Oval 92"/>
            <p:cNvSpPr>
              <a:spLocks noChangeArrowheads="1"/>
            </p:cNvSpPr>
            <p:nvPr/>
          </p:nvSpPr>
          <p:spPr bwMode="auto">
            <a:xfrm>
              <a:off x="7030" y="1800"/>
              <a:ext cx="6940" cy="6940"/>
            </a:xfrm>
            <a:prstGeom prst="ellipse">
              <a:avLst/>
            </a:prstGeom>
            <a:gradFill rotWithShape="1">
              <a:gsLst>
                <a:gs pos="0">
                  <a:srgbClr val="B1CA80"/>
                </a:gs>
                <a:gs pos="100000">
                  <a:srgbClr val="B1CA80">
                    <a:gamma/>
                    <a:tint val="1647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29" name="Oval 93" descr="Outlined diamond"/>
            <p:cNvSpPr>
              <a:spLocks noChangeArrowheads="1"/>
            </p:cNvSpPr>
            <p:nvPr/>
          </p:nvSpPr>
          <p:spPr bwMode="auto">
            <a:xfrm>
              <a:off x="7030" y="1800"/>
              <a:ext cx="6940" cy="6940"/>
            </a:xfrm>
            <a:prstGeom prst="ellipse">
              <a:avLst/>
            </a:prstGeom>
            <a:pattFill prst="openDmnd">
              <a:fgClr>
                <a:srgbClr val="B1CA80">
                  <a:alpha val="60001"/>
                </a:srgbClr>
              </a:fgClr>
              <a:bgClr>
                <a:srgbClr val="F0F5E7">
                  <a:alpha val="60001"/>
                </a:srgbClr>
              </a:bgClr>
            </a:patt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539615" y="2144395"/>
            <a:ext cx="3893763" cy="2660015"/>
            <a:chOff x="4389" y="2897"/>
            <a:chExt cx="6131" cy="4189"/>
          </a:xfrm>
        </p:grpSpPr>
        <p:cxnSp>
          <p:nvCxnSpPr>
            <p:cNvPr id="40031" name="AutoShape 95"/>
            <p:cNvCxnSpPr>
              <a:cxnSpLocks noChangeShapeType="1"/>
            </p:cNvCxnSpPr>
            <p:nvPr/>
          </p:nvCxnSpPr>
          <p:spPr bwMode="auto">
            <a:xfrm flipV="1">
              <a:off x="8549" y="5698"/>
              <a:ext cx="1396" cy="1159"/>
            </a:xfrm>
            <a:prstGeom prst="straightConnector1">
              <a:avLst/>
            </a:prstGeom>
            <a:noFill/>
            <a:ln w="22225">
              <a:solidFill>
                <a:srgbClr val="5FC9B5"/>
              </a:solidFill>
              <a:round/>
              <a:headEnd/>
              <a:tailEnd/>
            </a:ln>
          </p:spPr>
        </p:cxnSp>
        <p:grpSp>
          <p:nvGrpSpPr>
            <p:cNvPr id="5" name="Group 96"/>
            <p:cNvGrpSpPr>
              <a:grpSpLocks/>
            </p:cNvGrpSpPr>
            <p:nvPr/>
          </p:nvGrpSpPr>
          <p:grpSpPr bwMode="auto">
            <a:xfrm>
              <a:off x="4389" y="2897"/>
              <a:ext cx="6131" cy="4189"/>
              <a:chOff x="4389" y="2897"/>
              <a:chExt cx="6131" cy="4189"/>
            </a:xfrm>
          </p:grpSpPr>
          <p:cxnSp>
            <p:nvCxnSpPr>
              <p:cNvPr id="40033" name="AutoShape 97"/>
              <p:cNvCxnSpPr>
                <a:cxnSpLocks noChangeShapeType="1"/>
              </p:cNvCxnSpPr>
              <p:nvPr/>
            </p:nvCxnSpPr>
            <p:spPr bwMode="auto">
              <a:xfrm rot="16200000" flipH="1">
                <a:off x="5946" y="3685"/>
                <a:ext cx="593" cy="1637"/>
              </a:xfrm>
              <a:prstGeom prst="straightConnector1">
                <a:avLst/>
              </a:prstGeom>
              <a:noFill/>
              <a:ln w="22225">
                <a:solidFill>
                  <a:srgbClr val="5FC9B5"/>
                </a:solidFill>
                <a:round/>
                <a:headEnd/>
                <a:tailEnd/>
              </a:ln>
            </p:spPr>
          </p:cxnSp>
          <p:grpSp>
            <p:nvGrpSpPr>
              <p:cNvPr id="6" name="Group 98"/>
              <p:cNvGrpSpPr>
                <a:grpSpLocks/>
              </p:cNvGrpSpPr>
              <p:nvPr/>
            </p:nvGrpSpPr>
            <p:grpSpPr bwMode="auto">
              <a:xfrm>
                <a:off x="4389" y="2897"/>
                <a:ext cx="6131" cy="4189"/>
                <a:chOff x="4389" y="2897"/>
                <a:chExt cx="6131" cy="4189"/>
              </a:xfrm>
            </p:grpSpPr>
            <p:cxnSp>
              <p:nvCxnSpPr>
                <p:cNvPr id="40035" name="AutoShape 99"/>
                <p:cNvCxnSpPr>
                  <a:cxnSpLocks noChangeShapeType="1"/>
                  <a:stCxn id="573" idx="0"/>
                </p:cNvCxnSpPr>
                <p:nvPr/>
              </p:nvCxnSpPr>
              <p:spPr bwMode="auto">
                <a:xfrm rot="16200000" flipH="1">
                  <a:off x="6872" y="2624"/>
                  <a:ext cx="2731" cy="3414"/>
                </a:xfrm>
                <a:prstGeom prst="straightConnector1">
                  <a:avLst/>
                </a:prstGeom>
                <a:noFill/>
                <a:ln w="22225">
                  <a:solidFill>
                    <a:srgbClr val="5FC9B5"/>
                  </a:solidFill>
                  <a:round/>
                  <a:headEnd/>
                  <a:tailEnd/>
                </a:ln>
              </p:spPr>
            </p:cxnSp>
            <p:grpSp>
              <p:nvGrpSpPr>
                <p:cNvPr id="7" name="Group 100"/>
                <p:cNvGrpSpPr>
                  <a:grpSpLocks/>
                </p:cNvGrpSpPr>
                <p:nvPr/>
              </p:nvGrpSpPr>
              <p:grpSpPr bwMode="auto">
                <a:xfrm>
                  <a:off x="4389" y="2897"/>
                  <a:ext cx="6131" cy="4189"/>
                  <a:chOff x="4389" y="2897"/>
                  <a:chExt cx="6131" cy="4189"/>
                </a:xfrm>
              </p:grpSpPr>
              <p:cxnSp>
                <p:nvCxnSpPr>
                  <p:cNvPr id="40037" name="AutoShape 101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4583" y="5104"/>
                    <a:ext cx="2917" cy="236"/>
                  </a:xfrm>
                  <a:prstGeom prst="straightConnector1">
                    <a:avLst/>
                  </a:prstGeom>
                  <a:noFill/>
                  <a:ln w="22225">
                    <a:solidFill>
                      <a:srgbClr val="5FC9B5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038" name="AutoShape 102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495" y="3780"/>
                    <a:ext cx="2983" cy="3125"/>
                  </a:xfrm>
                  <a:prstGeom prst="straightConnector1">
                    <a:avLst/>
                  </a:prstGeom>
                  <a:noFill/>
                  <a:ln w="22225">
                    <a:solidFill>
                      <a:srgbClr val="5FC9B5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8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89" y="2897"/>
                    <a:ext cx="6131" cy="4189"/>
                    <a:chOff x="4389" y="2897"/>
                    <a:chExt cx="6131" cy="4189"/>
                  </a:xfrm>
                </p:grpSpPr>
                <p:cxnSp>
                  <p:nvCxnSpPr>
                    <p:cNvPr id="40040" name="AutoShape 10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460" y="3536"/>
                      <a:ext cx="1935" cy="824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41" name="AutoShape 10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 flipV="1">
                      <a:off x="7830" y="3547"/>
                      <a:ext cx="1175" cy="2218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42" name="AutoShape 106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7650" y="5405"/>
                      <a:ext cx="2545" cy="263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43" name="AutoShape 107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V="1">
                      <a:off x="5692" y="5405"/>
                      <a:ext cx="1274" cy="903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44" name="AutoShape 10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624" y="3909"/>
                      <a:ext cx="2026" cy="1497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45" name="AutoShape 10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650" y="5405"/>
                      <a:ext cx="1305" cy="1155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46" name="AutoShape 11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550" y="5776"/>
                      <a:ext cx="1726" cy="893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47" name="AutoShape 11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 flipV="1">
                      <a:off x="8134" y="3523"/>
                      <a:ext cx="847" cy="1938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48" name="AutoShape 112"/>
                    <p:cNvCxnSpPr>
                      <a:cxnSpLocks noChangeShapeType="1"/>
                      <a:stCxn id="562" idx="0"/>
                    </p:cNvCxnSpPr>
                    <p:nvPr/>
                  </p:nvCxnSpPr>
                  <p:spPr bwMode="auto">
                    <a:xfrm rot="16200000" flipH="1" flipV="1">
                      <a:off x="6615" y="4662"/>
                      <a:ext cx="3841" cy="312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49" name="AutoShape 113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7822" y="3188"/>
                      <a:ext cx="1389" cy="905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0" name="AutoShape 11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5425" y="5016"/>
                      <a:ext cx="1491" cy="1140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1" name="AutoShape 11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260" y="4740"/>
                      <a:ext cx="2685" cy="958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2" name="AutoShape 11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7363" y="3695"/>
                      <a:ext cx="813" cy="4713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3" name="AutoShape 117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583" y="3020"/>
                      <a:ext cx="3218" cy="2084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4" name="AutoShape 11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4723" y="5124"/>
                      <a:ext cx="2024" cy="645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5" name="AutoShape 119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6668" y="5911"/>
                      <a:ext cx="2862" cy="826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6" name="AutoShape 120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6731" y="4170"/>
                      <a:ext cx="3543" cy="1282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7" name="AutoShape 12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988" y="6281"/>
                      <a:ext cx="1395" cy="759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8" name="AutoShape 12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8560" y="3560"/>
                      <a:ext cx="2140" cy="1780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59" name="AutoShape 12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570" y="4094"/>
                      <a:ext cx="1057" cy="914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0" name="AutoShape 124"/>
                    <p:cNvCxnSpPr>
                      <a:cxnSpLocks noChangeShapeType="1"/>
                      <a:stCxn id="573" idx="0"/>
                    </p:cNvCxnSpPr>
                    <p:nvPr/>
                  </p:nvCxnSpPr>
                  <p:spPr bwMode="auto">
                    <a:xfrm rot="16200000" flipH="1" flipV="1">
                      <a:off x="5447" y="4043"/>
                      <a:ext cx="2161" cy="6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1" name="AutoShape 12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999" y="4029"/>
                      <a:ext cx="3372" cy="176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2" name="AutoShape 12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>
                      <a:off x="5076" y="4319"/>
                      <a:ext cx="906" cy="2279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3" name="AutoShape 127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 flipV="1">
                      <a:off x="6518" y="5705"/>
                      <a:ext cx="448" cy="1380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4" name="AutoShape 12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7178" y="5580"/>
                      <a:ext cx="2083" cy="1460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5" name="AutoShape 129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9481" y="4220"/>
                      <a:ext cx="464" cy="1478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6" name="AutoShape 130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V="1">
                      <a:off x="7500" y="3420"/>
                      <a:ext cx="1280" cy="1083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7" name="AutoShape 131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5715" y="3040"/>
                      <a:ext cx="2106" cy="891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8" name="AutoShape 13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5259" y="4502"/>
                      <a:ext cx="1957" cy="862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69" name="AutoShape 13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583" y="4029"/>
                      <a:ext cx="1417" cy="1074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70" name="AutoShape 13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515" y="5040"/>
                      <a:ext cx="2263" cy="91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0071" name="AutoShape 13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 flipV="1">
                      <a:off x="8112" y="5237"/>
                      <a:ext cx="2583" cy="246"/>
                    </a:xfrm>
                    <a:prstGeom prst="straightConnector1">
                      <a:avLst/>
                    </a:prstGeom>
                    <a:noFill/>
                    <a:ln w="22225">
                      <a:solidFill>
                        <a:srgbClr val="5FC9B5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Topography of College</a:t>
            </a:r>
            <a:endParaRPr lang="en-US" dirty="0"/>
          </a:p>
        </p:txBody>
      </p:sp>
      <p:grpSp>
        <p:nvGrpSpPr>
          <p:cNvPr id="10" name="Group 487"/>
          <p:cNvGrpSpPr/>
          <p:nvPr/>
        </p:nvGrpSpPr>
        <p:grpSpPr>
          <a:xfrm>
            <a:off x="3844472" y="3033486"/>
            <a:ext cx="1097770" cy="1025070"/>
            <a:chOff x="2654300" y="1638300"/>
            <a:chExt cx="3835400" cy="3581400"/>
          </a:xfrm>
        </p:grpSpPr>
        <p:sp>
          <p:nvSpPr>
            <p:cNvPr id="489" name="AutoShape 13"/>
            <p:cNvSpPr>
              <a:spLocks noChangeArrowheads="1"/>
            </p:cNvSpPr>
            <p:nvPr/>
          </p:nvSpPr>
          <p:spPr bwMode="auto">
            <a:xfrm>
              <a:off x="3924300" y="1638300"/>
              <a:ext cx="1249680" cy="914400"/>
            </a:xfrm>
            <a:custGeom>
              <a:avLst/>
              <a:gdLst>
                <a:gd name="G0" fmla="+- 6075 0 0"/>
                <a:gd name="G1" fmla="+- 21600 0 6075"/>
                <a:gd name="G2" fmla="*/ 6075 1 2"/>
                <a:gd name="G3" fmla="+- 21600 0 G2"/>
                <a:gd name="G4" fmla="+/ 6075 21600 2"/>
                <a:gd name="G5" fmla="+/ G1 0 2"/>
                <a:gd name="G6" fmla="*/ 21600 21600 6075"/>
                <a:gd name="G7" fmla="*/ G6 1 2"/>
                <a:gd name="G8" fmla="+- 21600 0 G7"/>
                <a:gd name="G9" fmla="*/ 21600 1 2"/>
                <a:gd name="G10" fmla="+- 6075 0 G9"/>
                <a:gd name="G11" fmla="?: G10 G8 0"/>
                <a:gd name="G12" fmla="?: G10 G7 21600"/>
                <a:gd name="T0" fmla="*/ 18562 w 21600"/>
                <a:gd name="T1" fmla="*/ 10800 h 21600"/>
                <a:gd name="T2" fmla="*/ 10800 w 21600"/>
                <a:gd name="T3" fmla="*/ 21600 h 21600"/>
                <a:gd name="T4" fmla="*/ 3038 w 21600"/>
                <a:gd name="T5" fmla="*/ 10800 h 21600"/>
                <a:gd name="T6" fmla="*/ 10800 w 21600"/>
                <a:gd name="T7" fmla="*/ 0 h 21600"/>
                <a:gd name="T8" fmla="*/ 4838 w 21600"/>
                <a:gd name="T9" fmla="*/ 4838 h 21600"/>
                <a:gd name="T10" fmla="*/ 16762 w 21600"/>
                <a:gd name="T11" fmla="*/ 1676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5" y="21600"/>
                  </a:lnTo>
                  <a:lnTo>
                    <a:pt x="1552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0" name="AutoShape 7"/>
            <p:cNvSpPr>
              <a:spLocks noChangeArrowheads="1"/>
            </p:cNvSpPr>
            <p:nvPr/>
          </p:nvSpPr>
          <p:spPr bwMode="auto">
            <a:xfrm flipH="1">
              <a:off x="2662238" y="3022600"/>
              <a:ext cx="1376362" cy="914400"/>
            </a:xfrm>
            <a:prstGeom prst="parallelogram">
              <a:avLst>
                <a:gd name="adj" fmla="val 37630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1" name="AutoShape 4"/>
            <p:cNvSpPr>
              <a:spLocks noChangeArrowheads="1"/>
            </p:cNvSpPr>
            <p:nvPr/>
          </p:nvSpPr>
          <p:spPr bwMode="auto">
            <a:xfrm>
              <a:off x="5118100" y="3022600"/>
              <a:ext cx="1341438" cy="914400"/>
            </a:xfrm>
            <a:prstGeom prst="parallelogram">
              <a:avLst>
                <a:gd name="adj" fmla="val 36675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2" name="AutoShape 10"/>
            <p:cNvSpPr>
              <a:spLocks noChangeArrowheads="1"/>
            </p:cNvSpPr>
            <p:nvPr/>
          </p:nvSpPr>
          <p:spPr bwMode="auto">
            <a:xfrm flipH="1">
              <a:off x="5113338" y="4292600"/>
              <a:ext cx="1376362" cy="914400"/>
            </a:xfrm>
            <a:prstGeom prst="parallelogram">
              <a:avLst>
                <a:gd name="adj" fmla="val 37630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3" name="AutoShape 6"/>
            <p:cNvSpPr>
              <a:spLocks noChangeArrowheads="1"/>
            </p:cNvSpPr>
            <p:nvPr/>
          </p:nvSpPr>
          <p:spPr bwMode="auto">
            <a:xfrm>
              <a:off x="2654300" y="4305300"/>
              <a:ext cx="1328738" cy="914400"/>
            </a:xfrm>
            <a:prstGeom prst="parallelogram">
              <a:avLst>
                <a:gd name="adj" fmla="val 36328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4" name="AutoShape 1"/>
            <p:cNvSpPr>
              <a:spLocks noChangeArrowheads="1"/>
            </p:cNvSpPr>
            <p:nvPr/>
          </p:nvSpPr>
          <p:spPr bwMode="auto">
            <a:xfrm>
              <a:off x="3695700" y="3619500"/>
              <a:ext cx="1754188" cy="954088"/>
            </a:xfrm>
            <a:prstGeom prst="bevel">
              <a:avLst>
                <a:gd name="adj" fmla="val 12500"/>
              </a:avLst>
            </a:prstGeom>
            <a:solidFill>
              <a:srgbClr val="4BACC6"/>
            </a:solidFill>
            <a:ln w="19050">
              <a:solidFill>
                <a:srgbClr val="31849B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5" name="AutoShape 35"/>
            <p:cNvSpPr>
              <a:spLocks noChangeArrowheads="1"/>
            </p:cNvSpPr>
            <p:nvPr/>
          </p:nvSpPr>
          <p:spPr bwMode="auto">
            <a:xfrm>
              <a:off x="3924300" y="2400300"/>
              <a:ext cx="1270000" cy="1219200"/>
            </a:xfrm>
            <a:prstGeom prst="flowChartOffpageConnector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050">
              <a:solidFill>
                <a:srgbClr val="9BBB59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" name="Group 495"/>
          <p:cNvGrpSpPr/>
          <p:nvPr/>
        </p:nvGrpSpPr>
        <p:grpSpPr>
          <a:xfrm>
            <a:off x="1798863" y="1941286"/>
            <a:ext cx="5262337" cy="3501570"/>
            <a:chOff x="1798863" y="1941286"/>
            <a:chExt cx="5262337" cy="3501570"/>
          </a:xfrm>
        </p:grpSpPr>
        <p:grpSp>
          <p:nvGrpSpPr>
            <p:cNvPr id="12" name="Group 247"/>
            <p:cNvGrpSpPr/>
            <p:nvPr/>
          </p:nvGrpSpPr>
          <p:grpSpPr>
            <a:xfrm>
              <a:off x="5848342" y="3552368"/>
              <a:ext cx="741138" cy="192314"/>
              <a:chOff x="1371600" y="4953000"/>
              <a:chExt cx="1765300" cy="457200"/>
            </a:xfrm>
          </p:grpSpPr>
          <p:sp>
            <p:nvSpPr>
              <p:cNvPr id="608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9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3" name="Group 254"/>
            <p:cNvGrpSpPr/>
            <p:nvPr/>
          </p:nvGrpSpPr>
          <p:grpSpPr>
            <a:xfrm>
              <a:off x="5304064" y="2888342"/>
              <a:ext cx="1024167" cy="402770"/>
              <a:chOff x="1414235" y="2859314"/>
              <a:chExt cx="1765300" cy="867228"/>
            </a:xfrm>
          </p:grpSpPr>
          <p:sp>
            <p:nvSpPr>
              <p:cNvPr id="605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6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7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4" name="Group 255"/>
            <p:cNvGrpSpPr/>
            <p:nvPr/>
          </p:nvGrpSpPr>
          <p:grpSpPr>
            <a:xfrm>
              <a:off x="4048573" y="2213428"/>
              <a:ext cx="1024167" cy="402770"/>
              <a:chOff x="1414235" y="2859314"/>
              <a:chExt cx="1765300" cy="867228"/>
            </a:xfrm>
          </p:grpSpPr>
          <p:sp>
            <p:nvSpPr>
              <p:cNvPr id="602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3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4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5" name="Group 259"/>
            <p:cNvGrpSpPr/>
            <p:nvPr/>
          </p:nvGrpSpPr>
          <p:grpSpPr>
            <a:xfrm>
              <a:off x="2698749" y="2750456"/>
              <a:ext cx="1024167" cy="402770"/>
              <a:chOff x="1414235" y="2859314"/>
              <a:chExt cx="1765300" cy="867228"/>
            </a:xfrm>
          </p:grpSpPr>
          <p:sp>
            <p:nvSpPr>
              <p:cNvPr id="599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0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1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6" name="Group 263"/>
            <p:cNvGrpSpPr/>
            <p:nvPr/>
          </p:nvGrpSpPr>
          <p:grpSpPr>
            <a:xfrm>
              <a:off x="1798864" y="3432628"/>
              <a:ext cx="1024167" cy="402770"/>
              <a:chOff x="1414235" y="2859314"/>
              <a:chExt cx="1765300" cy="867228"/>
            </a:xfrm>
          </p:grpSpPr>
          <p:sp>
            <p:nvSpPr>
              <p:cNvPr id="596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7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8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7" name="Group 267"/>
            <p:cNvGrpSpPr/>
            <p:nvPr/>
          </p:nvGrpSpPr>
          <p:grpSpPr>
            <a:xfrm>
              <a:off x="5935436" y="3810000"/>
              <a:ext cx="1024167" cy="402770"/>
              <a:chOff x="1414235" y="2859314"/>
              <a:chExt cx="1765300" cy="867228"/>
            </a:xfrm>
          </p:grpSpPr>
          <p:sp>
            <p:nvSpPr>
              <p:cNvPr id="593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5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8" name="Group 271"/>
            <p:cNvGrpSpPr/>
            <p:nvPr/>
          </p:nvGrpSpPr>
          <p:grpSpPr>
            <a:xfrm>
              <a:off x="4941206" y="4470400"/>
              <a:ext cx="1024167" cy="402770"/>
              <a:chOff x="1414235" y="2859314"/>
              <a:chExt cx="1765300" cy="867228"/>
            </a:xfrm>
          </p:grpSpPr>
          <p:sp>
            <p:nvSpPr>
              <p:cNvPr id="590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1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2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9" name="Group 275"/>
            <p:cNvGrpSpPr/>
            <p:nvPr/>
          </p:nvGrpSpPr>
          <p:grpSpPr>
            <a:xfrm>
              <a:off x="3678465" y="4804228"/>
              <a:ext cx="1024167" cy="402770"/>
              <a:chOff x="1414235" y="2859314"/>
              <a:chExt cx="1765300" cy="867228"/>
            </a:xfrm>
          </p:grpSpPr>
          <p:sp>
            <p:nvSpPr>
              <p:cNvPr id="587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8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9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0" name="Group 279"/>
            <p:cNvGrpSpPr/>
            <p:nvPr/>
          </p:nvGrpSpPr>
          <p:grpSpPr>
            <a:xfrm>
              <a:off x="2691493" y="4180113"/>
              <a:ext cx="1024167" cy="402770"/>
              <a:chOff x="1414235" y="2859314"/>
              <a:chExt cx="1765300" cy="867228"/>
            </a:xfrm>
          </p:grpSpPr>
          <p:sp>
            <p:nvSpPr>
              <p:cNvPr id="584" name="AutoShape 20"/>
              <p:cNvSpPr>
                <a:spLocks noChangeArrowheads="1"/>
              </p:cNvSpPr>
              <p:nvPr/>
            </p:nvSpPr>
            <p:spPr bwMode="auto">
              <a:xfrm>
                <a:off x="23286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5" name="AutoShape 20"/>
              <p:cNvSpPr>
                <a:spLocks noChangeArrowheads="1"/>
              </p:cNvSpPr>
              <p:nvPr/>
            </p:nvSpPr>
            <p:spPr bwMode="auto">
              <a:xfrm>
                <a:off x="1414235" y="3269342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6" name="AutoShape 49"/>
              <p:cNvSpPr>
                <a:spLocks noChangeArrowheads="1"/>
              </p:cNvSpPr>
              <p:nvPr/>
            </p:nvSpPr>
            <p:spPr bwMode="auto">
              <a:xfrm>
                <a:off x="1642835" y="2859314"/>
                <a:ext cx="1260022" cy="486228"/>
              </a:xfrm>
              <a:prstGeom prst="roundRect">
                <a:avLst>
                  <a:gd name="adj" fmla="val 16667"/>
                </a:avLst>
              </a:prstGeom>
              <a:solidFill>
                <a:srgbClr val="FFE0B0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1" name="Group 283"/>
            <p:cNvGrpSpPr/>
            <p:nvPr/>
          </p:nvGrpSpPr>
          <p:grpSpPr>
            <a:xfrm>
              <a:off x="6320062" y="3312885"/>
              <a:ext cx="741138" cy="192314"/>
              <a:chOff x="1371600" y="4953000"/>
              <a:chExt cx="1765300" cy="457200"/>
            </a:xfrm>
          </p:grpSpPr>
          <p:sp>
            <p:nvSpPr>
              <p:cNvPr id="582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2" name="Group 286"/>
            <p:cNvGrpSpPr/>
            <p:nvPr/>
          </p:nvGrpSpPr>
          <p:grpSpPr>
            <a:xfrm>
              <a:off x="5841091" y="4285343"/>
              <a:ext cx="741138" cy="192314"/>
              <a:chOff x="1371600" y="4953000"/>
              <a:chExt cx="1765300" cy="457200"/>
            </a:xfrm>
          </p:grpSpPr>
          <p:sp>
            <p:nvSpPr>
              <p:cNvPr id="580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1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3" name="Group 289"/>
            <p:cNvGrpSpPr/>
            <p:nvPr/>
          </p:nvGrpSpPr>
          <p:grpSpPr>
            <a:xfrm>
              <a:off x="5129891" y="2601685"/>
              <a:ext cx="741138" cy="192314"/>
              <a:chOff x="1371600" y="4953000"/>
              <a:chExt cx="1765300" cy="457200"/>
            </a:xfrm>
          </p:grpSpPr>
          <p:sp>
            <p:nvSpPr>
              <p:cNvPr id="578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9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4" name="Group 292"/>
            <p:cNvGrpSpPr/>
            <p:nvPr/>
          </p:nvGrpSpPr>
          <p:grpSpPr>
            <a:xfrm>
              <a:off x="5275033" y="2369457"/>
              <a:ext cx="741138" cy="192314"/>
              <a:chOff x="1371600" y="4953000"/>
              <a:chExt cx="1765300" cy="457200"/>
            </a:xfrm>
          </p:grpSpPr>
          <p:sp>
            <p:nvSpPr>
              <p:cNvPr id="576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7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5" name="Group 295"/>
            <p:cNvGrpSpPr/>
            <p:nvPr/>
          </p:nvGrpSpPr>
          <p:grpSpPr>
            <a:xfrm>
              <a:off x="3184976" y="2500086"/>
              <a:ext cx="741138" cy="192314"/>
              <a:chOff x="1371600" y="4953000"/>
              <a:chExt cx="1765300" cy="457200"/>
            </a:xfrm>
          </p:grpSpPr>
          <p:sp>
            <p:nvSpPr>
              <p:cNvPr id="574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5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6" name="Group 298"/>
            <p:cNvGrpSpPr/>
            <p:nvPr/>
          </p:nvGrpSpPr>
          <p:grpSpPr>
            <a:xfrm>
              <a:off x="3337376" y="2188029"/>
              <a:ext cx="741138" cy="192314"/>
              <a:chOff x="1371600" y="4953000"/>
              <a:chExt cx="1765300" cy="457200"/>
            </a:xfrm>
          </p:grpSpPr>
          <p:sp>
            <p:nvSpPr>
              <p:cNvPr id="572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3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7" name="Group 301"/>
            <p:cNvGrpSpPr/>
            <p:nvPr/>
          </p:nvGrpSpPr>
          <p:grpSpPr>
            <a:xfrm>
              <a:off x="2074633" y="3900715"/>
              <a:ext cx="741138" cy="192314"/>
              <a:chOff x="1371600" y="4953000"/>
              <a:chExt cx="1765300" cy="457200"/>
            </a:xfrm>
          </p:grpSpPr>
          <p:sp>
            <p:nvSpPr>
              <p:cNvPr id="570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1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8" name="Group 304"/>
            <p:cNvGrpSpPr/>
            <p:nvPr/>
          </p:nvGrpSpPr>
          <p:grpSpPr>
            <a:xfrm>
              <a:off x="2495547" y="2246086"/>
              <a:ext cx="741138" cy="192314"/>
              <a:chOff x="1371600" y="4953000"/>
              <a:chExt cx="1765300" cy="457200"/>
            </a:xfrm>
          </p:grpSpPr>
          <p:sp>
            <p:nvSpPr>
              <p:cNvPr id="568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9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9" name="Group 307"/>
            <p:cNvGrpSpPr/>
            <p:nvPr/>
          </p:nvGrpSpPr>
          <p:grpSpPr>
            <a:xfrm>
              <a:off x="1929489" y="3131457"/>
              <a:ext cx="741138" cy="192314"/>
              <a:chOff x="1371600" y="4953000"/>
              <a:chExt cx="1765300" cy="457200"/>
            </a:xfrm>
          </p:grpSpPr>
          <p:sp>
            <p:nvSpPr>
              <p:cNvPr id="566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7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0" name="Group 310"/>
            <p:cNvGrpSpPr/>
            <p:nvPr/>
          </p:nvGrpSpPr>
          <p:grpSpPr>
            <a:xfrm>
              <a:off x="4338862" y="1941286"/>
              <a:ext cx="741138" cy="192314"/>
              <a:chOff x="1371600" y="4953000"/>
              <a:chExt cx="1765300" cy="457200"/>
            </a:xfrm>
          </p:grpSpPr>
          <p:sp>
            <p:nvSpPr>
              <p:cNvPr id="564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5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1" name="Group 313"/>
            <p:cNvGrpSpPr/>
            <p:nvPr/>
          </p:nvGrpSpPr>
          <p:grpSpPr>
            <a:xfrm>
              <a:off x="5093605" y="2144486"/>
              <a:ext cx="741138" cy="192314"/>
              <a:chOff x="1371600" y="4953000"/>
              <a:chExt cx="1765300" cy="457200"/>
            </a:xfrm>
          </p:grpSpPr>
          <p:sp>
            <p:nvSpPr>
              <p:cNvPr id="562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3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0" name="Group 316"/>
            <p:cNvGrpSpPr/>
            <p:nvPr/>
          </p:nvGrpSpPr>
          <p:grpSpPr>
            <a:xfrm>
              <a:off x="2336801" y="2496457"/>
              <a:ext cx="667656" cy="188686"/>
              <a:chOff x="1371600" y="4953000"/>
              <a:chExt cx="1765300" cy="457200"/>
            </a:xfrm>
          </p:grpSpPr>
          <p:sp>
            <p:nvSpPr>
              <p:cNvPr id="560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1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1" name="Group 319"/>
            <p:cNvGrpSpPr/>
            <p:nvPr/>
          </p:nvGrpSpPr>
          <p:grpSpPr>
            <a:xfrm>
              <a:off x="6124119" y="4524829"/>
              <a:ext cx="595995" cy="148771"/>
              <a:chOff x="1371600" y="4953000"/>
              <a:chExt cx="1765300" cy="457200"/>
            </a:xfrm>
          </p:grpSpPr>
          <p:sp>
            <p:nvSpPr>
              <p:cNvPr id="558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9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2" name="Group 322"/>
            <p:cNvGrpSpPr/>
            <p:nvPr/>
          </p:nvGrpSpPr>
          <p:grpSpPr>
            <a:xfrm>
              <a:off x="2422979" y="4626428"/>
              <a:ext cx="741138" cy="192314"/>
              <a:chOff x="1371600" y="4953000"/>
              <a:chExt cx="1765300" cy="457200"/>
            </a:xfrm>
          </p:grpSpPr>
          <p:sp>
            <p:nvSpPr>
              <p:cNvPr id="556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7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3" name="Group 325"/>
            <p:cNvGrpSpPr/>
            <p:nvPr/>
          </p:nvGrpSpPr>
          <p:grpSpPr>
            <a:xfrm>
              <a:off x="1988456" y="4161972"/>
              <a:ext cx="682171" cy="177799"/>
              <a:chOff x="1371600" y="4953000"/>
              <a:chExt cx="1765300" cy="457200"/>
            </a:xfrm>
          </p:grpSpPr>
          <p:sp>
            <p:nvSpPr>
              <p:cNvPr id="554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5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4" name="Group 328"/>
            <p:cNvGrpSpPr/>
            <p:nvPr/>
          </p:nvGrpSpPr>
          <p:grpSpPr>
            <a:xfrm>
              <a:off x="2800350" y="4887685"/>
              <a:ext cx="741138" cy="192314"/>
              <a:chOff x="1371600" y="4953000"/>
              <a:chExt cx="1765300" cy="457200"/>
            </a:xfrm>
          </p:grpSpPr>
          <p:sp>
            <p:nvSpPr>
              <p:cNvPr id="552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3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5" name="Group 331"/>
            <p:cNvGrpSpPr/>
            <p:nvPr/>
          </p:nvGrpSpPr>
          <p:grpSpPr>
            <a:xfrm>
              <a:off x="4730748" y="4931229"/>
              <a:ext cx="741138" cy="192314"/>
              <a:chOff x="1371600" y="4953000"/>
              <a:chExt cx="1765300" cy="457200"/>
            </a:xfrm>
          </p:grpSpPr>
          <p:sp>
            <p:nvSpPr>
              <p:cNvPr id="550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1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6" name="Group 334"/>
            <p:cNvGrpSpPr/>
            <p:nvPr/>
          </p:nvGrpSpPr>
          <p:grpSpPr>
            <a:xfrm>
              <a:off x="3235780" y="4644570"/>
              <a:ext cx="615285" cy="159657"/>
              <a:chOff x="1371600" y="4953000"/>
              <a:chExt cx="1765300" cy="457200"/>
            </a:xfrm>
          </p:grpSpPr>
          <p:sp>
            <p:nvSpPr>
              <p:cNvPr id="548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9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7" name="Group 337"/>
            <p:cNvGrpSpPr/>
            <p:nvPr/>
          </p:nvGrpSpPr>
          <p:grpSpPr>
            <a:xfrm>
              <a:off x="2684233" y="3352800"/>
              <a:ext cx="508910" cy="116115"/>
              <a:chOff x="1371600" y="4953000"/>
              <a:chExt cx="1765300" cy="457200"/>
            </a:xfrm>
          </p:grpSpPr>
          <p:sp>
            <p:nvSpPr>
              <p:cNvPr id="546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7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8" name="Group 340"/>
            <p:cNvGrpSpPr/>
            <p:nvPr/>
          </p:nvGrpSpPr>
          <p:grpSpPr>
            <a:xfrm>
              <a:off x="5151663" y="4045853"/>
              <a:ext cx="741138" cy="192314"/>
              <a:chOff x="1371600" y="4953000"/>
              <a:chExt cx="1765300" cy="457200"/>
            </a:xfrm>
          </p:grpSpPr>
          <p:sp>
            <p:nvSpPr>
              <p:cNvPr id="544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5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96" name="Group 343"/>
            <p:cNvGrpSpPr/>
            <p:nvPr/>
          </p:nvGrpSpPr>
          <p:grpSpPr>
            <a:xfrm>
              <a:off x="5645150" y="4920343"/>
              <a:ext cx="595995" cy="174172"/>
              <a:chOff x="1371600" y="4953000"/>
              <a:chExt cx="1765300" cy="457200"/>
            </a:xfrm>
          </p:grpSpPr>
          <p:sp>
            <p:nvSpPr>
              <p:cNvPr id="542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3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97" name="Group 346"/>
            <p:cNvGrpSpPr/>
            <p:nvPr/>
          </p:nvGrpSpPr>
          <p:grpSpPr>
            <a:xfrm>
              <a:off x="3206748" y="5250542"/>
              <a:ext cx="741138" cy="192314"/>
              <a:chOff x="1371600" y="4953000"/>
              <a:chExt cx="1765300" cy="457200"/>
            </a:xfrm>
          </p:grpSpPr>
          <p:sp>
            <p:nvSpPr>
              <p:cNvPr id="540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1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98" name="Group 349"/>
            <p:cNvGrpSpPr/>
            <p:nvPr/>
          </p:nvGrpSpPr>
          <p:grpSpPr>
            <a:xfrm>
              <a:off x="5892800" y="2191658"/>
              <a:ext cx="507999" cy="116114"/>
              <a:chOff x="1371600" y="4953000"/>
              <a:chExt cx="1765300" cy="457200"/>
            </a:xfrm>
          </p:grpSpPr>
          <p:sp>
            <p:nvSpPr>
              <p:cNvPr id="538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9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99" name="Group 352"/>
            <p:cNvGrpSpPr/>
            <p:nvPr/>
          </p:nvGrpSpPr>
          <p:grpSpPr>
            <a:xfrm>
              <a:off x="6037033" y="2637970"/>
              <a:ext cx="741138" cy="192314"/>
              <a:chOff x="1371600" y="4953000"/>
              <a:chExt cx="1765300" cy="457200"/>
            </a:xfrm>
          </p:grpSpPr>
          <p:sp>
            <p:nvSpPr>
              <p:cNvPr id="536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7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00" name="Group 355"/>
            <p:cNvGrpSpPr/>
            <p:nvPr/>
          </p:nvGrpSpPr>
          <p:grpSpPr>
            <a:xfrm>
              <a:off x="3084285" y="2024744"/>
              <a:ext cx="507999" cy="116114"/>
              <a:chOff x="1371600" y="4953000"/>
              <a:chExt cx="1765300" cy="457200"/>
            </a:xfrm>
          </p:grpSpPr>
          <p:sp>
            <p:nvSpPr>
              <p:cNvPr id="534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5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01" name="Group 358"/>
            <p:cNvGrpSpPr/>
            <p:nvPr/>
          </p:nvGrpSpPr>
          <p:grpSpPr>
            <a:xfrm>
              <a:off x="5188858" y="5174343"/>
              <a:ext cx="507999" cy="116114"/>
              <a:chOff x="1371600" y="4953000"/>
              <a:chExt cx="1765300" cy="457200"/>
            </a:xfrm>
          </p:grpSpPr>
          <p:sp>
            <p:nvSpPr>
              <p:cNvPr id="532" name="AutoShape 20"/>
              <p:cNvSpPr>
                <a:spLocks noChangeArrowheads="1"/>
              </p:cNvSpPr>
              <p:nvPr/>
            </p:nvSpPr>
            <p:spPr bwMode="auto">
              <a:xfrm>
                <a:off x="13716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3" name="AutoShape 21"/>
              <p:cNvSpPr>
                <a:spLocks noChangeArrowheads="1"/>
              </p:cNvSpPr>
              <p:nvPr/>
            </p:nvSpPr>
            <p:spPr bwMode="auto">
              <a:xfrm>
                <a:off x="2286000" y="4953000"/>
                <a:ext cx="8509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BB6C"/>
              </a:solidFill>
              <a:ln w="19050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112224" y="1581875"/>
            <a:ext cx="3218975" cy="4456067"/>
            <a:chOff x="2443631" y="708360"/>
            <a:chExt cx="1445036" cy="3665220"/>
          </a:xfrm>
        </p:grpSpPr>
        <p:sp>
          <p:nvSpPr>
            <p:cNvPr id="183" name="Rectangle 182"/>
            <p:cNvSpPr/>
            <p:nvPr/>
          </p:nvSpPr>
          <p:spPr>
            <a:xfrm>
              <a:off x="2443631" y="708360"/>
              <a:ext cx="1445036" cy="3665220"/>
            </a:xfrm>
            <a:prstGeom prst="rect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4" name="Rectangle 183"/>
            <p:cNvSpPr/>
            <p:nvPr/>
          </p:nvSpPr>
          <p:spPr>
            <a:xfrm>
              <a:off x="2443631" y="708360"/>
              <a:ext cx="1445036" cy="3665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255858" rIns="99568" bIns="99568" numCol="1" spcCol="1270" anchor="t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dirty="0" smtClean="0"/>
                <a:t>Educational </a:t>
              </a:r>
              <a:r>
                <a:rPr lang="en-US" sz="2400" dirty="0" smtClean="0"/>
                <a:t>Function</a:t>
              </a:r>
              <a:endParaRPr lang="en-US" sz="2400" dirty="0" smtClean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u="sng" dirty="0" smtClean="0"/>
                <a:t>Classes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Academic departments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Degree programming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Faculty consulting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Curriculum development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Libraries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Athletics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Laboratories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Technology Complex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Research programs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Tutoring/learning support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 smtClean="0"/>
                <a:t>Award Programs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099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6821E-6 L -0.17066 -3.4682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100"/>
            <a:ext cx="7772400" cy="1143000"/>
          </a:xfrm>
        </p:spPr>
        <p:txBody>
          <a:bodyPr/>
          <a:lstStyle/>
          <a:p>
            <a:r>
              <a:rPr lang="en-US" dirty="0" smtClean="0"/>
              <a:t>The Topography of College</a:t>
            </a:r>
            <a:endParaRPr lang="en-US" dirty="0"/>
          </a:p>
        </p:txBody>
      </p:sp>
      <p:sp>
        <p:nvSpPr>
          <p:cNvPr id="178" name="Text Placeholder 177"/>
          <p:cNvSpPr>
            <a:spLocks noGrp="1"/>
          </p:cNvSpPr>
          <p:nvPr>
            <p:ph type="body" sz="half" idx="2"/>
          </p:nvPr>
        </p:nvSpPr>
        <p:spPr>
          <a:xfrm>
            <a:off x="714829" y="1923143"/>
            <a:ext cx="3810000" cy="4114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Academic departments are driven by faculty committees (i.e., professors, usually </a:t>
            </a:r>
            <a:r>
              <a:rPr lang="en-US" sz="1400" dirty="0" smtClean="0">
                <a:solidFill>
                  <a:srgbClr val="C00000"/>
                </a:solidFill>
              </a:rPr>
              <a:t>tenured</a:t>
            </a:r>
            <a:r>
              <a:rPr lang="en-US" sz="1400" dirty="0" smtClean="0"/>
              <a:t> not </a:t>
            </a:r>
            <a:r>
              <a:rPr lang="en-US" sz="1400" dirty="0" smtClean="0">
                <a:solidFill>
                  <a:srgbClr val="C00000"/>
                </a:solidFill>
              </a:rPr>
              <a:t>adjunct</a:t>
            </a:r>
            <a:r>
              <a:rPr lang="en-US" sz="1400" dirty="0" smtClean="0"/>
              <a:t>), directed by a </a:t>
            </a:r>
            <a:r>
              <a:rPr lang="en-US" sz="1600" dirty="0" smtClean="0">
                <a:solidFill>
                  <a:srgbClr val="FF0000"/>
                </a:solidFill>
              </a:rPr>
              <a:t>Department</a:t>
            </a:r>
            <a:r>
              <a:rPr lang="en-US" sz="14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Chair</a:t>
            </a:r>
            <a:r>
              <a:rPr lang="en-US" sz="14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The classes, grades, etc. that will accomplish a Degree or fulfill a “Program” is determined by several forces—but typically only a </a:t>
            </a:r>
            <a:r>
              <a:rPr lang="en-US" sz="1600" dirty="0" smtClean="0">
                <a:solidFill>
                  <a:srgbClr val="FF0000"/>
                </a:solidFill>
              </a:rPr>
              <a:t>Dean</a:t>
            </a:r>
            <a:r>
              <a:rPr lang="en-US" sz="1400" dirty="0" smtClean="0"/>
              <a:t> (the “principal” of the School which houses your academic Department) has the power to alter or amend its parts.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Faculty</a:t>
            </a:r>
            <a:r>
              <a:rPr lang="en-US" sz="1400" dirty="0" smtClean="0"/>
              <a:t> are mainly the front-line of contact with students—they teach the classes, hold office hours, work on sharing with each other, design or reshape </a:t>
            </a:r>
            <a:r>
              <a:rPr lang="en-US" sz="1600" dirty="0" smtClean="0">
                <a:solidFill>
                  <a:srgbClr val="FF0000"/>
                </a:solidFill>
              </a:rPr>
              <a:t>curriculum</a:t>
            </a:r>
            <a:r>
              <a:rPr lang="en-US" sz="1600" dirty="0" smtClean="0"/>
              <a:t> </a:t>
            </a:r>
            <a:r>
              <a:rPr lang="en-US" sz="1400" dirty="0" smtClean="0"/>
              <a:t>in order to better meet goals or improve learning, counsel students on just about everything, coordinate resources, etc.</a:t>
            </a:r>
          </a:p>
        </p:txBody>
      </p:sp>
      <p:grpSp>
        <p:nvGrpSpPr>
          <p:cNvPr id="174" name="Group 181"/>
          <p:cNvGrpSpPr/>
          <p:nvPr/>
        </p:nvGrpSpPr>
        <p:grpSpPr>
          <a:xfrm>
            <a:off x="5112224" y="1581875"/>
            <a:ext cx="3218975" cy="4456067"/>
            <a:chOff x="2443631" y="708360"/>
            <a:chExt cx="1445036" cy="3665220"/>
          </a:xfrm>
        </p:grpSpPr>
        <p:sp>
          <p:nvSpPr>
            <p:cNvPr id="183" name="Rectangle 182"/>
            <p:cNvSpPr/>
            <p:nvPr/>
          </p:nvSpPr>
          <p:spPr>
            <a:xfrm>
              <a:off x="2443631" y="708360"/>
              <a:ext cx="1445036" cy="3665220"/>
            </a:xfrm>
            <a:prstGeom prst="rect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4" name="Rectangle 183"/>
            <p:cNvSpPr/>
            <p:nvPr/>
          </p:nvSpPr>
          <p:spPr>
            <a:xfrm>
              <a:off x="2443631" y="708360"/>
              <a:ext cx="1445036" cy="3665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255858" rIns="99568" bIns="99568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kern="1200" dirty="0" smtClean="0"/>
                <a:t>Educational </a:t>
              </a:r>
              <a:r>
                <a:rPr lang="en-US" sz="2400" kern="1200" dirty="0" smtClean="0"/>
                <a:t>Function</a:t>
              </a:r>
              <a:endParaRPr lang="en-US" sz="2400" kern="120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u="sng" kern="1200" dirty="0" smtClean="0"/>
                <a:t>Classrooms</a:t>
              </a:r>
              <a:endParaRPr lang="en-US" u="sng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Academic departments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Degree programming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Faculty consulting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Curriculum development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Libraries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Athletics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Laboratories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Technology Complex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Research programs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Tutoring/learning support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Award Programs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224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100"/>
            <a:ext cx="7772400" cy="1143000"/>
          </a:xfrm>
        </p:spPr>
        <p:txBody>
          <a:bodyPr/>
          <a:lstStyle/>
          <a:p>
            <a:r>
              <a:rPr lang="en-US" dirty="0" smtClean="0"/>
              <a:t>The Topography of College</a:t>
            </a:r>
            <a:endParaRPr lang="en-US" dirty="0"/>
          </a:p>
        </p:txBody>
      </p:sp>
      <p:grpSp>
        <p:nvGrpSpPr>
          <p:cNvPr id="3" name="Group 181"/>
          <p:cNvGrpSpPr/>
          <p:nvPr/>
        </p:nvGrpSpPr>
        <p:grpSpPr>
          <a:xfrm>
            <a:off x="5112224" y="1581875"/>
            <a:ext cx="3218975" cy="4456067"/>
            <a:chOff x="2443631" y="708360"/>
            <a:chExt cx="1445036" cy="3665220"/>
          </a:xfrm>
        </p:grpSpPr>
        <p:sp>
          <p:nvSpPr>
            <p:cNvPr id="183" name="Rectangle 182"/>
            <p:cNvSpPr/>
            <p:nvPr/>
          </p:nvSpPr>
          <p:spPr>
            <a:xfrm>
              <a:off x="2443631" y="708360"/>
              <a:ext cx="1445036" cy="3665220"/>
            </a:xfrm>
            <a:prstGeom prst="rect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4" name="Rectangle 183"/>
            <p:cNvSpPr/>
            <p:nvPr/>
          </p:nvSpPr>
          <p:spPr>
            <a:xfrm>
              <a:off x="2443631" y="708360"/>
              <a:ext cx="1445036" cy="3665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255858" rIns="99568" bIns="99568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kern="1200" dirty="0" smtClean="0"/>
                <a:t>Educational Operations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u="sng" kern="1200" dirty="0" smtClean="0"/>
                <a:t>Classrooms</a:t>
              </a:r>
              <a:endParaRPr lang="en-US" u="sng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Academic departments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Degree programming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Faculty consulting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Curriculum development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Libraries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Athletics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Laboratories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Technology Complex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Research programs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Tutoring/learning support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Award Programs</a:t>
              </a:r>
              <a:endParaRPr lang="en-US" kern="1200" dirty="0"/>
            </a:p>
          </p:txBody>
        </p:sp>
      </p:grpSp>
      <p:grpSp>
        <p:nvGrpSpPr>
          <p:cNvPr id="7" name="Group 181"/>
          <p:cNvGrpSpPr/>
          <p:nvPr/>
        </p:nvGrpSpPr>
        <p:grpSpPr>
          <a:xfrm>
            <a:off x="576511" y="1574618"/>
            <a:ext cx="3487489" cy="5000353"/>
            <a:chOff x="2443631" y="708360"/>
            <a:chExt cx="1565575" cy="3665220"/>
          </a:xfrm>
        </p:grpSpPr>
        <p:sp>
          <p:nvSpPr>
            <p:cNvPr id="8" name="Rectangle 7"/>
            <p:cNvSpPr/>
            <p:nvPr/>
          </p:nvSpPr>
          <p:spPr>
            <a:xfrm>
              <a:off x="2443631" y="708360"/>
              <a:ext cx="1445036" cy="3665220"/>
            </a:xfrm>
            <a:prstGeom prst="rect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443631" y="708360"/>
              <a:ext cx="1565575" cy="3665220"/>
            </a:xfrm>
            <a:prstGeom prst="rect">
              <a:avLst/>
            </a:prstGeom>
            <a:solidFill>
              <a:srgbClr val="689D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255858" rIns="99568" bIns="99568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SzPct val="100000"/>
                <a:buFont typeface="Arial" pitchFamily="34" charset="0"/>
                <a:buChar char="•"/>
              </a:pPr>
              <a:r>
                <a:rPr lang="en-US" sz="2400" kern="1200" dirty="0" smtClean="0"/>
                <a:t>Amenities for Students</a:t>
              </a:r>
              <a:endParaRPr lang="en-US" sz="2400" kern="1200" dirty="0" smtClean="0"/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Student Union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Budget services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Ombudsman (conflict help)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Eateries 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Recreation/Leisure activities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Study Abroad programs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Employment bureau</a:t>
              </a:r>
            </a:p>
            <a:p>
              <a:pPr marL="54864" lvl="0" indent="-54864">
                <a:lnSpc>
                  <a:spcPct val="90000"/>
                </a:lnSpc>
                <a:spcAft>
                  <a:spcPts val="300"/>
                </a:spcAft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Housing bulletin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Childcare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Career Placement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Disability Services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Clubs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Chapel 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Computer Services (email, etc.)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Equal Opportunity Office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Psychological /medical services</a:t>
              </a:r>
            </a:p>
            <a:p>
              <a:pPr marL="54864" lvl="0" indent="-54864">
                <a:buSzPct val="100000"/>
                <a:buFont typeface="Arial" pitchFamily="34" charset="0"/>
                <a:buChar char="•"/>
              </a:pPr>
              <a:r>
                <a:rPr lang="en-US" sz="1600" dirty="0" smtClean="0"/>
                <a:t> Transportation Program</a:t>
              </a:r>
            </a:p>
            <a:p>
              <a:pPr lvl="0">
                <a:buSzPct val="100000"/>
                <a:buFont typeface="Arial" pitchFamily="34" charset="0"/>
                <a:buChar char="•"/>
              </a:pPr>
              <a:endParaRPr lang="en-US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SzPct val="100000"/>
                <a:buFont typeface="Arial" pitchFamily="34" charset="0"/>
                <a:buChar char="•"/>
              </a:pPr>
              <a:endParaRPr lang="en-US" u="sng" kern="1200" dirty="0" smtClean="0"/>
            </a:p>
          </p:txBody>
        </p:sp>
      </p:grpSp>
      <p:grpSp>
        <p:nvGrpSpPr>
          <p:cNvPr id="10" name="Group 181"/>
          <p:cNvGrpSpPr/>
          <p:nvPr/>
        </p:nvGrpSpPr>
        <p:grpSpPr>
          <a:xfrm>
            <a:off x="4994790" y="1567364"/>
            <a:ext cx="3487489" cy="5000353"/>
            <a:chOff x="2443631" y="708360"/>
            <a:chExt cx="1565575" cy="3665220"/>
          </a:xfrm>
        </p:grpSpPr>
        <p:sp>
          <p:nvSpPr>
            <p:cNvPr id="11" name="Rectangle 10"/>
            <p:cNvSpPr/>
            <p:nvPr/>
          </p:nvSpPr>
          <p:spPr>
            <a:xfrm>
              <a:off x="2443631" y="708360"/>
              <a:ext cx="1445036" cy="3665220"/>
            </a:xfrm>
            <a:prstGeom prst="rect">
              <a:avLst/>
            </a:prstGeom>
            <a:solidFill>
              <a:srgbClr val="F68B3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443631" y="708360"/>
              <a:ext cx="1565575" cy="3665220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255858" rIns="99568" bIns="99568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dirty="0" smtClean="0"/>
                <a:t>Amenities for Public</a:t>
              </a:r>
              <a:endParaRPr lang="en-US" sz="2400" kern="1200" dirty="0" smtClean="0"/>
            </a:p>
            <a:p>
              <a:pPr marL="54864" lvl="0" indent="-54864">
                <a:buFont typeface="Arial" pitchFamily="34" charset="0"/>
                <a:buChar char="•"/>
              </a:pPr>
              <a:r>
                <a:rPr lang="en-US" dirty="0" smtClean="0"/>
                <a:t> Civic Events &amp; Organizations</a:t>
              </a:r>
            </a:p>
            <a:p>
              <a:pPr marL="54864" lvl="0" indent="-54864">
                <a:buFont typeface="Arial" pitchFamily="34" charset="0"/>
                <a:buChar char="•"/>
              </a:pPr>
              <a:r>
                <a:rPr lang="en-US" dirty="0" smtClean="0"/>
                <a:t> Museums</a:t>
              </a:r>
            </a:p>
            <a:p>
              <a:pPr marL="54864" lvl="0" indent="-54864">
                <a:buFont typeface="Arial" pitchFamily="34" charset="0"/>
                <a:buChar char="•"/>
              </a:pPr>
              <a:r>
                <a:rPr lang="en-US" dirty="0" smtClean="0"/>
                <a:t> Concert hall</a:t>
              </a:r>
            </a:p>
            <a:p>
              <a:pPr marL="54864" lvl="0" indent="-54864">
                <a:buFont typeface="Arial" pitchFamily="34" charset="0"/>
                <a:buChar char="•"/>
              </a:pPr>
              <a:r>
                <a:rPr lang="en-US" dirty="0" smtClean="0"/>
                <a:t> Institutes &amp; Research Centers</a:t>
              </a:r>
            </a:p>
            <a:p>
              <a:pPr marL="54864" lvl="0" indent="-54864">
                <a:buFont typeface="Arial" pitchFamily="34" charset="0"/>
                <a:buChar char="•"/>
              </a:pPr>
              <a:r>
                <a:rPr lang="en-US" dirty="0" smtClean="0"/>
                <a:t> Policymaking “think-tanks” </a:t>
              </a:r>
            </a:p>
            <a:p>
              <a:pPr marL="54864" lvl="0" indent="-54864"/>
              <a:r>
                <a:rPr lang="en-US" dirty="0" smtClean="0"/>
                <a:t>	  (government, etc.) </a:t>
              </a:r>
            </a:p>
            <a:p>
              <a:pPr marL="54864" lvl="0" indent="-54864">
                <a:buFont typeface="Arial" pitchFamily="34" charset="0"/>
                <a:buChar char="•"/>
              </a:pPr>
              <a:r>
                <a:rPr lang="en-US" dirty="0" smtClean="0"/>
                <a:t> Public Lecture or Forum series</a:t>
              </a:r>
            </a:p>
            <a:p>
              <a:pPr marL="54864" lvl="0" indent="-54864">
                <a:buFont typeface="Arial" pitchFamily="34" charset="0"/>
                <a:buChar char="•"/>
              </a:pPr>
              <a:r>
                <a:rPr lang="en-US" dirty="0" smtClean="0"/>
                <a:t> Extension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58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secret of College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642D"/>
                </a:solidFill>
              </a:rPr>
              <a:t>The more you know about yourself, 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00642D"/>
                </a:solidFill>
              </a:rPr>
              <a:t>the better you can take advantage of 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00642D"/>
                </a:solidFill>
              </a:rPr>
              <a:t>education and its opportunities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i="1" dirty="0" smtClean="0"/>
              <a:t>(note: what “education” meant in the past</a:t>
            </a:r>
          </a:p>
          <a:p>
            <a:pPr algn="ctr">
              <a:buNone/>
            </a:pPr>
            <a:r>
              <a:rPr lang="en-US" i="1" dirty="0" smtClean="0"/>
              <a:t>may now mean something different)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Topography of College</a:t>
            </a:r>
            <a:br>
              <a:rPr lang="en-US" dirty="0" smtClean="0"/>
            </a:br>
            <a:r>
              <a:rPr lang="en-US" sz="2000" i="1" dirty="0" smtClean="0"/>
              <a:t>Key Domains or Branches of the College Community</a:t>
            </a:r>
            <a:endParaRPr lang="en-US" sz="2000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128778"/>
              </p:ext>
            </p:extLst>
          </p:nvPr>
        </p:nvGraphicFramePr>
        <p:xfrm>
          <a:off x="513347" y="1397000"/>
          <a:ext cx="814939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747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212FCD-22DB-4B27-B572-7D1C0B935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28212FCD-22DB-4B27-B572-7D1C0B935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971491-9A77-45F8-AB31-AA3CD7DB0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B7971491-9A77-45F8-AB31-AA3CD7DB0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005B32-D9D7-4478-AAA4-553F3A08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AC005B32-D9D7-4478-AAA4-553F3A087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FD9D6-D900-49A0-95EE-19C6A9596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3ABFD9D6-D900-49A0-95EE-19C6A9596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7F9475-8EAA-42F4-B322-D5944C4E9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687F9475-8EAA-42F4-B322-D5944C4E9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39F2F5-C2D2-4CF4-A2C9-FC9552120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739F2F5-C2D2-4CF4-A2C9-FC9552120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7A2A6-952E-4AB0-A7FF-810EECFA6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DE47A2A6-952E-4AB0-A7FF-810EECFA6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F16CF-3D98-42A0-86FE-FDEC07C79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7E8F16CF-3D98-42A0-86FE-FDEC07C79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E49E68-5E78-4281-8DD6-E560854B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C7E49E68-5E78-4281-8DD6-E560854B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C3FACD-641C-496A-9A29-4DC36CD4B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48C3FACD-641C-496A-9A29-4DC36CD4B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B84C6-9333-4F4E-A39B-99F689EF8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339B84C6-9333-4F4E-A39B-99F689EF8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AC01A9-C7B8-4468-8C64-F9FEF1B1A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D0AC01A9-C7B8-4468-8C64-F9FEF1B1A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so BIG?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College</a:t>
            </a:r>
          </a:p>
          <a:p>
            <a:pPr>
              <a:buNone/>
            </a:pPr>
            <a:r>
              <a:rPr lang="en-US" sz="1800" dirty="0" smtClean="0"/>
              <a:t>Originates in the monasteries of medieval Europe: focused on training the Christian clergy, maintains libraries, Latin literacy. First effort to canonize knowledge in “liberal arts.”</a:t>
            </a:r>
          </a:p>
          <a:p>
            <a:pPr>
              <a:buNone/>
            </a:pPr>
            <a:r>
              <a:rPr lang="en-US" sz="1800" dirty="0" smtClean="0"/>
              <a:t>Over time, is subsidized by state and oriented to upper-class interests (wealth, power, etc.). A generalist or cosmopolitan approach to knowledge. </a:t>
            </a:r>
          </a:p>
          <a:p>
            <a:pPr>
              <a:buNone/>
            </a:pPr>
            <a:r>
              <a:rPr lang="en-US" sz="1800" dirty="0" smtClean="0"/>
              <a:t>Main intent: to provide context for socializing or networking young men of the upper class. A kind of proving ground for future leaders.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37160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Originates in central Europe in the 1800’s, due largely to scientific intensification and specialty.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Becomes the haven for generating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“experts” in given fields (e.g., botanists, doctors, chemists, etc.)—origin of the “major.”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Main intent: to develop research and expand scholarship </a:t>
            </a:r>
            <a:r>
              <a:rPr lang="en-US" dirty="0" smtClean="0"/>
              <a:t>in the specific sciences (later, in arts). Creates a distinct professional class.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Was 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till intended for the privileged or gifted few</a:t>
            </a:r>
          </a:p>
        </p:txBody>
      </p:sp>
    </p:spTree>
    <p:extLst>
      <p:ext uri="{BB962C8B-B14F-4D97-AF65-F5344CB8AC3E}">
        <p14:creationId xmlns:p14="http://schemas.microsoft.com/office/powerpoint/2010/main" val="159248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smtClean="0"/>
              <a:t>“College” for, then?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role of higher education in America today:</a:t>
            </a:r>
          </a:p>
          <a:p>
            <a:pPr>
              <a:buNone/>
            </a:pPr>
            <a:endParaRPr lang="en-US" sz="2800" dirty="0"/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Builds higher-level thinking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(makes learners more adaptive, diverse)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Specializes human skill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(i.e., expertise)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Professionalizes people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(a kind of licensing or authorizing network)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Research &amp; technological innovation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“Think tanks”—advanced problem-solving, knowledge creation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Sophistication 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(broader exposure to “world”)</a:t>
            </a:r>
          </a:p>
          <a:p>
            <a:pPr marL="514350" indent="-514350">
              <a:buSzPct val="60000"/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Serves everybody 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81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business</a:t>
            </a:r>
            <a:r>
              <a:rPr lang="en-US" dirty="0" smtClean="0"/>
              <a:t>—profitability is crucial</a:t>
            </a:r>
          </a:p>
          <a:p>
            <a:pPr lvl="4">
              <a:buFont typeface="Arial" pitchFamily="34" charset="0"/>
              <a:buChar char="•"/>
            </a:pPr>
            <a:r>
              <a:rPr lang="en-US" sz="3200" dirty="0" smtClean="0"/>
              <a:t>An </a:t>
            </a:r>
            <a:r>
              <a:rPr lang="en-US" sz="3200" dirty="0" smtClean="0">
                <a:solidFill>
                  <a:srgbClr val="FF0000"/>
                </a:solidFill>
              </a:rPr>
              <a:t>institution</a:t>
            </a:r>
            <a:r>
              <a:rPr lang="en-US" sz="3200" dirty="0" smtClean="0"/>
              <a:t>—must meet accreditation standards set by authorities, follow state/fed rules to get $</a:t>
            </a:r>
            <a:r>
              <a:rPr lang="en-US" sz="3200" dirty="0" err="1" smtClean="0"/>
              <a:t>ubsidies</a:t>
            </a:r>
            <a:endParaRPr lang="en-US" sz="3200" dirty="0" smtClean="0"/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arena</a:t>
            </a:r>
            <a:r>
              <a:rPr lang="en-US" dirty="0" smtClean="0"/>
              <a:t> of public debate—what to allow or forbid, intellectual freedom, opinion battles, etc.  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community</a:t>
            </a:r>
            <a:r>
              <a:rPr lang="en-US" dirty="0" smtClean="0"/>
              <a:t> of ideas &amp; authorities</a:t>
            </a:r>
            <a:endParaRPr lang="en-US" dirty="0"/>
          </a:p>
        </p:txBody>
      </p:sp>
      <p:pic>
        <p:nvPicPr>
          <p:cNvPr id="3074" name="Picture 2" descr="C:\Documents and Settings\scobaker\Local Settings\Temporary Internet Files\Content.IE5\YCYNBP8Z\MC9102163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914400"/>
            <a:ext cx="1063382" cy="1470167"/>
          </a:xfrm>
          <a:prstGeom prst="rect">
            <a:avLst/>
          </a:prstGeom>
          <a:noFill/>
        </p:spPr>
      </p:pic>
      <p:pic>
        <p:nvPicPr>
          <p:cNvPr id="3075" name="Picture 3" descr="C:\Documents and Settings\scobaker\Local Settings\Temporary Internet Files\Content.IE5\D74IRLJ2\MC9002926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029200"/>
            <a:ext cx="1826971" cy="1393546"/>
          </a:xfrm>
          <a:prstGeom prst="rect">
            <a:avLst/>
          </a:prstGeom>
          <a:noFill/>
        </p:spPr>
      </p:pic>
      <p:pic>
        <p:nvPicPr>
          <p:cNvPr id="3076" name="Picture 4" descr="C:\Documents and Settings\scobaker\Local Settings\Temporary Internet Files\Content.IE5\713RQZKO\MC9003661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1836115" cy="136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56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College </a:t>
            </a:r>
            <a:r>
              <a:rPr lang="en-US" dirty="0" err="1" smtClean="0"/>
              <a:t>ExPress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en-US" dirty="0" smtClean="0"/>
              <a:t>Chapter 3: Your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8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0824" y="4618492"/>
            <a:ext cx="7433229" cy="1935105"/>
            <a:chOff x="785323" y="3937971"/>
            <a:chExt cx="7433229" cy="2135181"/>
          </a:xfrm>
          <a:solidFill>
            <a:srgbClr val="00B050"/>
          </a:solidFill>
        </p:grpSpPr>
        <p:sp>
          <p:nvSpPr>
            <p:cNvPr id="10" name="Moon 9"/>
            <p:cNvSpPr/>
            <p:nvPr/>
          </p:nvSpPr>
          <p:spPr>
            <a:xfrm rot="4882804">
              <a:off x="1082511" y="5318764"/>
              <a:ext cx="457200" cy="1051576"/>
            </a:xfrm>
            <a:prstGeom prst="moon">
              <a:avLst>
                <a:gd name="adj" fmla="val 104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oon 10"/>
            <p:cNvSpPr/>
            <p:nvPr/>
          </p:nvSpPr>
          <p:spPr>
            <a:xfrm rot="4895539">
              <a:off x="2306578" y="4708133"/>
              <a:ext cx="665411" cy="1637465"/>
            </a:xfrm>
            <a:prstGeom prst="moon">
              <a:avLst>
                <a:gd name="adj" fmla="val 112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/>
            <p:cNvSpPr/>
            <p:nvPr/>
          </p:nvSpPr>
          <p:spPr>
            <a:xfrm rot="4911970">
              <a:off x="4041895" y="4059644"/>
              <a:ext cx="875050" cy="2083360"/>
            </a:xfrm>
            <a:prstGeom prst="moon">
              <a:avLst>
                <a:gd name="adj" fmla="val 9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oon 12"/>
            <p:cNvSpPr/>
            <p:nvPr/>
          </p:nvSpPr>
          <p:spPr>
            <a:xfrm rot="4849981">
              <a:off x="6247477" y="3157522"/>
              <a:ext cx="1190626" cy="2751524"/>
            </a:xfrm>
            <a:prstGeom prst="moon">
              <a:avLst>
                <a:gd name="adj" fmla="val 716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Post-secondary Menu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746249"/>
            <a:ext cx="2950417" cy="457994"/>
          </a:xfrm>
        </p:spPr>
        <p:txBody>
          <a:bodyPr/>
          <a:lstStyle/>
          <a:p>
            <a:pPr algn="ctr"/>
            <a:r>
              <a:rPr lang="en-US" dirty="0" smtClean="0"/>
              <a:t>2-year schools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Community colleges</a:t>
            </a:r>
          </a:p>
          <a:p>
            <a:r>
              <a:rPr lang="en-US" dirty="0" smtClean="0"/>
              <a:t>Vocational schools</a:t>
            </a:r>
          </a:p>
          <a:p>
            <a:r>
              <a:rPr lang="en-US" dirty="0" smtClean="0"/>
              <a:t>Technical institutes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>
                <a:latin typeface="Goudy Old Style" pitchFamily="18" charset="0"/>
              </a:rPr>
              <a:t>Certifications</a:t>
            </a:r>
          </a:p>
          <a:p>
            <a:pPr>
              <a:buNone/>
            </a:pPr>
            <a:r>
              <a:rPr lang="en-US" sz="2000" dirty="0" smtClean="0">
                <a:latin typeface="Goudy Old Style" pitchFamily="18" charset="0"/>
              </a:rPr>
              <a:t>Associate degrees (AA, AS)</a:t>
            </a:r>
          </a:p>
          <a:p>
            <a:pPr>
              <a:buNone/>
            </a:pPr>
            <a:r>
              <a:rPr lang="en-US" sz="2000" dirty="0" smtClean="0">
                <a:latin typeface="Goudy Old Style" pitchFamily="18" charset="0"/>
              </a:rPr>
              <a:t>Trade testing/licensing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1225" y="1746249"/>
            <a:ext cx="4041775" cy="4222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4-year (or more) schools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/>
          <a:lstStyle/>
          <a:p>
            <a:r>
              <a:rPr lang="en-US" dirty="0" smtClean="0"/>
              <a:t>Colleges (public/private)</a:t>
            </a:r>
          </a:p>
          <a:p>
            <a:r>
              <a:rPr lang="en-US" dirty="0" smtClean="0"/>
              <a:t>Universities</a:t>
            </a:r>
          </a:p>
          <a:p>
            <a:endParaRPr lang="en-US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>
                <a:latin typeface="Goudy Old Style" pitchFamily="18" charset="0"/>
              </a:rPr>
              <a:t>Undergraduate degrees (BA, BS, etc.)</a:t>
            </a:r>
          </a:p>
          <a:p>
            <a:pPr>
              <a:buNone/>
            </a:pPr>
            <a:r>
              <a:rPr lang="en-US" sz="2000" dirty="0" smtClean="0">
                <a:latin typeface="Goudy Old Style" pitchFamily="18" charset="0"/>
              </a:rPr>
              <a:t>Graduate degrees (Masters, PhD, etc.)</a:t>
            </a:r>
          </a:p>
          <a:p>
            <a:pPr>
              <a:buNone/>
            </a:pPr>
            <a:r>
              <a:rPr lang="en-US" sz="2000" dirty="0" smtClean="0">
                <a:latin typeface="Goudy Old Style" pitchFamily="18" charset="0"/>
              </a:rPr>
              <a:t>Post-graduate courses</a:t>
            </a:r>
            <a:endParaRPr lang="en-US" sz="2000" dirty="0">
              <a:latin typeface="Goudy Old Style" pitchFamily="18" charset="0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3777909" y="1752600"/>
            <a:ext cx="717012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3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Post-secondary Menu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40773"/>
              </p:ext>
            </p:extLst>
          </p:nvPr>
        </p:nvGraphicFramePr>
        <p:xfrm>
          <a:off x="990600" y="1828800"/>
          <a:ext cx="7239004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1"/>
                <a:gridCol w="1809751"/>
                <a:gridCol w="1809751"/>
                <a:gridCol w="1809751"/>
              </a:tblGrid>
              <a:tr h="94355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Vocational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(2 years’ program</a:t>
                      </a:r>
                      <a:r>
                        <a:rPr lang="en-US" sz="2400" dirty="0" smtClean="0">
                          <a:effectLst/>
                        </a:rPr>
                        <a:t>)</a:t>
                      </a:r>
                      <a:endParaRPr lang="en-US" sz="2400" dirty="0">
                        <a:effectLst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Academic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(4 or more years’ </a:t>
                      </a:r>
                      <a:r>
                        <a:rPr lang="en-US" sz="2400" dirty="0" smtClean="0">
                          <a:effectLst/>
                        </a:rPr>
                        <a:t>program)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Technical School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Community College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College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(undergraduate)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(graduate)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052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Certification and/or licensing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Associate degree (AA, AS)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Bachelor’s degree (BA, BS)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Bachelor’s, Masters, and/or Doctorate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(BA/BS, MA/MS, PhD.)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construction, electronics, technical repair, equipment operator, welding, culinary arts, et al.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academic fields, paralegal, business mgmt., administrative asst., computer programmer, et al.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English, Political Science, Art, Business, Psychology, Economics, Culture Studies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same as College but more specialized (e.g., Literature, Linguistics, Finance)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2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31923" y="2510721"/>
            <a:ext cx="608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Certificate * *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* Associates * * * * Bachelors * * * * * Graduate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 bwMode="auto">
          <a:xfrm>
            <a:off x="5424407" y="4023036"/>
            <a:ext cx="1518834" cy="232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tretch>
            <a:fillRect/>
          </a:stretch>
        </p:blipFill>
        <p:spPr bwMode="auto">
          <a:xfrm>
            <a:off x="1993820" y="4901103"/>
            <a:ext cx="955204" cy="868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ight Triangle 10"/>
          <p:cNvSpPr/>
          <p:nvPr/>
        </p:nvSpPr>
        <p:spPr>
          <a:xfrm flipH="1">
            <a:off x="2225298" y="3781587"/>
            <a:ext cx="3106119" cy="89890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Post-secondary Learning Paths</a:t>
            </a:r>
            <a:br>
              <a:rPr lang="en-US" dirty="0" smtClean="0"/>
            </a:br>
            <a:r>
              <a:rPr lang="en-US" sz="3100" dirty="0" smtClean="0"/>
              <a:t>(routes of entry from high school)</a:t>
            </a:r>
            <a:endParaRPr lang="en-US" sz="3100" dirty="0"/>
          </a:p>
        </p:txBody>
      </p:sp>
      <p:pic>
        <p:nvPicPr>
          <p:cNvPr id="1026" name="Picture 2" descr="C:\Documents and Settings\scobaker\Local Settings\Temporary Internet Files\Content.IE5\A152CRC6\MC900036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19400"/>
            <a:ext cx="1987906" cy="1261872"/>
          </a:xfrm>
          <a:prstGeom prst="rect">
            <a:avLst/>
          </a:prstGeom>
          <a:noFill/>
        </p:spPr>
      </p:pic>
      <p:pic>
        <p:nvPicPr>
          <p:cNvPr id="1028" name="Picture 4" descr="C:\Documents and Settings\scobaker\Local Settings\Temporary Internet Files\Content.IE5\MIB3ZBUZ\MC9000300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7804" y="4038600"/>
            <a:ext cx="1347161" cy="662026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609600" y="3429000"/>
            <a:ext cx="4419600" cy="1219200"/>
            <a:chOff x="457200" y="3429000"/>
            <a:chExt cx="4419600" cy="1219200"/>
          </a:xfrm>
        </p:grpSpPr>
        <p:sp>
          <p:nvSpPr>
            <p:cNvPr id="12" name="Right Arrow 11"/>
            <p:cNvSpPr/>
            <p:nvPr/>
          </p:nvSpPr>
          <p:spPr>
            <a:xfrm>
              <a:off x="457200" y="3962400"/>
              <a:ext cx="978408" cy="685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entry</a:t>
              </a:r>
              <a:endParaRPr lang="en-US" dirty="0"/>
            </a:p>
          </p:txBody>
        </p:sp>
        <p:sp>
          <p:nvSpPr>
            <p:cNvPr id="13" name="Bent Arrow 12"/>
            <p:cNvSpPr/>
            <p:nvPr/>
          </p:nvSpPr>
          <p:spPr>
            <a:xfrm>
              <a:off x="457200" y="3429000"/>
              <a:ext cx="4419600" cy="762000"/>
            </a:xfrm>
            <a:prstGeom prst="bentArrow">
              <a:avLst>
                <a:gd name="adj1" fmla="val 30025"/>
                <a:gd name="adj2" fmla="val 23983"/>
                <a:gd name="adj3" fmla="val 25001"/>
                <a:gd name="adj4" fmla="val 8690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28800" y="4676001"/>
            <a:ext cx="1387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Community college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4038600"/>
            <a:ext cx="1328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College/University</a:t>
            </a:r>
            <a:endParaRPr lang="en-US" sz="1200" dirty="0"/>
          </a:p>
        </p:txBody>
      </p:sp>
      <p:sp>
        <p:nvSpPr>
          <p:cNvPr id="17" name="Hexagon 16"/>
          <p:cNvSpPr/>
          <p:nvPr/>
        </p:nvSpPr>
        <p:spPr>
          <a:xfrm>
            <a:off x="7162800" y="4724400"/>
            <a:ext cx="908304" cy="762000"/>
          </a:xfrm>
          <a:prstGeom prst="hexagon">
            <a:avLst>
              <a:gd name="adj" fmla="val 31102"/>
              <a:gd name="vf" fmla="val 115470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job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3352800" y="5410200"/>
            <a:ext cx="908304" cy="762000"/>
          </a:xfrm>
          <a:prstGeom prst="hexagon">
            <a:avLst>
              <a:gd name="adj" fmla="val 31102"/>
              <a:gd name="vf" fmla="val 115470"/>
            </a:avLst>
          </a:prstGeom>
          <a:solidFill>
            <a:srgbClr val="F2F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job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 rot="2127550">
            <a:off x="2449789" y="5075313"/>
            <a:ext cx="1068894" cy="381000"/>
          </a:xfrm>
          <a:prstGeom prst="stripedRightArrow">
            <a:avLst>
              <a:gd name="adj1" fmla="val 24416"/>
              <a:gd name="adj2" fmla="val 4040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ircular Arrow 21"/>
          <p:cNvSpPr/>
          <p:nvPr/>
        </p:nvSpPr>
        <p:spPr>
          <a:xfrm rot="1399041">
            <a:off x="6521430" y="3819075"/>
            <a:ext cx="1787815" cy="978408"/>
          </a:xfrm>
          <a:prstGeom prst="circularArrow">
            <a:avLst>
              <a:gd name="adj1" fmla="val 13450"/>
              <a:gd name="adj2" fmla="val 742927"/>
              <a:gd name="adj3" fmla="val 276879"/>
              <a:gd name="adj4" fmla="val 12686158"/>
              <a:gd name="adj5" fmla="val 1470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ircular Arrow 22"/>
          <p:cNvSpPr/>
          <p:nvPr/>
        </p:nvSpPr>
        <p:spPr>
          <a:xfrm rot="14152064" flipV="1">
            <a:off x="6448579" y="2087802"/>
            <a:ext cx="1619232" cy="1526352"/>
          </a:xfrm>
          <a:prstGeom prst="circularArrow">
            <a:avLst>
              <a:gd name="adj1" fmla="val 8851"/>
              <a:gd name="adj2" fmla="val 1588278"/>
              <a:gd name="adj3" fmla="val 277779"/>
              <a:gd name="adj4" fmla="val 8129143"/>
              <a:gd name="adj5" fmla="val 815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6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14781" y="5191930"/>
            <a:ext cx="5066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small" spc="8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Remediation</a:t>
            </a:r>
            <a:endParaRPr lang="en-US" sz="5400" b="1" i="1" cap="small" spc="8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17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College “builds” knowledge “upward”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973447" y="1335004"/>
          <a:ext cx="5062783" cy="391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24363" y="5253926"/>
            <a:ext cx="8198603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Arrow 7"/>
          <p:cNvSpPr/>
          <p:nvPr/>
        </p:nvSpPr>
        <p:spPr>
          <a:xfrm>
            <a:off x="7253202" y="4649492"/>
            <a:ext cx="1487837" cy="1197554"/>
          </a:xfrm>
          <a:prstGeom prst="leftArrow">
            <a:avLst>
              <a:gd name="adj1" fmla="val 47412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College entry level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24363" y="5638796"/>
            <a:ext cx="8198603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4363" y="5930678"/>
            <a:ext cx="8198603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4363" y="6238058"/>
            <a:ext cx="8198603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59836" y="1418254"/>
            <a:ext cx="1399594" cy="3825552"/>
            <a:chOff x="559836" y="1418254"/>
            <a:chExt cx="1399594" cy="3825552"/>
          </a:xfrm>
        </p:grpSpPr>
        <p:sp>
          <p:nvSpPr>
            <p:cNvPr id="15" name="Left Brace 14"/>
            <p:cNvSpPr/>
            <p:nvPr/>
          </p:nvSpPr>
          <p:spPr>
            <a:xfrm>
              <a:off x="1362270" y="1418254"/>
              <a:ext cx="597160" cy="3825552"/>
            </a:xfrm>
            <a:prstGeom prst="leftBrace">
              <a:avLst>
                <a:gd name="adj1" fmla="val 4484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836" y="3079103"/>
              <a:ext cx="858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Degree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82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Transferability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86359" y="1335003"/>
          <a:ext cx="6431796" cy="497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84878" y="6292313"/>
            <a:ext cx="8198603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958859" y="1281205"/>
            <a:ext cx="3677183" cy="5904933"/>
            <a:chOff x="3958859" y="1281205"/>
            <a:chExt cx="3677183" cy="5904933"/>
          </a:xfrm>
        </p:grpSpPr>
        <p:grpSp>
          <p:nvGrpSpPr>
            <p:cNvPr id="31" name="Group 30"/>
            <p:cNvGrpSpPr/>
            <p:nvPr/>
          </p:nvGrpSpPr>
          <p:grpSpPr>
            <a:xfrm>
              <a:off x="3958859" y="1281205"/>
              <a:ext cx="2274739" cy="5904933"/>
              <a:chOff x="3958859" y="1281205"/>
              <a:chExt cx="2274739" cy="5904933"/>
            </a:xfrm>
          </p:grpSpPr>
          <p:sp>
            <p:nvSpPr>
              <p:cNvPr id="26" name="Trapezoid 25"/>
              <p:cNvSpPr/>
              <p:nvPr/>
            </p:nvSpPr>
            <p:spPr>
              <a:xfrm rot="14222679">
                <a:off x="2459960" y="3412500"/>
                <a:ext cx="5873008" cy="1674268"/>
              </a:xfrm>
              <a:prstGeom prst="trapezoid">
                <a:avLst>
                  <a:gd name="adj" fmla="val 64544"/>
                </a:avLst>
              </a:prstGeom>
              <a:solidFill>
                <a:schemeClr val="accent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Diagonal Stripe 29"/>
              <p:cNvSpPr/>
              <p:nvPr/>
            </p:nvSpPr>
            <p:spPr>
              <a:xfrm rot="12788617" flipH="1">
                <a:off x="3958859" y="1281205"/>
                <a:ext cx="364405" cy="1957251"/>
              </a:xfrm>
              <a:prstGeom prst="diagStripe">
                <a:avLst>
                  <a:gd name="adj" fmla="val 1527"/>
                </a:avLst>
              </a:prstGeom>
              <a:solidFill>
                <a:schemeClr val="accent1"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017050" y="2710297"/>
              <a:ext cx="361899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+</a:t>
              </a:r>
              <a:r>
                <a:rPr lang="en-US" sz="2800" dirty="0" smtClean="0">
                  <a:solidFill>
                    <a:schemeClr val="bg1"/>
                  </a:solidFill>
                </a:rPr>
                <a:t> 2 years 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        more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    = Four-Year 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         Program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               (Bachelors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                   degree)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sosceles Triangle 15"/>
          <p:cNvSpPr/>
          <p:nvPr/>
        </p:nvSpPr>
        <p:spPr>
          <a:xfrm>
            <a:off x="1317356" y="2882685"/>
            <a:ext cx="4372553" cy="3378630"/>
          </a:xfrm>
          <a:prstGeom prst="triangle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Two-Year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Program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(Associate degree)</a:t>
            </a:r>
          </a:p>
          <a:p>
            <a:pPr algn="ctr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3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to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rgbClr val="0033CC"/>
                </a:solidFill>
              </a:rPr>
              <a:t>What does “school” mean to you?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College </a:t>
            </a:r>
            <a:r>
              <a:rPr lang="en-US" dirty="0" err="1" smtClean="0"/>
              <a:t>ExPress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en-US" dirty="0" smtClean="0"/>
              <a:t>Chapter 4: Paying for the 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8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068762"/>
          </a:xfrm>
        </p:spPr>
        <p:txBody>
          <a:bodyPr>
            <a:noAutofit/>
          </a:bodyPr>
          <a:lstStyle/>
          <a:p>
            <a:r>
              <a:rPr lang="en-US" sz="6000" dirty="0" smtClean="0"/>
              <a:t>HOW</a:t>
            </a:r>
            <a:br>
              <a:rPr lang="en-US" sz="6000" dirty="0" smtClean="0"/>
            </a:br>
            <a:r>
              <a:rPr lang="en-US" sz="6000" dirty="0" smtClean="0"/>
              <a:t>to </a:t>
            </a:r>
            <a:br>
              <a:rPr lang="en-US" sz="6000" dirty="0" smtClean="0"/>
            </a:br>
            <a:r>
              <a:rPr lang="en-US" sz="6000" dirty="0" smtClean="0"/>
              <a:t>PAY </a:t>
            </a:r>
            <a:br>
              <a:rPr lang="en-US" sz="6000" dirty="0" smtClean="0"/>
            </a:br>
            <a:r>
              <a:rPr lang="en-US" sz="6000" dirty="0" smtClean="0"/>
              <a:t>for </a:t>
            </a:r>
            <a:br>
              <a:rPr lang="en-US" sz="6000" dirty="0" smtClean="0"/>
            </a:br>
            <a:r>
              <a:rPr lang="en-US" sz="6000" dirty="0" smtClean="0"/>
              <a:t>IT ALL?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2499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2100856" y="4795934"/>
            <a:ext cx="5187822" cy="1884783"/>
          </a:xfrm>
          <a:prstGeom prst="irregularSeal1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www.fafsa.ed.gov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8346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Financial Aid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27179" y="1517786"/>
            <a:ext cx="2402633" cy="3614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Federal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Pell Grant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Subsidized Loans (</a:t>
            </a:r>
            <a:r>
              <a:rPr lang="en-US" sz="2800" dirty="0" smtClean="0"/>
              <a:t>S</a:t>
            </a: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tafford, </a:t>
            </a:r>
            <a:r>
              <a:rPr lang="en-US" sz="2800" dirty="0" smtClean="0"/>
              <a:t>P</a:t>
            </a: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erkins, etc.)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Interest-bearing loans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GI or Veterans benefits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Americorps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US Dept of Health, Dept of Labor,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subsidies, etc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374571" y="1517786"/>
            <a:ext cx="2402633" cy="288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/>
              <a:t>Incentive grants </a:t>
            </a:r>
            <a:r>
              <a:rPr lang="en-US" sz="1400" dirty="0" smtClean="0"/>
              <a:t>(may depend on school chosen)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dirty="0" smtClean="0"/>
              <a:t>Family-dependent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221963" y="1517786"/>
            <a:ext cx="2402633" cy="262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Scholarships </a:t>
            </a:r>
            <a:r>
              <a:rPr lang="en-US" dirty="0" smtClean="0"/>
              <a:t>(Tribal, merit</a:t>
            </a:r>
            <a:r>
              <a:rPr lang="en-US" dirty="0" smtClean="0"/>
              <a:t>, </a:t>
            </a:r>
            <a:r>
              <a:rPr lang="en-US" dirty="0" smtClean="0"/>
              <a:t>foundational, </a:t>
            </a:r>
            <a:r>
              <a:rPr lang="en-US" dirty="0" smtClean="0"/>
              <a:t>etc.)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Employer work-study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Occupational grants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1" name="Picture 3" descr="C:\Documents and Settings\scobaker\Local Settings\Temporary Internet Files\Content.IE5\WGCPD8RB\MP900341962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1044" y1="76415" x2="71044" y2="7641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1586204" y="426285"/>
            <a:ext cx="1233646" cy="880001"/>
          </a:xfrm>
          <a:prstGeom prst="rect">
            <a:avLst/>
          </a:prstGeom>
          <a:noFill/>
        </p:spPr>
      </p:pic>
      <p:pic>
        <p:nvPicPr>
          <p:cNvPr id="15" name="Picture 3" descr="C:\Documents and Settings\scobaker\Local Settings\Temporary Internet Files\Content.IE5\WGCPD8RB\MP900341962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9529" y1="38679" x2="19529" y2="3867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 flipV="1">
            <a:off x="6347926" y="426285"/>
            <a:ext cx="1233646" cy="880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18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+ Money = 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981200"/>
            <a:ext cx="7543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Rule #1: college students do NOT live in luxury (you won’t have money to blow).</a:t>
            </a:r>
          </a:p>
          <a:p>
            <a:r>
              <a:rPr lang="en-US" dirty="0" smtClean="0"/>
              <a:t>Rule #2: if you don’t take special care of your funding sources you will lose them.</a:t>
            </a:r>
          </a:p>
          <a:p>
            <a:r>
              <a:rPr lang="en-US" dirty="0" smtClean="0"/>
              <a:t>Rule #3: </a:t>
            </a:r>
            <a:r>
              <a:rPr lang="en-US" u="sng" dirty="0" smtClean="0"/>
              <a:t>you</a:t>
            </a:r>
            <a:r>
              <a:rPr lang="en-US" dirty="0" smtClean="0"/>
              <a:t> are responsible for your cash management, nobody else.</a:t>
            </a:r>
          </a:p>
          <a:p>
            <a:r>
              <a:rPr lang="en-US" dirty="0" smtClean="0"/>
              <a:t>Rule #4: no resource is endless.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8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2988"/>
            <a:ext cx="7772400" cy="1143000"/>
          </a:xfrm>
        </p:spPr>
        <p:txBody>
          <a:bodyPr/>
          <a:lstStyle/>
          <a:p>
            <a:r>
              <a:rPr lang="en-US" dirty="0" smtClean="0"/>
              <a:t>Good vs. Bad Financing</a:t>
            </a:r>
            <a:endParaRPr lang="en-US" dirty="0"/>
          </a:p>
        </p:txBody>
      </p:sp>
      <p:graphicFrame>
        <p:nvGraphicFramePr>
          <p:cNvPr id="5" name="ClipArt Placeholder 4"/>
          <p:cNvGraphicFramePr>
            <a:graphicFrameLocks noGrp="1"/>
          </p:cNvGraphicFramePr>
          <p:nvPr>
            <p:ph type="clipArt" sz="half" idx="1"/>
          </p:nvPr>
        </p:nvGraphicFramePr>
        <p:xfrm>
          <a:off x="685800" y="1981200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72279" y="1695583"/>
          <a:ext cx="392507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755504" y="1695583"/>
          <a:ext cx="392507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12574" y="3918860"/>
            <a:ext cx="134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Grants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0223" y="3884648"/>
            <a:ext cx="119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Loans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708" y="3806896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Loans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7962" y="3359024"/>
            <a:ext cx="1009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Grants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2117" y="5825413"/>
            <a:ext cx="11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Elephant" pitchFamily="18" charset="0"/>
              </a:rPr>
              <a:t>Better</a:t>
            </a:r>
            <a:endParaRPr lang="en-US" sz="2400" dirty="0">
              <a:solidFill>
                <a:srgbClr val="008000"/>
              </a:solidFill>
              <a:latin typeface="Elephan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6713" y="5825413"/>
            <a:ext cx="11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Elephant" pitchFamily="18" charset="0"/>
              </a:rPr>
              <a:t>Worse</a:t>
            </a:r>
            <a:endParaRPr lang="en-US" sz="2400" dirty="0">
              <a:solidFill>
                <a:srgbClr val="FF0000"/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4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Investment in “Knowledge”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695795"/>
          <a:ext cx="6096000" cy="4605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296785" y="5753996"/>
            <a:ext cx="6683433" cy="158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-436226" y="4004361"/>
            <a:ext cx="3486598" cy="158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22866" y="588541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9508" y="3427607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Learningintensity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6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325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value of college is in building your thinking “muscle”</a:t>
            </a:r>
            <a:br>
              <a:rPr lang="en-US" sz="2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400" i="1" dirty="0" smtClean="0"/>
              <a:t>For example, </a:t>
            </a:r>
            <a:r>
              <a:rPr lang="en-US" sz="2400" i="1" dirty="0" smtClean="0"/>
              <a:t>what humans “know</a:t>
            </a:r>
            <a:r>
              <a:rPr lang="en-US" sz="2400" i="1" dirty="0" smtClean="0"/>
              <a:t>” is always </a:t>
            </a:r>
            <a:r>
              <a:rPr lang="en-US" sz="2400" i="1" dirty="0" smtClean="0"/>
              <a:t>changing… 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55" y="2309326"/>
            <a:ext cx="4038600" cy="261533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“There is nothing new under the sun, but there are lots of old things we don’t know.”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--Ambrose Bierce</a:t>
            </a:r>
          </a:p>
          <a:p>
            <a:pPr lvl="2">
              <a:buNone/>
            </a:pPr>
            <a:endParaRPr lang="en-US" dirty="0" smtClean="0"/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876800" y="1981200"/>
            <a:ext cx="690563" cy="846138"/>
            <a:chOff x="1440" y="3588"/>
            <a:chExt cx="973" cy="1194"/>
          </a:xfrm>
        </p:grpSpPr>
        <p:sp>
          <p:nvSpPr>
            <p:cNvPr id="30723" name="AutoShape 3"/>
            <p:cNvSpPr>
              <a:spLocks noChangeAspect="1" noChangeArrowheads="1"/>
            </p:cNvSpPr>
            <p:nvPr/>
          </p:nvSpPr>
          <p:spPr bwMode="auto">
            <a:xfrm>
              <a:off x="1440" y="3588"/>
              <a:ext cx="973" cy="119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auto">
            <a:xfrm>
              <a:off x="1440" y="3588"/>
              <a:ext cx="973" cy="1194"/>
            </a:xfrm>
            <a:custGeom>
              <a:avLst/>
              <a:gdLst/>
              <a:ahLst/>
              <a:cxnLst>
                <a:cxn ang="0">
                  <a:pos x="1231" y="96"/>
                </a:cxn>
                <a:cxn ang="0">
                  <a:pos x="1297" y="188"/>
                </a:cxn>
                <a:cxn ang="0">
                  <a:pos x="1330" y="278"/>
                </a:cxn>
                <a:cxn ang="0">
                  <a:pos x="1365" y="307"/>
                </a:cxn>
                <a:cxn ang="0">
                  <a:pos x="1402" y="508"/>
                </a:cxn>
                <a:cxn ang="0">
                  <a:pos x="1387" y="562"/>
                </a:cxn>
                <a:cxn ang="0">
                  <a:pos x="1395" y="626"/>
                </a:cxn>
                <a:cxn ang="0">
                  <a:pos x="1430" y="702"/>
                </a:cxn>
                <a:cxn ang="0">
                  <a:pos x="1494" y="845"/>
                </a:cxn>
                <a:cxn ang="0">
                  <a:pos x="1606" y="843"/>
                </a:cxn>
                <a:cxn ang="0">
                  <a:pos x="1663" y="984"/>
                </a:cxn>
                <a:cxn ang="0">
                  <a:pos x="1605" y="1067"/>
                </a:cxn>
                <a:cxn ang="0">
                  <a:pos x="1529" y="1123"/>
                </a:cxn>
                <a:cxn ang="0">
                  <a:pos x="1436" y="1126"/>
                </a:cxn>
                <a:cxn ang="0">
                  <a:pos x="1425" y="1225"/>
                </a:cxn>
                <a:cxn ang="0">
                  <a:pos x="1422" y="1344"/>
                </a:cxn>
                <a:cxn ang="0">
                  <a:pos x="1394" y="1504"/>
                </a:cxn>
                <a:cxn ang="0">
                  <a:pos x="1354" y="1587"/>
                </a:cxn>
                <a:cxn ang="0">
                  <a:pos x="1328" y="1647"/>
                </a:cxn>
                <a:cxn ang="0">
                  <a:pos x="1288" y="1687"/>
                </a:cxn>
                <a:cxn ang="0">
                  <a:pos x="1274" y="1754"/>
                </a:cxn>
                <a:cxn ang="0">
                  <a:pos x="1231" y="1873"/>
                </a:cxn>
                <a:cxn ang="0">
                  <a:pos x="1125" y="1954"/>
                </a:cxn>
                <a:cxn ang="0">
                  <a:pos x="1000" y="2038"/>
                </a:cxn>
                <a:cxn ang="0">
                  <a:pos x="907" y="2040"/>
                </a:cxn>
                <a:cxn ang="0">
                  <a:pos x="808" y="2033"/>
                </a:cxn>
                <a:cxn ang="0">
                  <a:pos x="716" y="2031"/>
                </a:cxn>
                <a:cxn ang="0">
                  <a:pos x="661" y="2011"/>
                </a:cxn>
                <a:cxn ang="0">
                  <a:pos x="623" y="1997"/>
                </a:cxn>
                <a:cxn ang="0">
                  <a:pos x="531" y="1814"/>
                </a:cxn>
                <a:cxn ang="0">
                  <a:pos x="499" y="1790"/>
                </a:cxn>
                <a:cxn ang="0">
                  <a:pos x="426" y="1623"/>
                </a:cxn>
                <a:cxn ang="0">
                  <a:pos x="397" y="1500"/>
                </a:cxn>
                <a:cxn ang="0">
                  <a:pos x="412" y="1464"/>
                </a:cxn>
                <a:cxn ang="0">
                  <a:pos x="363" y="1419"/>
                </a:cxn>
                <a:cxn ang="0">
                  <a:pos x="348" y="1348"/>
                </a:cxn>
                <a:cxn ang="0">
                  <a:pos x="341" y="1272"/>
                </a:cxn>
                <a:cxn ang="0">
                  <a:pos x="335" y="1225"/>
                </a:cxn>
                <a:cxn ang="0">
                  <a:pos x="312" y="1179"/>
                </a:cxn>
                <a:cxn ang="0">
                  <a:pos x="1" y="1169"/>
                </a:cxn>
                <a:cxn ang="0">
                  <a:pos x="15" y="1058"/>
                </a:cxn>
                <a:cxn ang="0">
                  <a:pos x="70" y="954"/>
                </a:cxn>
                <a:cxn ang="0">
                  <a:pos x="187" y="890"/>
                </a:cxn>
                <a:cxn ang="0">
                  <a:pos x="257" y="867"/>
                </a:cxn>
                <a:cxn ang="0">
                  <a:pos x="325" y="847"/>
                </a:cxn>
                <a:cxn ang="0">
                  <a:pos x="333" y="788"/>
                </a:cxn>
                <a:cxn ang="0">
                  <a:pos x="340" y="659"/>
                </a:cxn>
                <a:cxn ang="0">
                  <a:pos x="377" y="519"/>
                </a:cxn>
                <a:cxn ang="0">
                  <a:pos x="415" y="431"/>
                </a:cxn>
                <a:cxn ang="0">
                  <a:pos x="420" y="395"/>
                </a:cxn>
                <a:cxn ang="0">
                  <a:pos x="436" y="327"/>
                </a:cxn>
                <a:cxn ang="0">
                  <a:pos x="526" y="196"/>
                </a:cxn>
                <a:cxn ang="0">
                  <a:pos x="606" y="141"/>
                </a:cxn>
                <a:cxn ang="0">
                  <a:pos x="641" y="135"/>
                </a:cxn>
                <a:cxn ang="0">
                  <a:pos x="634" y="75"/>
                </a:cxn>
                <a:cxn ang="0">
                  <a:pos x="678" y="36"/>
                </a:cxn>
                <a:cxn ang="0">
                  <a:pos x="821" y="11"/>
                </a:cxn>
                <a:cxn ang="0">
                  <a:pos x="952" y="1"/>
                </a:cxn>
                <a:cxn ang="0">
                  <a:pos x="1080" y="9"/>
                </a:cxn>
                <a:cxn ang="0">
                  <a:pos x="1152" y="42"/>
                </a:cxn>
              </a:cxnLst>
              <a:rect l="0" t="0" r="r" b="b"/>
              <a:pathLst>
                <a:path w="1663" h="2041">
                  <a:moveTo>
                    <a:pt x="1152" y="42"/>
                  </a:moveTo>
                  <a:lnTo>
                    <a:pt x="1174" y="47"/>
                  </a:lnTo>
                  <a:lnTo>
                    <a:pt x="1194" y="60"/>
                  </a:lnTo>
                  <a:lnTo>
                    <a:pt x="1213" y="76"/>
                  </a:lnTo>
                  <a:lnTo>
                    <a:pt x="1231" y="96"/>
                  </a:lnTo>
                  <a:lnTo>
                    <a:pt x="1247" y="117"/>
                  </a:lnTo>
                  <a:lnTo>
                    <a:pt x="1263" y="136"/>
                  </a:lnTo>
                  <a:lnTo>
                    <a:pt x="1280" y="154"/>
                  </a:lnTo>
                  <a:lnTo>
                    <a:pt x="1297" y="167"/>
                  </a:lnTo>
                  <a:lnTo>
                    <a:pt x="1297" y="188"/>
                  </a:lnTo>
                  <a:lnTo>
                    <a:pt x="1300" y="207"/>
                  </a:lnTo>
                  <a:lnTo>
                    <a:pt x="1305" y="226"/>
                  </a:lnTo>
                  <a:lnTo>
                    <a:pt x="1314" y="243"/>
                  </a:lnTo>
                  <a:lnTo>
                    <a:pt x="1322" y="261"/>
                  </a:lnTo>
                  <a:lnTo>
                    <a:pt x="1330" y="278"/>
                  </a:lnTo>
                  <a:lnTo>
                    <a:pt x="1338" y="295"/>
                  </a:lnTo>
                  <a:lnTo>
                    <a:pt x="1345" y="314"/>
                  </a:lnTo>
                  <a:lnTo>
                    <a:pt x="1350" y="309"/>
                  </a:lnTo>
                  <a:lnTo>
                    <a:pt x="1358" y="306"/>
                  </a:lnTo>
                  <a:lnTo>
                    <a:pt x="1365" y="307"/>
                  </a:lnTo>
                  <a:lnTo>
                    <a:pt x="1372" y="307"/>
                  </a:lnTo>
                  <a:lnTo>
                    <a:pt x="1385" y="351"/>
                  </a:lnTo>
                  <a:lnTo>
                    <a:pt x="1387" y="403"/>
                  </a:lnTo>
                  <a:lnTo>
                    <a:pt x="1388" y="459"/>
                  </a:lnTo>
                  <a:lnTo>
                    <a:pt x="1402" y="508"/>
                  </a:lnTo>
                  <a:lnTo>
                    <a:pt x="1399" y="523"/>
                  </a:lnTo>
                  <a:lnTo>
                    <a:pt x="1389" y="536"/>
                  </a:lnTo>
                  <a:lnTo>
                    <a:pt x="1383" y="550"/>
                  </a:lnTo>
                  <a:lnTo>
                    <a:pt x="1387" y="562"/>
                  </a:lnTo>
                  <a:lnTo>
                    <a:pt x="1402" y="577"/>
                  </a:lnTo>
                  <a:lnTo>
                    <a:pt x="1398" y="593"/>
                  </a:lnTo>
                  <a:lnTo>
                    <a:pt x="1395" y="610"/>
                  </a:lnTo>
                  <a:lnTo>
                    <a:pt x="1395" y="626"/>
                  </a:lnTo>
                  <a:lnTo>
                    <a:pt x="1396" y="644"/>
                  </a:lnTo>
                  <a:lnTo>
                    <a:pt x="1400" y="660"/>
                  </a:lnTo>
                  <a:lnTo>
                    <a:pt x="1407" y="676"/>
                  </a:lnTo>
                  <a:lnTo>
                    <a:pt x="1417" y="690"/>
                  </a:lnTo>
                  <a:lnTo>
                    <a:pt x="1430" y="702"/>
                  </a:lnTo>
                  <a:lnTo>
                    <a:pt x="1469" y="708"/>
                  </a:lnTo>
                  <a:lnTo>
                    <a:pt x="1469" y="840"/>
                  </a:lnTo>
                  <a:lnTo>
                    <a:pt x="1494" y="845"/>
                  </a:lnTo>
                  <a:lnTo>
                    <a:pt x="1517" y="847"/>
                  </a:lnTo>
                  <a:lnTo>
                    <a:pt x="1540" y="848"/>
                  </a:lnTo>
                  <a:lnTo>
                    <a:pt x="1563" y="847"/>
                  </a:lnTo>
                  <a:lnTo>
                    <a:pt x="1585" y="844"/>
                  </a:lnTo>
                  <a:lnTo>
                    <a:pt x="1606" y="843"/>
                  </a:lnTo>
                  <a:lnTo>
                    <a:pt x="1629" y="841"/>
                  </a:lnTo>
                  <a:lnTo>
                    <a:pt x="1651" y="840"/>
                  </a:lnTo>
                  <a:lnTo>
                    <a:pt x="1648" y="894"/>
                  </a:lnTo>
                  <a:lnTo>
                    <a:pt x="1655" y="941"/>
                  </a:lnTo>
                  <a:lnTo>
                    <a:pt x="1663" y="984"/>
                  </a:lnTo>
                  <a:lnTo>
                    <a:pt x="1663" y="1026"/>
                  </a:lnTo>
                  <a:lnTo>
                    <a:pt x="1650" y="1036"/>
                  </a:lnTo>
                  <a:lnTo>
                    <a:pt x="1636" y="1047"/>
                  </a:lnTo>
                  <a:lnTo>
                    <a:pt x="1621" y="1056"/>
                  </a:lnTo>
                  <a:lnTo>
                    <a:pt x="1605" y="1067"/>
                  </a:lnTo>
                  <a:lnTo>
                    <a:pt x="1590" y="1080"/>
                  </a:lnTo>
                  <a:lnTo>
                    <a:pt x="1575" y="1093"/>
                  </a:lnTo>
                  <a:lnTo>
                    <a:pt x="1560" y="1107"/>
                  </a:lnTo>
                  <a:lnTo>
                    <a:pt x="1547" y="1122"/>
                  </a:lnTo>
                  <a:lnTo>
                    <a:pt x="1529" y="1123"/>
                  </a:lnTo>
                  <a:lnTo>
                    <a:pt x="1510" y="1123"/>
                  </a:lnTo>
                  <a:lnTo>
                    <a:pt x="1490" y="1122"/>
                  </a:lnTo>
                  <a:lnTo>
                    <a:pt x="1471" y="1120"/>
                  </a:lnTo>
                  <a:lnTo>
                    <a:pt x="1452" y="1122"/>
                  </a:lnTo>
                  <a:lnTo>
                    <a:pt x="1436" y="1126"/>
                  </a:lnTo>
                  <a:lnTo>
                    <a:pt x="1422" y="1135"/>
                  </a:lnTo>
                  <a:lnTo>
                    <a:pt x="1414" y="1152"/>
                  </a:lnTo>
                  <a:lnTo>
                    <a:pt x="1423" y="1176"/>
                  </a:lnTo>
                  <a:lnTo>
                    <a:pt x="1427" y="1201"/>
                  </a:lnTo>
                  <a:lnTo>
                    <a:pt x="1425" y="1225"/>
                  </a:lnTo>
                  <a:lnTo>
                    <a:pt x="1421" y="1250"/>
                  </a:lnTo>
                  <a:lnTo>
                    <a:pt x="1417" y="1273"/>
                  </a:lnTo>
                  <a:lnTo>
                    <a:pt x="1414" y="1297"/>
                  </a:lnTo>
                  <a:lnTo>
                    <a:pt x="1415" y="1321"/>
                  </a:lnTo>
                  <a:lnTo>
                    <a:pt x="1422" y="1344"/>
                  </a:lnTo>
                  <a:lnTo>
                    <a:pt x="1402" y="1379"/>
                  </a:lnTo>
                  <a:lnTo>
                    <a:pt x="1395" y="1415"/>
                  </a:lnTo>
                  <a:lnTo>
                    <a:pt x="1394" y="1450"/>
                  </a:lnTo>
                  <a:lnTo>
                    <a:pt x="1395" y="1484"/>
                  </a:lnTo>
                  <a:lnTo>
                    <a:pt x="1394" y="1504"/>
                  </a:lnTo>
                  <a:lnTo>
                    <a:pt x="1389" y="1525"/>
                  </a:lnTo>
                  <a:lnTo>
                    <a:pt x="1380" y="1544"/>
                  </a:lnTo>
                  <a:lnTo>
                    <a:pt x="1366" y="1562"/>
                  </a:lnTo>
                  <a:lnTo>
                    <a:pt x="1358" y="1572"/>
                  </a:lnTo>
                  <a:lnTo>
                    <a:pt x="1354" y="1587"/>
                  </a:lnTo>
                  <a:lnTo>
                    <a:pt x="1353" y="1604"/>
                  </a:lnTo>
                  <a:lnTo>
                    <a:pt x="1350" y="1619"/>
                  </a:lnTo>
                  <a:lnTo>
                    <a:pt x="1346" y="1634"/>
                  </a:lnTo>
                  <a:lnTo>
                    <a:pt x="1339" y="1643"/>
                  </a:lnTo>
                  <a:lnTo>
                    <a:pt x="1328" y="1647"/>
                  </a:lnTo>
                  <a:lnTo>
                    <a:pt x="1309" y="1645"/>
                  </a:lnTo>
                  <a:lnTo>
                    <a:pt x="1305" y="1656"/>
                  </a:lnTo>
                  <a:lnTo>
                    <a:pt x="1299" y="1665"/>
                  </a:lnTo>
                  <a:lnTo>
                    <a:pt x="1293" y="1676"/>
                  </a:lnTo>
                  <a:lnTo>
                    <a:pt x="1288" y="1687"/>
                  </a:lnTo>
                  <a:lnTo>
                    <a:pt x="1284" y="1699"/>
                  </a:lnTo>
                  <a:lnTo>
                    <a:pt x="1282" y="1710"/>
                  </a:lnTo>
                  <a:lnTo>
                    <a:pt x="1284" y="1721"/>
                  </a:lnTo>
                  <a:lnTo>
                    <a:pt x="1291" y="1733"/>
                  </a:lnTo>
                  <a:lnTo>
                    <a:pt x="1274" y="1754"/>
                  </a:lnTo>
                  <a:lnTo>
                    <a:pt x="1262" y="1777"/>
                  </a:lnTo>
                  <a:lnTo>
                    <a:pt x="1254" y="1800"/>
                  </a:lnTo>
                  <a:lnTo>
                    <a:pt x="1247" y="1824"/>
                  </a:lnTo>
                  <a:lnTo>
                    <a:pt x="1240" y="1849"/>
                  </a:lnTo>
                  <a:lnTo>
                    <a:pt x="1231" y="1873"/>
                  </a:lnTo>
                  <a:lnTo>
                    <a:pt x="1219" y="1895"/>
                  </a:lnTo>
                  <a:lnTo>
                    <a:pt x="1200" y="1916"/>
                  </a:lnTo>
                  <a:lnTo>
                    <a:pt x="1173" y="1922"/>
                  </a:lnTo>
                  <a:lnTo>
                    <a:pt x="1148" y="1936"/>
                  </a:lnTo>
                  <a:lnTo>
                    <a:pt x="1125" y="1954"/>
                  </a:lnTo>
                  <a:lnTo>
                    <a:pt x="1103" y="1974"/>
                  </a:lnTo>
                  <a:lnTo>
                    <a:pt x="1080" y="1995"/>
                  </a:lnTo>
                  <a:lnTo>
                    <a:pt x="1056" y="2014"/>
                  </a:lnTo>
                  <a:lnTo>
                    <a:pt x="1030" y="2029"/>
                  </a:lnTo>
                  <a:lnTo>
                    <a:pt x="1000" y="2038"/>
                  </a:lnTo>
                  <a:lnTo>
                    <a:pt x="983" y="2040"/>
                  </a:lnTo>
                  <a:lnTo>
                    <a:pt x="964" y="2041"/>
                  </a:lnTo>
                  <a:lnTo>
                    <a:pt x="945" y="2041"/>
                  </a:lnTo>
                  <a:lnTo>
                    <a:pt x="926" y="2040"/>
                  </a:lnTo>
                  <a:lnTo>
                    <a:pt x="907" y="2040"/>
                  </a:lnTo>
                  <a:lnTo>
                    <a:pt x="886" y="2038"/>
                  </a:lnTo>
                  <a:lnTo>
                    <a:pt x="868" y="2037"/>
                  </a:lnTo>
                  <a:lnTo>
                    <a:pt x="847" y="2035"/>
                  </a:lnTo>
                  <a:lnTo>
                    <a:pt x="828" y="2034"/>
                  </a:lnTo>
                  <a:lnTo>
                    <a:pt x="808" y="2033"/>
                  </a:lnTo>
                  <a:lnTo>
                    <a:pt x="789" y="2031"/>
                  </a:lnTo>
                  <a:lnTo>
                    <a:pt x="770" y="2031"/>
                  </a:lnTo>
                  <a:lnTo>
                    <a:pt x="751" y="2030"/>
                  </a:lnTo>
                  <a:lnTo>
                    <a:pt x="733" y="2030"/>
                  </a:lnTo>
                  <a:lnTo>
                    <a:pt x="716" y="2031"/>
                  </a:lnTo>
                  <a:lnTo>
                    <a:pt x="698" y="2033"/>
                  </a:lnTo>
                  <a:lnTo>
                    <a:pt x="687" y="2027"/>
                  </a:lnTo>
                  <a:lnTo>
                    <a:pt x="678" y="2022"/>
                  </a:lnTo>
                  <a:lnTo>
                    <a:pt x="670" y="2016"/>
                  </a:lnTo>
                  <a:lnTo>
                    <a:pt x="661" y="2011"/>
                  </a:lnTo>
                  <a:lnTo>
                    <a:pt x="655" y="2007"/>
                  </a:lnTo>
                  <a:lnTo>
                    <a:pt x="645" y="2003"/>
                  </a:lnTo>
                  <a:lnTo>
                    <a:pt x="636" y="1999"/>
                  </a:lnTo>
                  <a:lnTo>
                    <a:pt x="623" y="1997"/>
                  </a:lnTo>
                  <a:lnTo>
                    <a:pt x="526" y="1845"/>
                  </a:lnTo>
                  <a:lnTo>
                    <a:pt x="531" y="1835"/>
                  </a:lnTo>
                  <a:lnTo>
                    <a:pt x="533" y="1824"/>
                  </a:lnTo>
                  <a:lnTo>
                    <a:pt x="531" y="1814"/>
                  </a:lnTo>
                  <a:lnTo>
                    <a:pt x="531" y="1803"/>
                  </a:lnTo>
                  <a:lnTo>
                    <a:pt x="525" y="1796"/>
                  </a:lnTo>
                  <a:lnTo>
                    <a:pt x="516" y="1792"/>
                  </a:lnTo>
                  <a:lnTo>
                    <a:pt x="508" y="1789"/>
                  </a:lnTo>
                  <a:lnTo>
                    <a:pt x="499" y="1790"/>
                  </a:lnTo>
                  <a:lnTo>
                    <a:pt x="480" y="1759"/>
                  </a:lnTo>
                  <a:lnTo>
                    <a:pt x="463" y="1726"/>
                  </a:lnTo>
                  <a:lnTo>
                    <a:pt x="449" y="1692"/>
                  </a:lnTo>
                  <a:lnTo>
                    <a:pt x="436" y="1658"/>
                  </a:lnTo>
                  <a:lnTo>
                    <a:pt x="426" y="1623"/>
                  </a:lnTo>
                  <a:lnTo>
                    <a:pt x="415" y="1589"/>
                  </a:lnTo>
                  <a:lnTo>
                    <a:pt x="404" y="1553"/>
                  </a:lnTo>
                  <a:lnTo>
                    <a:pt x="394" y="1519"/>
                  </a:lnTo>
                  <a:lnTo>
                    <a:pt x="394" y="1510"/>
                  </a:lnTo>
                  <a:lnTo>
                    <a:pt x="397" y="1500"/>
                  </a:lnTo>
                  <a:lnTo>
                    <a:pt x="402" y="1494"/>
                  </a:lnTo>
                  <a:lnTo>
                    <a:pt x="409" y="1485"/>
                  </a:lnTo>
                  <a:lnTo>
                    <a:pt x="413" y="1479"/>
                  </a:lnTo>
                  <a:lnTo>
                    <a:pt x="415" y="1472"/>
                  </a:lnTo>
                  <a:lnTo>
                    <a:pt x="412" y="1464"/>
                  </a:lnTo>
                  <a:lnTo>
                    <a:pt x="401" y="1457"/>
                  </a:lnTo>
                  <a:lnTo>
                    <a:pt x="385" y="1454"/>
                  </a:lnTo>
                  <a:lnTo>
                    <a:pt x="373" y="1446"/>
                  </a:lnTo>
                  <a:lnTo>
                    <a:pt x="367" y="1434"/>
                  </a:lnTo>
                  <a:lnTo>
                    <a:pt x="363" y="1419"/>
                  </a:lnTo>
                  <a:lnTo>
                    <a:pt x="360" y="1402"/>
                  </a:lnTo>
                  <a:lnTo>
                    <a:pt x="358" y="1387"/>
                  </a:lnTo>
                  <a:lnTo>
                    <a:pt x="354" y="1372"/>
                  </a:lnTo>
                  <a:lnTo>
                    <a:pt x="347" y="1360"/>
                  </a:lnTo>
                  <a:lnTo>
                    <a:pt x="348" y="1348"/>
                  </a:lnTo>
                  <a:lnTo>
                    <a:pt x="347" y="1333"/>
                  </a:lnTo>
                  <a:lnTo>
                    <a:pt x="344" y="1318"/>
                  </a:lnTo>
                  <a:lnTo>
                    <a:pt x="341" y="1302"/>
                  </a:lnTo>
                  <a:lnTo>
                    <a:pt x="339" y="1287"/>
                  </a:lnTo>
                  <a:lnTo>
                    <a:pt x="341" y="1272"/>
                  </a:lnTo>
                  <a:lnTo>
                    <a:pt x="347" y="1258"/>
                  </a:lnTo>
                  <a:lnTo>
                    <a:pt x="359" y="1247"/>
                  </a:lnTo>
                  <a:lnTo>
                    <a:pt x="352" y="1239"/>
                  </a:lnTo>
                  <a:lnTo>
                    <a:pt x="343" y="1232"/>
                  </a:lnTo>
                  <a:lnTo>
                    <a:pt x="335" y="1225"/>
                  </a:lnTo>
                  <a:lnTo>
                    <a:pt x="327" y="1220"/>
                  </a:lnTo>
                  <a:lnTo>
                    <a:pt x="320" y="1213"/>
                  </a:lnTo>
                  <a:lnTo>
                    <a:pt x="314" y="1205"/>
                  </a:lnTo>
                  <a:lnTo>
                    <a:pt x="312" y="1194"/>
                  </a:lnTo>
                  <a:lnTo>
                    <a:pt x="312" y="1179"/>
                  </a:lnTo>
                  <a:lnTo>
                    <a:pt x="270" y="1164"/>
                  </a:lnTo>
                  <a:lnTo>
                    <a:pt x="12" y="1179"/>
                  </a:lnTo>
                  <a:lnTo>
                    <a:pt x="1" y="1169"/>
                  </a:lnTo>
                  <a:lnTo>
                    <a:pt x="3" y="1159"/>
                  </a:lnTo>
                  <a:lnTo>
                    <a:pt x="8" y="1148"/>
                  </a:lnTo>
                  <a:lnTo>
                    <a:pt x="12" y="1137"/>
                  </a:lnTo>
                  <a:lnTo>
                    <a:pt x="12" y="1097"/>
                  </a:lnTo>
                  <a:lnTo>
                    <a:pt x="15" y="1058"/>
                  </a:lnTo>
                  <a:lnTo>
                    <a:pt x="12" y="1020"/>
                  </a:lnTo>
                  <a:lnTo>
                    <a:pt x="0" y="986"/>
                  </a:lnTo>
                  <a:lnTo>
                    <a:pt x="24" y="977"/>
                  </a:lnTo>
                  <a:lnTo>
                    <a:pt x="47" y="967"/>
                  </a:lnTo>
                  <a:lnTo>
                    <a:pt x="70" y="954"/>
                  </a:lnTo>
                  <a:lnTo>
                    <a:pt x="93" y="942"/>
                  </a:lnTo>
                  <a:lnTo>
                    <a:pt x="116" y="928"/>
                  </a:lnTo>
                  <a:lnTo>
                    <a:pt x="139" y="915"/>
                  </a:lnTo>
                  <a:lnTo>
                    <a:pt x="163" y="903"/>
                  </a:lnTo>
                  <a:lnTo>
                    <a:pt x="187" y="890"/>
                  </a:lnTo>
                  <a:lnTo>
                    <a:pt x="200" y="874"/>
                  </a:lnTo>
                  <a:lnTo>
                    <a:pt x="214" y="866"/>
                  </a:lnTo>
                  <a:lnTo>
                    <a:pt x="228" y="863"/>
                  </a:lnTo>
                  <a:lnTo>
                    <a:pt x="243" y="864"/>
                  </a:lnTo>
                  <a:lnTo>
                    <a:pt x="257" y="867"/>
                  </a:lnTo>
                  <a:lnTo>
                    <a:pt x="274" y="871"/>
                  </a:lnTo>
                  <a:lnTo>
                    <a:pt x="293" y="873"/>
                  </a:lnTo>
                  <a:lnTo>
                    <a:pt x="312" y="870"/>
                  </a:lnTo>
                  <a:lnTo>
                    <a:pt x="321" y="859"/>
                  </a:lnTo>
                  <a:lnTo>
                    <a:pt x="325" y="847"/>
                  </a:lnTo>
                  <a:lnTo>
                    <a:pt x="325" y="834"/>
                  </a:lnTo>
                  <a:lnTo>
                    <a:pt x="325" y="822"/>
                  </a:lnTo>
                  <a:lnTo>
                    <a:pt x="325" y="811"/>
                  </a:lnTo>
                  <a:lnTo>
                    <a:pt x="327" y="799"/>
                  </a:lnTo>
                  <a:lnTo>
                    <a:pt x="333" y="788"/>
                  </a:lnTo>
                  <a:lnTo>
                    <a:pt x="347" y="777"/>
                  </a:lnTo>
                  <a:lnTo>
                    <a:pt x="335" y="749"/>
                  </a:lnTo>
                  <a:lnTo>
                    <a:pt x="331" y="720"/>
                  </a:lnTo>
                  <a:lnTo>
                    <a:pt x="333" y="690"/>
                  </a:lnTo>
                  <a:lnTo>
                    <a:pt x="340" y="659"/>
                  </a:lnTo>
                  <a:lnTo>
                    <a:pt x="350" y="629"/>
                  </a:lnTo>
                  <a:lnTo>
                    <a:pt x="359" y="598"/>
                  </a:lnTo>
                  <a:lnTo>
                    <a:pt x="367" y="566"/>
                  </a:lnTo>
                  <a:lnTo>
                    <a:pt x="371" y="535"/>
                  </a:lnTo>
                  <a:lnTo>
                    <a:pt x="377" y="519"/>
                  </a:lnTo>
                  <a:lnTo>
                    <a:pt x="382" y="499"/>
                  </a:lnTo>
                  <a:lnTo>
                    <a:pt x="389" y="479"/>
                  </a:lnTo>
                  <a:lnTo>
                    <a:pt x="396" y="461"/>
                  </a:lnTo>
                  <a:lnTo>
                    <a:pt x="404" y="445"/>
                  </a:lnTo>
                  <a:lnTo>
                    <a:pt x="415" y="431"/>
                  </a:lnTo>
                  <a:lnTo>
                    <a:pt x="430" y="425"/>
                  </a:lnTo>
                  <a:lnTo>
                    <a:pt x="449" y="425"/>
                  </a:lnTo>
                  <a:lnTo>
                    <a:pt x="435" y="416"/>
                  </a:lnTo>
                  <a:lnTo>
                    <a:pt x="426" y="407"/>
                  </a:lnTo>
                  <a:lnTo>
                    <a:pt x="420" y="395"/>
                  </a:lnTo>
                  <a:lnTo>
                    <a:pt x="419" y="381"/>
                  </a:lnTo>
                  <a:lnTo>
                    <a:pt x="420" y="367"/>
                  </a:lnTo>
                  <a:lnTo>
                    <a:pt x="424" y="354"/>
                  </a:lnTo>
                  <a:lnTo>
                    <a:pt x="430" y="339"/>
                  </a:lnTo>
                  <a:lnTo>
                    <a:pt x="436" y="327"/>
                  </a:lnTo>
                  <a:lnTo>
                    <a:pt x="455" y="302"/>
                  </a:lnTo>
                  <a:lnTo>
                    <a:pt x="473" y="275"/>
                  </a:lnTo>
                  <a:lnTo>
                    <a:pt x="491" y="249"/>
                  </a:lnTo>
                  <a:lnTo>
                    <a:pt x="507" y="222"/>
                  </a:lnTo>
                  <a:lnTo>
                    <a:pt x="526" y="196"/>
                  </a:lnTo>
                  <a:lnTo>
                    <a:pt x="546" y="173"/>
                  </a:lnTo>
                  <a:lnTo>
                    <a:pt x="568" y="151"/>
                  </a:lnTo>
                  <a:lnTo>
                    <a:pt x="594" y="132"/>
                  </a:lnTo>
                  <a:lnTo>
                    <a:pt x="599" y="137"/>
                  </a:lnTo>
                  <a:lnTo>
                    <a:pt x="606" y="141"/>
                  </a:lnTo>
                  <a:lnTo>
                    <a:pt x="614" y="144"/>
                  </a:lnTo>
                  <a:lnTo>
                    <a:pt x="622" y="145"/>
                  </a:lnTo>
                  <a:lnTo>
                    <a:pt x="630" y="145"/>
                  </a:lnTo>
                  <a:lnTo>
                    <a:pt x="637" y="141"/>
                  </a:lnTo>
                  <a:lnTo>
                    <a:pt x="641" y="135"/>
                  </a:lnTo>
                  <a:lnTo>
                    <a:pt x="644" y="125"/>
                  </a:lnTo>
                  <a:lnTo>
                    <a:pt x="633" y="113"/>
                  </a:lnTo>
                  <a:lnTo>
                    <a:pt x="629" y="99"/>
                  </a:lnTo>
                  <a:lnTo>
                    <a:pt x="630" y="87"/>
                  </a:lnTo>
                  <a:lnTo>
                    <a:pt x="634" y="75"/>
                  </a:lnTo>
                  <a:lnTo>
                    <a:pt x="644" y="62"/>
                  </a:lnTo>
                  <a:lnTo>
                    <a:pt x="653" y="51"/>
                  </a:lnTo>
                  <a:lnTo>
                    <a:pt x="666" y="43"/>
                  </a:lnTo>
                  <a:lnTo>
                    <a:pt x="678" y="36"/>
                  </a:lnTo>
                  <a:lnTo>
                    <a:pt x="745" y="7"/>
                  </a:lnTo>
                  <a:lnTo>
                    <a:pt x="770" y="9"/>
                  </a:lnTo>
                  <a:lnTo>
                    <a:pt x="796" y="11"/>
                  </a:lnTo>
                  <a:lnTo>
                    <a:pt x="821" y="11"/>
                  </a:lnTo>
                  <a:lnTo>
                    <a:pt x="847" y="9"/>
                  </a:lnTo>
                  <a:lnTo>
                    <a:pt x="873" y="8"/>
                  </a:lnTo>
                  <a:lnTo>
                    <a:pt x="900" y="5"/>
                  </a:lnTo>
                  <a:lnTo>
                    <a:pt x="926" y="2"/>
                  </a:lnTo>
                  <a:lnTo>
                    <a:pt x="952" y="1"/>
                  </a:lnTo>
                  <a:lnTo>
                    <a:pt x="979" y="0"/>
                  </a:lnTo>
                  <a:lnTo>
                    <a:pt x="1004" y="0"/>
                  </a:lnTo>
                  <a:lnTo>
                    <a:pt x="1030" y="0"/>
                  </a:lnTo>
                  <a:lnTo>
                    <a:pt x="1055" y="4"/>
                  </a:lnTo>
                  <a:lnTo>
                    <a:pt x="1080" y="9"/>
                  </a:lnTo>
                  <a:lnTo>
                    <a:pt x="1105" y="16"/>
                  </a:lnTo>
                  <a:lnTo>
                    <a:pt x="1129" y="28"/>
                  </a:lnTo>
                  <a:lnTo>
                    <a:pt x="115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auto">
            <a:xfrm>
              <a:off x="1626" y="3599"/>
              <a:ext cx="390" cy="1166"/>
            </a:xfrm>
            <a:custGeom>
              <a:avLst/>
              <a:gdLst/>
              <a:ahLst/>
              <a:cxnLst>
                <a:cxn ang="0">
                  <a:pos x="432" y="189"/>
                </a:cxn>
                <a:cxn ang="0">
                  <a:pos x="373" y="279"/>
                </a:cxn>
                <a:cxn ang="0">
                  <a:pos x="341" y="298"/>
                </a:cxn>
                <a:cxn ang="0">
                  <a:pos x="319" y="294"/>
                </a:cxn>
                <a:cxn ang="0">
                  <a:pos x="299" y="340"/>
                </a:cxn>
                <a:cxn ang="0">
                  <a:pos x="303" y="412"/>
                </a:cxn>
                <a:cxn ang="0">
                  <a:pos x="274" y="505"/>
                </a:cxn>
                <a:cxn ang="0">
                  <a:pos x="254" y="602"/>
                </a:cxn>
                <a:cxn ang="0">
                  <a:pos x="243" y="720"/>
                </a:cxn>
                <a:cxn ang="0">
                  <a:pos x="251" y="795"/>
                </a:cxn>
                <a:cxn ang="0">
                  <a:pos x="230" y="840"/>
                </a:cxn>
                <a:cxn ang="0">
                  <a:pos x="217" y="967"/>
                </a:cxn>
                <a:cxn ang="0">
                  <a:pos x="217" y="1180"/>
                </a:cxn>
                <a:cxn ang="0">
                  <a:pos x="228" y="1336"/>
                </a:cxn>
                <a:cxn ang="0">
                  <a:pos x="282" y="1473"/>
                </a:cxn>
                <a:cxn ang="0">
                  <a:pos x="314" y="1581"/>
                </a:cxn>
                <a:cxn ang="0">
                  <a:pos x="349" y="1686"/>
                </a:cxn>
                <a:cxn ang="0">
                  <a:pos x="410" y="1786"/>
                </a:cxn>
                <a:cxn ang="0">
                  <a:pos x="475" y="1873"/>
                </a:cxn>
                <a:cxn ang="0">
                  <a:pos x="532" y="1944"/>
                </a:cxn>
                <a:cxn ang="0">
                  <a:pos x="552" y="1993"/>
                </a:cxn>
                <a:cxn ang="0">
                  <a:pos x="468" y="1993"/>
                </a:cxn>
                <a:cxn ang="0">
                  <a:pos x="387" y="1982"/>
                </a:cxn>
                <a:cxn ang="0">
                  <a:pos x="315" y="1950"/>
                </a:cxn>
                <a:cxn ang="0">
                  <a:pos x="262" y="1882"/>
                </a:cxn>
                <a:cxn ang="0">
                  <a:pos x="243" y="1811"/>
                </a:cxn>
                <a:cxn ang="0">
                  <a:pos x="244" y="1796"/>
                </a:cxn>
                <a:cxn ang="0">
                  <a:pos x="235" y="1763"/>
                </a:cxn>
                <a:cxn ang="0">
                  <a:pos x="197" y="1752"/>
                </a:cxn>
                <a:cxn ang="0">
                  <a:pos x="171" y="1718"/>
                </a:cxn>
                <a:cxn ang="0">
                  <a:pos x="140" y="1632"/>
                </a:cxn>
                <a:cxn ang="0">
                  <a:pos x="102" y="1498"/>
                </a:cxn>
                <a:cxn ang="0">
                  <a:pos x="74" y="1412"/>
                </a:cxn>
                <a:cxn ang="0">
                  <a:pos x="53" y="1307"/>
                </a:cxn>
                <a:cxn ang="0">
                  <a:pos x="55" y="1243"/>
                </a:cxn>
                <a:cxn ang="0">
                  <a:pos x="67" y="1216"/>
                </a:cxn>
                <a:cxn ang="0">
                  <a:pos x="23" y="1191"/>
                </a:cxn>
                <a:cxn ang="0">
                  <a:pos x="19" y="1133"/>
                </a:cxn>
                <a:cxn ang="0">
                  <a:pos x="21" y="926"/>
                </a:cxn>
                <a:cxn ang="0">
                  <a:pos x="21" y="837"/>
                </a:cxn>
                <a:cxn ang="0">
                  <a:pos x="53" y="758"/>
                </a:cxn>
                <a:cxn ang="0">
                  <a:pos x="29" y="719"/>
                </a:cxn>
                <a:cxn ang="0">
                  <a:pos x="61" y="572"/>
                </a:cxn>
                <a:cxn ang="0">
                  <a:pos x="112" y="433"/>
                </a:cxn>
                <a:cxn ang="0">
                  <a:pos x="151" y="412"/>
                </a:cxn>
                <a:cxn ang="0">
                  <a:pos x="124" y="378"/>
                </a:cxn>
                <a:cxn ang="0">
                  <a:pos x="151" y="298"/>
                </a:cxn>
                <a:cxn ang="0">
                  <a:pos x="193" y="218"/>
                </a:cxn>
                <a:cxn ang="0">
                  <a:pos x="244" y="162"/>
                </a:cxn>
                <a:cxn ang="0">
                  <a:pos x="312" y="148"/>
                </a:cxn>
                <a:cxn ang="0">
                  <a:pos x="346" y="109"/>
                </a:cxn>
                <a:cxn ang="0">
                  <a:pos x="345" y="58"/>
                </a:cxn>
                <a:cxn ang="0">
                  <a:pos x="373" y="42"/>
                </a:cxn>
                <a:cxn ang="0">
                  <a:pos x="407" y="17"/>
                </a:cxn>
                <a:cxn ang="0">
                  <a:pos x="474" y="8"/>
                </a:cxn>
                <a:cxn ang="0">
                  <a:pos x="539" y="1"/>
                </a:cxn>
                <a:cxn ang="0">
                  <a:pos x="604" y="0"/>
                </a:cxn>
                <a:cxn ang="0">
                  <a:pos x="667" y="3"/>
                </a:cxn>
                <a:cxn ang="0">
                  <a:pos x="566" y="56"/>
                </a:cxn>
                <a:cxn ang="0">
                  <a:pos x="478" y="120"/>
                </a:cxn>
              </a:cxnLst>
              <a:rect l="0" t="0" r="r" b="b"/>
              <a:pathLst>
                <a:path w="667" h="1993">
                  <a:moveTo>
                    <a:pt x="478" y="120"/>
                  </a:moveTo>
                  <a:lnTo>
                    <a:pt x="463" y="143"/>
                  </a:lnTo>
                  <a:lnTo>
                    <a:pt x="446" y="166"/>
                  </a:lnTo>
                  <a:lnTo>
                    <a:pt x="432" y="189"/>
                  </a:lnTo>
                  <a:lnTo>
                    <a:pt x="417" y="212"/>
                  </a:lnTo>
                  <a:lnTo>
                    <a:pt x="402" y="235"/>
                  </a:lnTo>
                  <a:lnTo>
                    <a:pt x="387" y="257"/>
                  </a:lnTo>
                  <a:lnTo>
                    <a:pt x="373" y="279"/>
                  </a:lnTo>
                  <a:lnTo>
                    <a:pt x="360" y="301"/>
                  </a:lnTo>
                  <a:lnTo>
                    <a:pt x="353" y="301"/>
                  </a:lnTo>
                  <a:lnTo>
                    <a:pt x="346" y="299"/>
                  </a:lnTo>
                  <a:lnTo>
                    <a:pt x="341" y="298"/>
                  </a:lnTo>
                  <a:lnTo>
                    <a:pt x="335" y="295"/>
                  </a:lnTo>
                  <a:lnTo>
                    <a:pt x="330" y="295"/>
                  </a:lnTo>
                  <a:lnTo>
                    <a:pt x="324" y="294"/>
                  </a:lnTo>
                  <a:lnTo>
                    <a:pt x="319" y="294"/>
                  </a:lnTo>
                  <a:lnTo>
                    <a:pt x="312" y="295"/>
                  </a:lnTo>
                  <a:lnTo>
                    <a:pt x="300" y="309"/>
                  </a:lnTo>
                  <a:lnTo>
                    <a:pt x="296" y="324"/>
                  </a:lnTo>
                  <a:lnTo>
                    <a:pt x="299" y="340"/>
                  </a:lnTo>
                  <a:lnTo>
                    <a:pt x="305" y="358"/>
                  </a:lnTo>
                  <a:lnTo>
                    <a:pt x="326" y="370"/>
                  </a:lnTo>
                  <a:lnTo>
                    <a:pt x="315" y="391"/>
                  </a:lnTo>
                  <a:lnTo>
                    <a:pt x="303" y="412"/>
                  </a:lnTo>
                  <a:lnTo>
                    <a:pt x="292" y="436"/>
                  </a:lnTo>
                  <a:lnTo>
                    <a:pt x="284" y="459"/>
                  </a:lnTo>
                  <a:lnTo>
                    <a:pt x="277" y="482"/>
                  </a:lnTo>
                  <a:lnTo>
                    <a:pt x="274" y="505"/>
                  </a:lnTo>
                  <a:lnTo>
                    <a:pt x="276" y="528"/>
                  </a:lnTo>
                  <a:lnTo>
                    <a:pt x="282" y="551"/>
                  </a:lnTo>
                  <a:lnTo>
                    <a:pt x="265" y="574"/>
                  </a:lnTo>
                  <a:lnTo>
                    <a:pt x="254" y="602"/>
                  </a:lnTo>
                  <a:lnTo>
                    <a:pt x="247" y="630"/>
                  </a:lnTo>
                  <a:lnTo>
                    <a:pt x="243" y="660"/>
                  </a:lnTo>
                  <a:lnTo>
                    <a:pt x="243" y="690"/>
                  </a:lnTo>
                  <a:lnTo>
                    <a:pt x="243" y="720"/>
                  </a:lnTo>
                  <a:lnTo>
                    <a:pt x="243" y="749"/>
                  </a:lnTo>
                  <a:lnTo>
                    <a:pt x="243" y="773"/>
                  </a:lnTo>
                  <a:lnTo>
                    <a:pt x="251" y="784"/>
                  </a:lnTo>
                  <a:lnTo>
                    <a:pt x="251" y="795"/>
                  </a:lnTo>
                  <a:lnTo>
                    <a:pt x="247" y="806"/>
                  </a:lnTo>
                  <a:lnTo>
                    <a:pt x="242" y="817"/>
                  </a:lnTo>
                  <a:lnTo>
                    <a:pt x="234" y="829"/>
                  </a:lnTo>
                  <a:lnTo>
                    <a:pt x="230" y="840"/>
                  </a:lnTo>
                  <a:lnTo>
                    <a:pt x="230" y="852"/>
                  </a:lnTo>
                  <a:lnTo>
                    <a:pt x="235" y="864"/>
                  </a:lnTo>
                  <a:lnTo>
                    <a:pt x="227" y="915"/>
                  </a:lnTo>
                  <a:lnTo>
                    <a:pt x="217" y="967"/>
                  </a:lnTo>
                  <a:lnTo>
                    <a:pt x="213" y="1020"/>
                  </a:lnTo>
                  <a:lnTo>
                    <a:pt x="220" y="1070"/>
                  </a:lnTo>
                  <a:lnTo>
                    <a:pt x="213" y="1145"/>
                  </a:lnTo>
                  <a:lnTo>
                    <a:pt x="217" y="1180"/>
                  </a:lnTo>
                  <a:lnTo>
                    <a:pt x="220" y="1219"/>
                  </a:lnTo>
                  <a:lnTo>
                    <a:pt x="221" y="1258"/>
                  </a:lnTo>
                  <a:lnTo>
                    <a:pt x="223" y="1297"/>
                  </a:lnTo>
                  <a:lnTo>
                    <a:pt x="228" y="1336"/>
                  </a:lnTo>
                  <a:lnTo>
                    <a:pt x="236" y="1374"/>
                  </a:lnTo>
                  <a:lnTo>
                    <a:pt x="253" y="1411"/>
                  </a:lnTo>
                  <a:lnTo>
                    <a:pt x="276" y="1443"/>
                  </a:lnTo>
                  <a:lnTo>
                    <a:pt x="282" y="1473"/>
                  </a:lnTo>
                  <a:lnTo>
                    <a:pt x="291" y="1502"/>
                  </a:lnTo>
                  <a:lnTo>
                    <a:pt x="299" y="1529"/>
                  </a:lnTo>
                  <a:lnTo>
                    <a:pt x="307" y="1555"/>
                  </a:lnTo>
                  <a:lnTo>
                    <a:pt x="314" y="1581"/>
                  </a:lnTo>
                  <a:lnTo>
                    <a:pt x="322" y="1607"/>
                  </a:lnTo>
                  <a:lnTo>
                    <a:pt x="327" y="1631"/>
                  </a:lnTo>
                  <a:lnTo>
                    <a:pt x="333" y="1658"/>
                  </a:lnTo>
                  <a:lnTo>
                    <a:pt x="349" y="1686"/>
                  </a:lnTo>
                  <a:lnTo>
                    <a:pt x="364" y="1711"/>
                  </a:lnTo>
                  <a:lnTo>
                    <a:pt x="379" y="1737"/>
                  </a:lnTo>
                  <a:lnTo>
                    <a:pt x="394" y="1762"/>
                  </a:lnTo>
                  <a:lnTo>
                    <a:pt x="410" y="1786"/>
                  </a:lnTo>
                  <a:lnTo>
                    <a:pt x="427" y="1809"/>
                  </a:lnTo>
                  <a:lnTo>
                    <a:pt x="446" y="1833"/>
                  </a:lnTo>
                  <a:lnTo>
                    <a:pt x="470" y="1853"/>
                  </a:lnTo>
                  <a:lnTo>
                    <a:pt x="475" y="1873"/>
                  </a:lnTo>
                  <a:lnTo>
                    <a:pt x="484" y="1894"/>
                  </a:lnTo>
                  <a:lnTo>
                    <a:pt x="498" y="1912"/>
                  </a:lnTo>
                  <a:lnTo>
                    <a:pt x="514" y="1928"/>
                  </a:lnTo>
                  <a:lnTo>
                    <a:pt x="532" y="1944"/>
                  </a:lnTo>
                  <a:lnTo>
                    <a:pt x="548" y="1961"/>
                  </a:lnTo>
                  <a:lnTo>
                    <a:pt x="563" y="1977"/>
                  </a:lnTo>
                  <a:lnTo>
                    <a:pt x="574" y="1993"/>
                  </a:lnTo>
                  <a:lnTo>
                    <a:pt x="552" y="1993"/>
                  </a:lnTo>
                  <a:lnTo>
                    <a:pt x="531" y="1993"/>
                  </a:lnTo>
                  <a:lnTo>
                    <a:pt x="510" y="1993"/>
                  </a:lnTo>
                  <a:lnTo>
                    <a:pt x="489" y="1993"/>
                  </a:lnTo>
                  <a:lnTo>
                    <a:pt x="468" y="1993"/>
                  </a:lnTo>
                  <a:lnTo>
                    <a:pt x="446" y="1992"/>
                  </a:lnTo>
                  <a:lnTo>
                    <a:pt x="426" y="1989"/>
                  </a:lnTo>
                  <a:lnTo>
                    <a:pt x="406" y="1987"/>
                  </a:lnTo>
                  <a:lnTo>
                    <a:pt x="387" y="1982"/>
                  </a:lnTo>
                  <a:lnTo>
                    <a:pt x="368" y="1977"/>
                  </a:lnTo>
                  <a:lnTo>
                    <a:pt x="350" y="1970"/>
                  </a:lnTo>
                  <a:lnTo>
                    <a:pt x="333" y="1961"/>
                  </a:lnTo>
                  <a:lnTo>
                    <a:pt x="315" y="1950"/>
                  </a:lnTo>
                  <a:lnTo>
                    <a:pt x="299" y="1936"/>
                  </a:lnTo>
                  <a:lnTo>
                    <a:pt x="284" y="1921"/>
                  </a:lnTo>
                  <a:lnTo>
                    <a:pt x="270" y="1903"/>
                  </a:lnTo>
                  <a:lnTo>
                    <a:pt x="262" y="1882"/>
                  </a:lnTo>
                  <a:lnTo>
                    <a:pt x="259" y="1857"/>
                  </a:lnTo>
                  <a:lnTo>
                    <a:pt x="254" y="1833"/>
                  </a:lnTo>
                  <a:lnTo>
                    <a:pt x="243" y="1811"/>
                  </a:lnTo>
                  <a:lnTo>
                    <a:pt x="235" y="1811"/>
                  </a:lnTo>
                  <a:lnTo>
                    <a:pt x="243" y="1805"/>
                  </a:lnTo>
                  <a:lnTo>
                    <a:pt x="244" y="1796"/>
                  </a:lnTo>
                  <a:lnTo>
                    <a:pt x="243" y="1788"/>
                  </a:lnTo>
                  <a:lnTo>
                    <a:pt x="243" y="1778"/>
                  </a:lnTo>
                  <a:lnTo>
                    <a:pt x="240" y="1770"/>
                  </a:lnTo>
                  <a:lnTo>
                    <a:pt x="235" y="1763"/>
                  </a:lnTo>
                  <a:lnTo>
                    <a:pt x="227" y="1756"/>
                  </a:lnTo>
                  <a:lnTo>
                    <a:pt x="220" y="1751"/>
                  </a:lnTo>
                  <a:lnTo>
                    <a:pt x="207" y="1754"/>
                  </a:lnTo>
                  <a:lnTo>
                    <a:pt x="197" y="1752"/>
                  </a:lnTo>
                  <a:lnTo>
                    <a:pt x="189" y="1747"/>
                  </a:lnTo>
                  <a:lnTo>
                    <a:pt x="183" y="1737"/>
                  </a:lnTo>
                  <a:lnTo>
                    <a:pt x="177" y="1728"/>
                  </a:lnTo>
                  <a:lnTo>
                    <a:pt x="171" y="1718"/>
                  </a:lnTo>
                  <a:lnTo>
                    <a:pt x="166" y="1709"/>
                  </a:lnTo>
                  <a:lnTo>
                    <a:pt x="158" y="1701"/>
                  </a:lnTo>
                  <a:lnTo>
                    <a:pt x="151" y="1667"/>
                  </a:lnTo>
                  <a:lnTo>
                    <a:pt x="140" y="1632"/>
                  </a:lnTo>
                  <a:lnTo>
                    <a:pt x="127" y="1598"/>
                  </a:lnTo>
                  <a:lnTo>
                    <a:pt x="114" y="1564"/>
                  </a:lnTo>
                  <a:lnTo>
                    <a:pt x="105" y="1530"/>
                  </a:lnTo>
                  <a:lnTo>
                    <a:pt x="102" y="1498"/>
                  </a:lnTo>
                  <a:lnTo>
                    <a:pt x="108" y="1464"/>
                  </a:lnTo>
                  <a:lnTo>
                    <a:pt x="124" y="1431"/>
                  </a:lnTo>
                  <a:lnTo>
                    <a:pt x="93" y="1427"/>
                  </a:lnTo>
                  <a:lnTo>
                    <a:pt x="74" y="1412"/>
                  </a:lnTo>
                  <a:lnTo>
                    <a:pt x="63" y="1391"/>
                  </a:lnTo>
                  <a:lnTo>
                    <a:pt x="57" y="1366"/>
                  </a:lnTo>
                  <a:lnTo>
                    <a:pt x="55" y="1336"/>
                  </a:lnTo>
                  <a:lnTo>
                    <a:pt x="53" y="1307"/>
                  </a:lnTo>
                  <a:lnTo>
                    <a:pt x="49" y="1278"/>
                  </a:lnTo>
                  <a:lnTo>
                    <a:pt x="41" y="1255"/>
                  </a:lnTo>
                  <a:lnTo>
                    <a:pt x="48" y="1250"/>
                  </a:lnTo>
                  <a:lnTo>
                    <a:pt x="55" y="1243"/>
                  </a:lnTo>
                  <a:lnTo>
                    <a:pt x="60" y="1236"/>
                  </a:lnTo>
                  <a:lnTo>
                    <a:pt x="66" y="1229"/>
                  </a:lnTo>
                  <a:lnTo>
                    <a:pt x="67" y="1223"/>
                  </a:lnTo>
                  <a:lnTo>
                    <a:pt x="67" y="1216"/>
                  </a:lnTo>
                  <a:lnTo>
                    <a:pt x="61" y="1209"/>
                  </a:lnTo>
                  <a:lnTo>
                    <a:pt x="53" y="1202"/>
                  </a:lnTo>
                  <a:lnTo>
                    <a:pt x="34" y="1199"/>
                  </a:lnTo>
                  <a:lnTo>
                    <a:pt x="23" y="1191"/>
                  </a:lnTo>
                  <a:lnTo>
                    <a:pt x="18" y="1179"/>
                  </a:lnTo>
                  <a:lnTo>
                    <a:pt x="18" y="1165"/>
                  </a:lnTo>
                  <a:lnTo>
                    <a:pt x="18" y="1149"/>
                  </a:lnTo>
                  <a:lnTo>
                    <a:pt x="19" y="1133"/>
                  </a:lnTo>
                  <a:lnTo>
                    <a:pt x="19" y="1118"/>
                  </a:lnTo>
                  <a:lnTo>
                    <a:pt x="14" y="1103"/>
                  </a:lnTo>
                  <a:lnTo>
                    <a:pt x="0" y="946"/>
                  </a:lnTo>
                  <a:lnTo>
                    <a:pt x="21" y="926"/>
                  </a:lnTo>
                  <a:lnTo>
                    <a:pt x="21" y="905"/>
                  </a:lnTo>
                  <a:lnTo>
                    <a:pt x="19" y="884"/>
                  </a:lnTo>
                  <a:lnTo>
                    <a:pt x="19" y="860"/>
                  </a:lnTo>
                  <a:lnTo>
                    <a:pt x="21" y="837"/>
                  </a:lnTo>
                  <a:lnTo>
                    <a:pt x="25" y="814"/>
                  </a:lnTo>
                  <a:lnTo>
                    <a:pt x="30" y="794"/>
                  </a:lnTo>
                  <a:lnTo>
                    <a:pt x="40" y="775"/>
                  </a:lnTo>
                  <a:lnTo>
                    <a:pt x="53" y="758"/>
                  </a:lnTo>
                  <a:lnTo>
                    <a:pt x="53" y="745"/>
                  </a:lnTo>
                  <a:lnTo>
                    <a:pt x="44" y="736"/>
                  </a:lnTo>
                  <a:lnTo>
                    <a:pt x="34" y="728"/>
                  </a:lnTo>
                  <a:lnTo>
                    <a:pt x="29" y="719"/>
                  </a:lnTo>
                  <a:lnTo>
                    <a:pt x="36" y="681"/>
                  </a:lnTo>
                  <a:lnTo>
                    <a:pt x="44" y="644"/>
                  </a:lnTo>
                  <a:lnTo>
                    <a:pt x="52" y="608"/>
                  </a:lnTo>
                  <a:lnTo>
                    <a:pt x="61" y="572"/>
                  </a:lnTo>
                  <a:lnTo>
                    <a:pt x="72" y="536"/>
                  </a:lnTo>
                  <a:lnTo>
                    <a:pt x="84" y="502"/>
                  </a:lnTo>
                  <a:lnTo>
                    <a:pt x="97" y="467"/>
                  </a:lnTo>
                  <a:lnTo>
                    <a:pt x="112" y="433"/>
                  </a:lnTo>
                  <a:lnTo>
                    <a:pt x="124" y="434"/>
                  </a:lnTo>
                  <a:lnTo>
                    <a:pt x="135" y="430"/>
                  </a:lnTo>
                  <a:lnTo>
                    <a:pt x="143" y="422"/>
                  </a:lnTo>
                  <a:lnTo>
                    <a:pt x="151" y="412"/>
                  </a:lnTo>
                  <a:lnTo>
                    <a:pt x="152" y="399"/>
                  </a:lnTo>
                  <a:lnTo>
                    <a:pt x="147" y="388"/>
                  </a:lnTo>
                  <a:lnTo>
                    <a:pt x="136" y="381"/>
                  </a:lnTo>
                  <a:lnTo>
                    <a:pt x="124" y="378"/>
                  </a:lnTo>
                  <a:lnTo>
                    <a:pt x="125" y="358"/>
                  </a:lnTo>
                  <a:lnTo>
                    <a:pt x="131" y="337"/>
                  </a:lnTo>
                  <a:lnTo>
                    <a:pt x="139" y="317"/>
                  </a:lnTo>
                  <a:lnTo>
                    <a:pt x="151" y="298"/>
                  </a:lnTo>
                  <a:lnTo>
                    <a:pt x="163" y="279"/>
                  </a:lnTo>
                  <a:lnTo>
                    <a:pt x="175" y="259"/>
                  </a:lnTo>
                  <a:lnTo>
                    <a:pt x="185" y="238"/>
                  </a:lnTo>
                  <a:lnTo>
                    <a:pt x="193" y="218"/>
                  </a:lnTo>
                  <a:lnTo>
                    <a:pt x="207" y="208"/>
                  </a:lnTo>
                  <a:lnTo>
                    <a:pt x="219" y="193"/>
                  </a:lnTo>
                  <a:lnTo>
                    <a:pt x="231" y="178"/>
                  </a:lnTo>
                  <a:lnTo>
                    <a:pt x="244" y="162"/>
                  </a:lnTo>
                  <a:lnTo>
                    <a:pt x="259" y="150"/>
                  </a:lnTo>
                  <a:lnTo>
                    <a:pt x="274" y="141"/>
                  </a:lnTo>
                  <a:lnTo>
                    <a:pt x="292" y="140"/>
                  </a:lnTo>
                  <a:lnTo>
                    <a:pt x="312" y="148"/>
                  </a:lnTo>
                  <a:lnTo>
                    <a:pt x="329" y="141"/>
                  </a:lnTo>
                  <a:lnTo>
                    <a:pt x="338" y="132"/>
                  </a:lnTo>
                  <a:lnTo>
                    <a:pt x="343" y="121"/>
                  </a:lnTo>
                  <a:lnTo>
                    <a:pt x="346" y="109"/>
                  </a:lnTo>
                  <a:lnTo>
                    <a:pt x="346" y="96"/>
                  </a:lnTo>
                  <a:lnTo>
                    <a:pt x="345" y="83"/>
                  </a:lnTo>
                  <a:lnTo>
                    <a:pt x="345" y="71"/>
                  </a:lnTo>
                  <a:lnTo>
                    <a:pt x="345" y="58"/>
                  </a:lnTo>
                  <a:lnTo>
                    <a:pt x="352" y="57"/>
                  </a:lnTo>
                  <a:lnTo>
                    <a:pt x="360" y="53"/>
                  </a:lnTo>
                  <a:lnTo>
                    <a:pt x="366" y="49"/>
                  </a:lnTo>
                  <a:lnTo>
                    <a:pt x="373" y="42"/>
                  </a:lnTo>
                  <a:lnTo>
                    <a:pt x="381" y="37"/>
                  </a:lnTo>
                  <a:lnTo>
                    <a:pt x="388" y="30"/>
                  </a:lnTo>
                  <a:lnTo>
                    <a:pt x="398" y="23"/>
                  </a:lnTo>
                  <a:lnTo>
                    <a:pt x="407" y="17"/>
                  </a:lnTo>
                  <a:lnTo>
                    <a:pt x="423" y="15"/>
                  </a:lnTo>
                  <a:lnTo>
                    <a:pt x="441" y="12"/>
                  </a:lnTo>
                  <a:lnTo>
                    <a:pt x="457" y="9"/>
                  </a:lnTo>
                  <a:lnTo>
                    <a:pt x="474" y="8"/>
                  </a:lnTo>
                  <a:lnTo>
                    <a:pt x="490" y="7"/>
                  </a:lnTo>
                  <a:lnTo>
                    <a:pt x="506" y="4"/>
                  </a:lnTo>
                  <a:lnTo>
                    <a:pt x="522" y="3"/>
                  </a:lnTo>
                  <a:lnTo>
                    <a:pt x="539" y="1"/>
                  </a:lnTo>
                  <a:lnTo>
                    <a:pt x="555" y="1"/>
                  </a:lnTo>
                  <a:lnTo>
                    <a:pt x="571" y="0"/>
                  </a:lnTo>
                  <a:lnTo>
                    <a:pt x="587" y="0"/>
                  </a:lnTo>
                  <a:lnTo>
                    <a:pt x="604" y="0"/>
                  </a:lnTo>
                  <a:lnTo>
                    <a:pt x="620" y="0"/>
                  </a:lnTo>
                  <a:lnTo>
                    <a:pt x="635" y="1"/>
                  </a:lnTo>
                  <a:lnTo>
                    <a:pt x="651" y="1"/>
                  </a:lnTo>
                  <a:lnTo>
                    <a:pt x="667" y="3"/>
                  </a:lnTo>
                  <a:lnTo>
                    <a:pt x="635" y="9"/>
                  </a:lnTo>
                  <a:lnTo>
                    <a:pt x="608" y="22"/>
                  </a:lnTo>
                  <a:lnTo>
                    <a:pt x="585" y="38"/>
                  </a:lnTo>
                  <a:lnTo>
                    <a:pt x="566" y="56"/>
                  </a:lnTo>
                  <a:lnTo>
                    <a:pt x="547" y="73"/>
                  </a:lnTo>
                  <a:lnTo>
                    <a:pt x="526" y="91"/>
                  </a:lnTo>
                  <a:lnTo>
                    <a:pt x="505" y="107"/>
                  </a:lnTo>
                  <a:lnTo>
                    <a:pt x="478" y="120"/>
                  </a:lnTo>
                  <a:close/>
                </a:path>
              </a:pathLst>
            </a:custGeom>
            <a:solidFill>
              <a:srgbClr val="D3D8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auto">
            <a:xfrm>
              <a:off x="1768" y="3606"/>
              <a:ext cx="433" cy="619"/>
            </a:xfrm>
            <a:custGeom>
              <a:avLst/>
              <a:gdLst/>
              <a:ahLst/>
              <a:cxnLst>
                <a:cxn ang="0">
                  <a:pos x="576" y="463"/>
                </a:cxn>
                <a:cxn ang="0">
                  <a:pos x="561" y="445"/>
                </a:cxn>
                <a:cxn ang="0">
                  <a:pos x="552" y="425"/>
                </a:cxn>
                <a:cxn ang="0">
                  <a:pos x="537" y="411"/>
                </a:cxn>
                <a:cxn ang="0">
                  <a:pos x="507" y="415"/>
                </a:cxn>
                <a:cxn ang="0">
                  <a:pos x="433" y="610"/>
                </a:cxn>
                <a:cxn ang="0">
                  <a:pos x="350" y="588"/>
                </a:cxn>
                <a:cxn ang="0">
                  <a:pos x="309" y="602"/>
                </a:cxn>
                <a:cxn ang="0">
                  <a:pos x="274" y="627"/>
                </a:cxn>
                <a:cxn ang="0">
                  <a:pos x="240" y="660"/>
                </a:cxn>
                <a:cxn ang="0">
                  <a:pos x="208" y="693"/>
                </a:cxn>
                <a:cxn ang="0">
                  <a:pos x="217" y="717"/>
                </a:cxn>
                <a:cxn ang="0">
                  <a:pos x="232" y="757"/>
                </a:cxn>
                <a:cxn ang="0">
                  <a:pos x="244" y="794"/>
                </a:cxn>
                <a:cxn ang="0">
                  <a:pos x="247" y="810"/>
                </a:cxn>
                <a:cxn ang="0">
                  <a:pos x="8" y="1039"/>
                </a:cxn>
                <a:cxn ang="0">
                  <a:pos x="0" y="995"/>
                </a:cxn>
                <a:cxn ang="0">
                  <a:pos x="6" y="952"/>
                </a:cxn>
                <a:cxn ang="0">
                  <a:pos x="15" y="904"/>
                </a:cxn>
                <a:cxn ang="0">
                  <a:pos x="30" y="847"/>
                </a:cxn>
                <a:cxn ang="0">
                  <a:pos x="34" y="777"/>
                </a:cxn>
                <a:cxn ang="0">
                  <a:pos x="27" y="708"/>
                </a:cxn>
                <a:cxn ang="0">
                  <a:pos x="26" y="638"/>
                </a:cxn>
                <a:cxn ang="0">
                  <a:pos x="57" y="576"/>
                </a:cxn>
                <a:cxn ang="0">
                  <a:pos x="75" y="514"/>
                </a:cxn>
                <a:cxn ang="0">
                  <a:pos x="75" y="452"/>
                </a:cxn>
                <a:cxn ang="0">
                  <a:pos x="88" y="389"/>
                </a:cxn>
                <a:cxn ang="0">
                  <a:pos x="75" y="310"/>
                </a:cxn>
                <a:cxn ang="0">
                  <a:pos x="90" y="310"/>
                </a:cxn>
                <a:cxn ang="0">
                  <a:pos x="105" y="313"/>
                </a:cxn>
                <a:cxn ang="0">
                  <a:pos x="118" y="317"/>
                </a:cxn>
                <a:cxn ang="0">
                  <a:pos x="130" y="325"/>
                </a:cxn>
                <a:cxn ang="0">
                  <a:pos x="176" y="268"/>
                </a:cxn>
                <a:cxn ang="0">
                  <a:pos x="210" y="201"/>
                </a:cxn>
                <a:cxn ang="0">
                  <a:pos x="248" y="139"/>
                </a:cxn>
                <a:cxn ang="0">
                  <a:pos x="309" y="95"/>
                </a:cxn>
                <a:cxn ang="0">
                  <a:pos x="332" y="66"/>
                </a:cxn>
                <a:cxn ang="0">
                  <a:pos x="381" y="41"/>
                </a:cxn>
                <a:cxn ang="0">
                  <a:pos x="430" y="19"/>
                </a:cxn>
                <a:cxn ang="0">
                  <a:pos x="460" y="0"/>
                </a:cxn>
                <a:cxn ang="0">
                  <a:pos x="496" y="4"/>
                </a:cxn>
                <a:cxn ang="0">
                  <a:pos x="533" y="12"/>
                </a:cxn>
                <a:cxn ang="0">
                  <a:pos x="567" y="24"/>
                </a:cxn>
                <a:cxn ang="0">
                  <a:pos x="601" y="41"/>
                </a:cxn>
                <a:cxn ang="0">
                  <a:pos x="631" y="61"/>
                </a:cxn>
                <a:cxn ang="0">
                  <a:pos x="658" y="85"/>
                </a:cxn>
                <a:cxn ang="0">
                  <a:pos x="682" y="113"/>
                </a:cxn>
                <a:cxn ang="0">
                  <a:pos x="701" y="144"/>
                </a:cxn>
                <a:cxn ang="0">
                  <a:pos x="716" y="158"/>
                </a:cxn>
                <a:cxn ang="0">
                  <a:pos x="732" y="205"/>
                </a:cxn>
                <a:cxn ang="0">
                  <a:pos x="740" y="264"/>
                </a:cxn>
                <a:cxn ang="0">
                  <a:pos x="736" y="305"/>
                </a:cxn>
              </a:cxnLst>
              <a:rect l="0" t="0" r="r" b="b"/>
              <a:pathLst>
                <a:path w="740" h="1059">
                  <a:moveTo>
                    <a:pt x="736" y="305"/>
                  </a:moveTo>
                  <a:lnTo>
                    <a:pt x="576" y="463"/>
                  </a:lnTo>
                  <a:lnTo>
                    <a:pt x="568" y="454"/>
                  </a:lnTo>
                  <a:lnTo>
                    <a:pt x="561" y="445"/>
                  </a:lnTo>
                  <a:lnTo>
                    <a:pt x="556" y="434"/>
                  </a:lnTo>
                  <a:lnTo>
                    <a:pt x="552" y="425"/>
                  </a:lnTo>
                  <a:lnTo>
                    <a:pt x="545" y="416"/>
                  </a:lnTo>
                  <a:lnTo>
                    <a:pt x="537" y="411"/>
                  </a:lnTo>
                  <a:lnTo>
                    <a:pt x="525" y="411"/>
                  </a:lnTo>
                  <a:lnTo>
                    <a:pt x="507" y="415"/>
                  </a:lnTo>
                  <a:lnTo>
                    <a:pt x="392" y="523"/>
                  </a:lnTo>
                  <a:lnTo>
                    <a:pt x="433" y="610"/>
                  </a:lnTo>
                  <a:lnTo>
                    <a:pt x="376" y="678"/>
                  </a:lnTo>
                  <a:lnTo>
                    <a:pt x="350" y="588"/>
                  </a:lnTo>
                  <a:lnTo>
                    <a:pt x="328" y="592"/>
                  </a:lnTo>
                  <a:lnTo>
                    <a:pt x="309" y="602"/>
                  </a:lnTo>
                  <a:lnTo>
                    <a:pt x="292" y="612"/>
                  </a:lnTo>
                  <a:lnTo>
                    <a:pt x="274" y="627"/>
                  </a:lnTo>
                  <a:lnTo>
                    <a:pt x="256" y="642"/>
                  </a:lnTo>
                  <a:lnTo>
                    <a:pt x="240" y="660"/>
                  </a:lnTo>
                  <a:lnTo>
                    <a:pt x="224" y="676"/>
                  </a:lnTo>
                  <a:lnTo>
                    <a:pt x="208" y="693"/>
                  </a:lnTo>
                  <a:lnTo>
                    <a:pt x="210" y="702"/>
                  </a:lnTo>
                  <a:lnTo>
                    <a:pt x="217" y="717"/>
                  </a:lnTo>
                  <a:lnTo>
                    <a:pt x="224" y="736"/>
                  </a:lnTo>
                  <a:lnTo>
                    <a:pt x="232" y="757"/>
                  </a:lnTo>
                  <a:lnTo>
                    <a:pt x="239" y="777"/>
                  </a:lnTo>
                  <a:lnTo>
                    <a:pt x="244" y="794"/>
                  </a:lnTo>
                  <a:lnTo>
                    <a:pt x="247" y="806"/>
                  </a:lnTo>
                  <a:lnTo>
                    <a:pt x="247" y="810"/>
                  </a:lnTo>
                  <a:lnTo>
                    <a:pt x="20" y="1059"/>
                  </a:lnTo>
                  <a:lnTo>
                    <a:pt x="8" y="1039"/>
                  </a:lnTo>
                  <a:lnTo>
                    <a:pt x="1" y="1017"/>
                  </a:lnTo>
                  <a:lnTo>
                    <a:pt x="0" y="995"/>
                  </a:lnTo>
                  <a:lnTo>
                    <a:pt x="1" y="973"/>
                  </a:lnTo>
                  <a:lnTo>
                    <a:pt x="6" y="952"/>
                  </a:lnTo>
                  <a:lnTo>
                    <a:pt x="10" y="928"/>
                  </a:lnTo>
                  <a:lnTo>
                    <a:pt x="15" y="904"/>
                  </a:lnTo>
                  <a:lnTo>
                    <a:pt x="20" y="881"/>
                  </a:lnTo>
                  <a:lnTo>
                    <a:pt x="30" y="847"/>
                  </a:lnTo>
                  <a:lnTo>
                    <a:pt x="34" y="813"/>
                  </a:lnTo>
                  <a:lnTo>
                    <a:pt x="34" y="777"/>
                  </a:lnTo>
                  <a:lnTo>
                    <a:pt x="31" y="743"/>
                  </a:lnTo>
                  <a:lnTo>
                    <a:pt x="27" y="708"/>
                  </a:lnTo>
                  <a:lnTo>
                    <a:pt x="25" y="672"/>
                  </a:lnTo>
                  <a:lnTo>
                    <a:pt x="26" y="638"/>
                  </a:lnTo>
                  <a:lnTo>
                    <a:pt x="33" y="603"/>
                  </a:lnTo>
                  <a:lnTo>
                    <a:pt x="57" y="576"/>
                  </a:lnTo>
                  <a:lnTo>
                    <a:pt x="71" y="546"/>
                  </a:lnTo>
                  <a:lnTo>
                    <a:pt x="75" y="514"/>
                  </a:lnTo>
                  <a:lnTo>
                    <a:pt x="75" y="483"/>
                  </a:lnTo>
                  <a:lnTo>
                    <a:pt x="75" y="452"/>
                  </a:lnTo>
                  <a:lnTo>
                    <a:pt x="77" y="419"/>
                  </a:lnTo>
                  <a:lnTo>
                    <a:pt x="88" y="389"/>
                  </a:lnTo>
                  <a:lnTo>
                    <a:pt x="110" y="359"/>
                  </a:lnTo>
                  <a:lnTo>
                    <a:pt x="75" y="310"/>
                  </a:lnTo>
                  <a:lnTo>
                    <a:pt x="83" y="310"/>
                  </a:lnTo>
                  <a:lnTo>
                    <a:pt x="90" y="310"/>
                  </a:lnTo>
                  <a:lnTo>
                    <a:pt x="98" y="312"/>
                  </a:lnTo>
                  <a:lnTo>
                    <a:pt x="105" y="313"/>
                  </a:lnTo>
                  <a:lnTo>
                    <a:pt x="111" y="314"/>
                  </a:lnTo>
                  <a:lnTo>
                    <a:pt x="118" y="317"/>
                  </a:lnTo>
                  <a:lnTo>
                    <a:pt x="123" y="321"/>
                  </a:lnTo>
                  <a:lnTo>
                    <a:pt x="130" y="325"/>
                  </a:lnTo>
                  <a:lnTo>
                    <a:pt x="156" y="299"/>
                  </a:lnTo>
                  <a:lnTo>
                    <a:pt x="176" y="268"/>
                  </a:lnTo>
                  <a:lnTo>
                    <a:pt x="194" y="235"/>
                  </a:lnTo>
                  <a:lnTo>
                    <a:pt x="210" y="201"/>
                  </a:lnTo>
                  <a:lnTo>
                    <a:pt x="227" y="169"/>
                  </a:lnTo>
                  <a:lnTo>
                    <a:pt x="248" y="139"/>
                  </a:lnTo>
                  <a:lnTo>
                    <a:pt x="275" y="114"/>
                  </a:lnTo>
                  <a:lnTo>
                    <a:pt x="309" y="95"/>
                  </a:lnTo>
                  <a:lnTo>
                    <a:pt x="316" y="80"/>
                  </a:lnTo>
                  <a:lnTo>
                    <a:pt x="332" y="66"/>
                  </a:lnTo>
                  <a:lnTo>
                    <a:pt x="355" y="53"/>
                  </a:lnTo>
                  <a:lnTo>
                    <a:pt x="381" y="41"/>
                  </a:lnTo>
                  <a:lnTo>
                    <a:pt x="407" y="30"/>
                  </a:lnTo>
                  <a:lnTo>
                    <a:pt x="430" y="19"/>
                  </a:lnTo>
                  <a:lnTo>
                    <a:pt x="449" y="9"/>
                  </a:lnTo>
                  <a:lnTo>
                    <a:pt x="460" y="0"/>
                  </a:lnTo>
                  <a:lnTo>
                    <a:pt x="479" y="1"/>
                  </a:lnTo>
                  <a:lnTo>
                    <a:pt x="496" y="4"/>
                  </a:lnTo>
                  <a:lnTo>
                    <a:pt x="514" y="6"/>
                  </a:lnTo>
                  <a:lnTo>
                    <a:pt x="533" y="12"/>
                  </a:lnTo>
                  <a:lnTo>
                    <a:pt x="551" y="17"/>
                  </a:lnTo>
                  <a:lnTo>
                    <a:pt x="567" y="24"/>
                  </a:lnTo>
                  <a:lnTo>
                    <a:pt x="584" y="32"/>
                  </a:lnTo>
                  <a:lnTo>
                    <a:pt x="601" y="41"/>
                  </a:lnTo>
                  <a:lnTo>
                    <a:pt x="616" y="50"/>
                  </a:lnTo>
                  <a:lnTo>
                    <a:pt x="631" y="61"/>
                  </a:lnTo>
                  <a:lnTo>
                    <a:pt x="645" y="73"/>
                  </a:lnTo>
                  <a:lnTo>
                    <a:pt x="658" y="85"/>
                  </a:lnTo>
                  <a:lnTo>
                    <a:pt x="670" y="99"/>
                  </a:lnTo>
                  <a:lnTo>
                    <a:pt x="682" y="113"/>
                  </a:lnTo>
                  <a:lnTo>
                    <a:pt x="692" y="128"/>
                  </a:lnTo>
                  <a:lnTo>
                    <a:pt x="701" y="144"/>
                  </a:lnTo>
                  <a:lnTo>
                    <a:pt x="708" y="144"/>
                  </a:lnTo>
                  <a:lnTo>
                    <a:pt x="716" y="158"/>
                  </a:lnTo>
                  <a:lnTo>
                    <a:pt x="724" y="178"/>
                  </a:lnTo>
                  <a:lnTo>
                    <a:pt x="732" y="205"/>
                  </a:lnTo>
                  <a:lnTo>
                    <a:pt x="738" y="235"/>
                  </a:lnTo>
                  <a:lnTo>
                    <a:pt x="740" y="264"/>
                  </a:lnTo>
                  <a:lnTo>
                    <a:pt x="740" y="288"/>
                  </a:lnTo>
                  <a:lnTo>
                    <a:pt x="736" y="305"/>
                  </a:lnTo>
                  <a:close/>
                </a:path>
              </a:pathLst>
            </a:custGeom>
            <a:solidFill>
              <a:srgbClr val="B7C1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auto">
            <a:xfrm>
              <a:off x="1812" y="3791"/>
              <a:ext cx="427" cy="567"/>
            </a:xfrm>
            <a:custGeom>
              <a:avLst/>
              <a:gdLst/>
              <a:ahLst/>
              <a:cxnLst>
                <a:cxn ang="0">
                  <a:pos x="0" y="969"/>
                </a:cxn>
                <a:cxn ang="0">
                  <a:pos x="0" y="775"/>
                </a:cxn>
                <a:cxn ang="0">
                  <a:pos x="724" y="0"/>
                </a:cxn>
                <a:cxn ang="0">
                  <a:pos x="728" y="42"/>
                </a:cxn>
                <a:cxn ang="0">
                  <a:pos x="730" y="84"/>
                </a:cxn>
                <a:cxn ang="0">
                  <a:pos x="730" y="127"/>
                </a:cxn>
                <a:cxn ang="0">
                  <a:pos x="730" y="167"/>
                </a:cxn>
                <a:cxn ang="0">
                  <a:pos x="0" y="969"/>
                </a:cxn>
              </a:cxnLst>
              <a:rect l="0" t="0" r="r" b="b"/>
              <a:pathLst>
                <a:path w="730" h="969">
                  <a:moveTo>
                    <a:pt x="0" y="969"/>
                  </a:moveTo>
                  <a:lnTo>
                    <a:pt x="0" y="775"/>
                  </a:lnTo>
                  <a:lnTo>
                    <a:pt x="724" y="0"/>
                  </a:lnTo>
                  <a:lnTo>
                    <a:pt x="728" y="42"/>
                  </a:lnTo>
                  <a:lnTo>
                    <a:pt x="730" y="84"/>
                  </a:lnTo>
                  <a:lnTo>
                    <a:pt x="730" y="127"/>
                  </a:lnTo>
                  <a:lnTo>
                    <a:pt x="730" y="167"/>
                  </a:lnTo>
                  <a:lnTo>
                    <a:pt x="0" y="969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039" y="3866"/>
              <a:ext cx="54" cy="72"/>
            </a:xfrm>
            <a:custGeom>
              <a:avLst/>
              <a:gdLst/>
              <a:ahLst/>
              <a:cxnLst>
                <a:cxn ang="0">
                  <a:pos x="15" y="123"/>
                </a:cxn>
                <a:cxn ang="0">
                  <a:pos x="0" y="75"/>
                </a:cxn>
                <a:cxn ang="0">
                  <a:pos x="78" y="0"/>
                </a:cxn>
                <a:cxn ang="0">
                  <a:pos x="93" y="35"/>
                </a:cxn>
                <a:cxn ang="0">
                  <a:pos x="15" y="123"/>
                </a:cxn>
              </a:cxnLst>
              <a:rect l="0" t="0" r="r" b="b"/>
              <a:pathLst>
                <a:path w="93" h="123">
                  <a:moveTo>
                    <a:pt x="15" y="123"/>
                  </a:moveTo>
                  <a:lnTo>
                    <a:pt x="0" y="75"/>
                  </a:lnTo>
                  <a:lnTo>
                    <a:pt x="78" y="0"/>
                  </a:lnTo>
                  <a:lnTo>
                    <a:pt x="93" y="35"/>
                  </a:lnTo>
                  <a:lnTo>
                    <a:pt x="15" y="123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auto">
            <a:xfrm>
              <a:off x="2127" y="3917"/>
              <a:ext cx="117" cy="164"/>
            </a:xfrm>
            <a:custGeom>
              <a:avLst/>
              <a:gdLst/>
              <a:ahLst/>
              <a:cxnLst>
                <a:cxn ang="0">
                  <a:pos x="18" y="281"/>
                </a:cxn>
                <a:cxn ang="0">
                  <a:pos x="0" y="208"/>
                </a:cxn>
                <a:cxn ang="0">
                  <a:pos x="185" y="0"/>
                </a:cxn>
                <a:cxn ang="0">
                  <a:pos x="191" y="18"/>
                </a:cxn>
                <a:cxn ang="0">
                  <a:pos x="197" y="65"/>
                </a:cxn>
                <a:cxn ang="0">
                  <a:pos x="200" y="119"/>
                </a:cxn>
                <a:cxn ang="0">
                  <a:pos x="197" y="149"/>
                </a:cxn>
                <a:cxn ang="0">
                  <a:pos x="179" y="172"/>
                </a:cxn>
                <a:cxn ang="0">
                  <a:pos x="163" y="195"/>
                </a:cxn>
                <a:cxn ang="0">
                  <a:pos x="147" y="217"/>
                </a:cxn>
                <a:cxn ang="0">
                  <a:pos x="129" y="236"/>
                </a:cxn>
                <a:cxn ang="0">
                  <a:pos x="109" y="253"/>
                </a:cxn>
                <a:cxn ang="0">
                  <a:pos x="84" y="267"/>
                </a:cxn>
                <a:cxn ang="0">
                  <a:pos x="55" y="277"/>
                </a:cxn>
                <a:cxn ang="0">
                  <a:pos x="18" y="281"/>
                </a:cxn>
              </a:cxnLst>
              <a:rect l="0" t="0" r="r" b="b"/>
              <a:pathLst>
                <a:path w="200" h="281">
                  <a:moveTo>
                    <a:pt x="18" y="281"/>
                  </a:moveTo>
                  <a:lnTo>
                    <a:pt x="0" y="208"/>
                  </a:lnTo>
                  <a:lnTo>
                    <a:pt x="185" y="0"/>
                  </a:lnTo>
                  <a:lnTo>
                    <a:pt x="191" y="18"/>
                  </a:lnTo>
                  <a:lnTo>
                    <a:pt x="197" y="65"/>
                  </a:lnTo>
                  <a:lnTo>
                    <a:pt x="200" y="119"/>
                  </a:lnTo>
                  <a:lnTo>
                    <a:pt x="197" y="149"/>
                  </a:lnTo>
                  <a:lnTo>
                    <a:pt x="179" y="172"/>
                  </a:lnTo>
                  <a:lnTo>
                    <a:pt x="163" y="195"/>
                  </a:lnTo>
                  <a:lnTo>
                    <a:pt x="147" y="217"/>
                  </a:lnTo>
                  <a:lnTo>
                    <a:pt x="129" y="236"/>
                  </a:lnTo>
                  <a:lnTo>
                    <a:pt x="109" y="253"/>
                  </a:lnTo>
                  <a:lnTo>
                    <a:pt x="84" y="267"/>
                  </a:lnTo>
                  <a:lnTo>
                    <a:pt x="55" y="277"/>
                  </a:lnTo>
                  <a:lnTo>
                    <a:pt x="18" y="281"/>
                  </a:lnTo>
                  <a:close/>
                </a:path>
              </a:pathLst>
            </a:custGeom>
            <a:solidFill>
              <a:srgbClr val="B7C1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auto">
            <a:xfrm>
              <a:off x="1929" y="3974"/>
              <a:ext cx="46" cy="79"/>
            </a:xfrm>
            <a:custGeom>
              <a:avLst/>
              <a:gdLst/>
              <a:ahLst/>
              <a:cxnLst>
                <a:cxn ang="0">
                  <a:pos x="26" y="135"/>
                </a:cxn>
                <a:cxn ang="0">
                  <a:pos x="0" y="55"/>
                </a:cxn>
                <a:cxn ang="0">
                  <a:pos x="57" y="0"/>
                </a:cxn>
                <a:cxn ang="0">
                  <a:pos x="79" y="93"/>
                </a:cxn>
                <a:cxn ang="0">
                  <a:pos x="26" y="135"/>
                </a:cxn>
              </a:cxnLst>
              <a:rect l="0" t="0" r="r" b="b"/>
              <a:pathLst>
                <a:path w="79" h="135">
                  <a:moveTo>
                    <a:pt x="26" y="135"/>
                  </a:moveTo>
                  <a:lnTo>
                    <a:pt x="0" y="55"/>
                  </a:lnTo>
                  <a:lnTo>
                    <a:pt x="57" y="0"/>
                  </a:lnTo>
                  <a:lnTo>
                    <a:pt x="79" y="93"/>
                  </a:lnTo>
                  <a:lnTo>
                    <a:pt x="26" y="135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auto">
            <a:xfrm>
              <a:off x="2239" y="4024"/>
              <a:ext cx="46" cy="58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78" y="0"/>
                </a:cxn>
                <a:cxn ang="0">
                  <a:pos x="79" y="95"/>
                </a:cxn>
                <a:cxn ang="0">
                  <a:pos x="0" y="100"/>
                </a:cxn>
              </a:cxnLst>
              <a:rect l="0" t="0" r="r" b="b"/>
              <a:pathLst>
                <a:path w="79" h="100">
                  <a:moveTo>
                    <a:pt x="0" y="100"/>
                  </a:moveTo>
                  <a:lnTo>
                    <a:pt x="78" y="0"/>
                  </a:lnTo>
                  <a:lnTo>
                    <a:pt x="79" y="9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auto">
            <a:xfrm>
              <a:off x="2081" y="4047"/>
              <a:ext cx="45" cy="37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57" y="0"/>
                </a:cxn>
                <a:cxn ang="0">
                  <a:pos x="78" y="63"/>
                </a:cxn>
                <a:cxn ang="0">
                  <a:pos x="0" y="63"/>
                </a:cxn>
              </a:cxnLst>
              <a:rect l="0" t="0" r="r" b="b"/>
              <a:pathLst>
                <a:path w="78" h="63">
                  <a:moveTo>
                    <a:pt x="0" y="63"/>
                  </a:moveTo>
                  <a:lnTo>
                    <a:pt x="57" y="0"/>
                  </a:lnTo>
                  <a:lnTo>
                    <a:pt x="78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3" name="Freeform 13"/>
            <p:cNvSpPr>
              <a:spLocks/>
            </p:cNvSpPr>
            <p:nvPr/>
          </p:nvSpPr>
          <p:spPr bwMode="auto">
            <a:xfrm>
              <a:off x="2033" y="4096"/>
              <a:ext cx="328" cy="50"/>
            </a:xfrm>
            <a:custGeom>
              <a:avLst/>
              <a:gdLst/>
              <a:ahLst/>
              <a:cxnLst>
                <a:cxn ang="0">
                  <a:pos x="451" y="50"/>
                </a:cxn>
                <a:cxn ang="0">
                  <a:pos x="456" y="52"/>
                </a:cxn>
                <a:cxn ang="0">
                  <a:pos x="462" y="56"/>
                </a:cxn>
                <a:cxn ang="0">
                  <a:pos x="467" y="59"/>
                </a:cxn>
                <a:cxn ang="0">
                  <a:pos x="473" y="60"/>
                </a:cxn>
                <a:cxn ang="0">
                  <a:pos x="480" y="63"/>
                </a:cxn>
                <a:cxn ang="0">
                  <a:pos x="485" y="64"/>
                </a:cxn>
                <a:cxn ang="0">
                  <a:pos x="492" y="64"/>
                </a:cxn>
                <a:cxn ang="0">
                  <a:pos x="499" y="63"/>
                </a:cxn>
                <a:cxn ang="0">
                  <a:pos x="456" y="77"/>
                </a:cxn>
                <a:cxn ang="0">
                  <a:pos x="0" y="85"/>
                </a:cxn>
                <a:cxn ang="0">
                  <a:pos x="70" y="7"/>
                </a:cxn>
                <a:cxn ang="0">
                  <a:pos x="431" y="2"/>
                </a:cxn>
                <a:cxn ang="0">
                  <a:pos x="446" y="2"/>
                </a:cxn>
                <a:cxn ang="0">
                  <a:pos x="462" y="0"/>
                </a:cxn>
                <a:cxn ang="0">
                  <a:pos x="478" y="0"/>
                </a:cxn>
                <a:cxn ang="0">
                  <a:pos x="496" y="0"/>
                </a:cxn>
                <a:cxn ang="0">
                  <a:pos x="512" y="0"/>
                </a:cxn>
                <a:cxn ang="0">
                  <a:pos x="528" y="2"/>
                </a:cxn>
                <a:cxn ang="0">
                  <a:pos x="545" y="3"/>
                </a:cxn>
                <a:cxn ang="0">
                  <a:pos x="561" y="7"/>
                </a:cxn>
                <a:cxn ang="0">
                  <a:pos x="554" y="20"/>
                </a:cxn>
                <a:cxn ang="0">
                  <a:pos x="542" y="26"/>
                </a:cxn>
                <a:cxn ang="0">
                  <a:pos x="528" y="29"/>
                </a:cxn>
                <a:cxn ang="0">
                  <a:pos x="512" y="30"/>
                </a:cxn>
                <a:cxn ang="0">
                  <a:pos x="494" y="32"/>
                </a:cxn>
                <a:cxn ang="0">
                  <a:pos x="478" y="35"/>
                </a:cxn>
                <a:cxn ang="0">
                  <a:pos x="463" y="40"/>
                </a:cxn>
                <a:cxn ang="0">
                  <a:pos x="451" y="50"/>
                </a:cxn>
              </a:cxnLst>
              <a:rect l="0" t="0" r="r" b="b"/>
              <a:pathLst>
                <a:path w="561" h="85">
                  <a:moveTo>
                    <a:pt x="451" y="50"/>
                  </a:moveTo>
                  <a:lnTo>
                    <a:pt x="456" y="52"/>
                  </a:lnTo>
                  <a:lnTo>
                    <a:pt x="462" y="56"/>
                  </a:lnTo>
                  <a:lnTo>
                    <a:pt x="467" y="59"/>
                  </a:lnTo>
                  <a:lnTo>
                    <a:pt x="473" y="60"/>
                  </a:lnTo>
                  <a:lnTo>
                    <a:pt x="480" y="63"/>
                  </a:lnTo>
                  <a:lnTo>
                    <a:pt x="485" y="64"/>
                  </a:lnTo>
                  <a:lnTo>
                    <a:pt x="492" y="64"/>
                  </a:lnTo>
                  <a:lnTo>
                    <a:pt x="499" y="63"/>
                  </a:lnTo>
                  <a:lnTo>
                    <a:pt x="456" y="77"/>
                  </a:lnTo>
                  <a:lnTo>
                    <a:pt x="0" y="85"/>
                  </a:lnTo>
                  <a:lnTo>
                    <a:pt x="70" y="7"/>
                  </a:lnTo>
                  <a:lnTo>
                    <a:pt x="431" y="2"/>
                  </a:lnTo>
                  <a:lnTo>
                    <a:pt x="446" y="2"/>
                  </a:lnTo>
                  <a:lnTo>
                    <a:pt x="462" y="0"/>
                  </a:lnTo>
                  <a:lnTo>
                    <a:pt x="478" y="0"/>
                  </a:lnTo>
                  <a:lnTo>
                    <a:pt x="496" y="0"/>
                  </a:lnTo>
                  <a:lnTo>
                    <a:pt x="512" y="0"/>
                  </a:lnTo>
                  <a:lnTo>
                    <a:pt x="528" y="2"/>
                  </a:lnTo>
                  <a:lnTo>
                    <a:pt x="545" y="3"/>
                  </a:lnTo>
                  <a:lnTo>
                    <a:pt x="561" y="7"/>
                  </a:lnTo>
                  <a:lnTo>
                    <a:pt x="554" y="20"/>
                  </a:lnTo>
                  <a:lnTo>
                    <a:pt x="542" y="26"/>
                  </a:lnTo>
                  <a:lnTo>
                    <a:pt x="528" y="29"/>
                  </a:lnTo>
                  <a:lnTo>
                    <a:pt x="512" y="30"/>
                  </a:lnTo>
                  <a:lnTo>
                    <a:pt x="494" y="32"/>
                  </a:lnTo>
                  <a:lnTo>
                    <a:pt x="478" y="35"/>
                  </a:lnTo>
                  <a:lnTo>
                    <a:pt x="463" y="40"/>
                  </a:lnTo>
                  <a:lnTo>
                    <a:pt x="451" y="50"/>
                  </a:lnTo>
                  <a:close/>
                </a:path>
              </a:pathLst>
            </a:custGeom>
            <a:solidFill>
              <a:srgbClr val="FFE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4" name="Freeform 14"/>
            <p:cNvSpPr>
              <a:spLocks/>
            </p:cNvSpPr>
            <p:nvPr/>
          </p:nvSpPr>
          <p:spPr bwMode="auto">
            <a:xfrm>
              <a:off x="2333" y="4105"/>
              <a:ext cx="61" cy="120"/>
            </a:xfrm>
            <a:custGeom>
              <a:avLst/>
              <a:gdLst/>
              <a:ahLst/>
              <a:cxnLst>
                <a:cxn ang="0">
                  <a:pos x="3" y="206"/>
                </a:cxn>
                <a:cxn ang="0">
                  <a:pos x="0" y="82"/>
                </a:cxn>
                <a:cxn ang="0">
                  <a:pos x="10" y="84"/>
                </a:cxn>
                <a:cxn ang="0">
                  <a:pos x="15" y="86"/>
                </a:cxn>
                <a:cxn ang="0">
                  <a:pos x="19" y="89"/>
                </a:cxn>
                <a:cxn ang="0">
                  <a:pos x="22" y="93"/>
                </a:cxn>
                <a:cxn ang="0">
                  <a:pos x="25" y="97"/>
                </a:cxn>
                <a:cxn ang="0">
                  <a:pos x="29" y="99"/>
                </a:cxn>
                <a:cxn ang="0">
                  <a:pos x="37" y="100"/>
                </a:cxn>
                <a:cxn ang="0">
                  <a:pos x="48" y="97"/>
                </a:cxn>
                <a:cxn ang="0">
                  <a:pos x="56" y="85"/>
                </a:cxn>
                <a:cxn ang="0">
                  <a:pos x="60" y="70"/>
                </a:cxn>
                <a:cxn ang="0">
                  <a:pos x="63" y="54"/>
                </a:cxn>
                <a:cxn ang="0">
                  <a:pos x="64" y="37"/>
                </a:cxn>
                <a:cxn ang="0">
                  <a:pos x="67" y="22"/>
                </a:cxn>
                <a:cxn ang="0">
                  <a:pos x="74" y="10"/>
                </a:cxn>
                <a:cxn ang="0">
                  <a:pos x="84" y="3"/>
                </a:cxn>
                <a:cxn ang="0">
                  <a:pos x="103" y="0"/>
                </a:cxn>
                <a:cxn ang="0">
                  <a:pos x="105" y="133"/>
                </a:cxn>
                <a:cxn ang="0">
                  <a:pos x="3" y="206"/>
                </a:cxn>
              </a:cxnLst>
              <a:rect l="0" t="0" r="r" b="b"/>
              <a:pathLst>
                <a:path w="105" h="206">
                  <a:moveTo>
                    <a:pt x="3" y="206"/>
                  </a:moveTo>
                  <a:lnTo>
                    <a:pt x="0" y="82"/>
                  </a:lnTo>
                  <a:lnTo>
                    <a:pt x="10" y="84"/>
                  </a:lnTo>
                  <a:lnTo>
                    <a:pt x="15" y="86"/>
                  </a:lnTo>
                  <a:lnTo>
                    <a:pt x="19" y="89"/>
                  </a:lnTo>
                  <a:lnTo>
                    <a:pt x="22" y="93"/>
                  </a:lnTo>
                  <a:lnTo>
                    <a:pt x="25" y="97"/>
                  </a:lnTo>
                  <a:lnTo>
                    <a:pt x="29" y="99"/>
                  </a:lnTo>
                  <a:lnTo>
                    <a:pt x="37" y="100"/>
                  </a:lnTo>
                  <a:lnTo>
                    <a:pt x="48" y="97"/>
                  </a:lnTo>
                  <a:lnTo>
                    <a:pt x="56" y="85"/>
                  </a:lnTo>
                  <a:lnTo>
                    <a:pt x="60" y="70"/>
                  </a:lnTo>
                  <a:lnTo>
                    <a:pt x="63" y="54"/>
                  </a:lnTo>
                  <a:lnTo>
                    <a:pt x="64" y="37"/>
                  </a:lnTo>
                  <a:lnTo>
                    <a:pt x="67" y="22"/>
                  </a:lnTo>
                  <a:lnTo>
                    <a:pt x="74" y="10"/>
                  </a:lnTo>
                  <a:lnTo>
                    <a:pt x="84" y="3"/>
                  </a:lnTo>
                  <a:lnTo>
                    <a:pt x="103" y="0"/>
                  </a:lnTo>
                  <a:lnTo>
                    <a:pt x="105" y="133"/>
                  </a:lnTo>
                  <a:lnTo>
                    <a:pt x="3" y="206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5" name="Freeform 15"/>
            <p:cNvSpPr>
              <a:spLocks/>
            </p:cNvSpPr>
            <p:nvPr/>
          </p:nvSpPr>
          <p:spPr bwMode="auto">
            <a:xfrm>
              <a:off x="1472" y="4109"/>
              <a:ext cx="147" cy="52"/>
            </a:xfrm>
            <a:custGeom>
              <a:avLst/>
              <a:gdLst/>
              <a:ahLst/>
              <a:cxnLst>
                <a:cxn ang="0">
                  <a:pos x="230" y="83"/>
                </a:cxn>
                <a:cxn ang="0">
                  <a:pos x="0" y="90"/>
                </a:cxn>
                <a:cxn ang="0">
                  <a:pos x="25" y="79"/>
                </a:cxn>
                <a:cxn ang="0">
                  <a:pos x="48" y="66"/>
                </a:cxn>
                <a:cxn ang="0">
                  <a:pos x="70" y="49"/>
                </a:cxn>
                <a:cxn ang="0">
                  <a:pos x="91" y="33"/>
                </a:cxn>
                <a:cxn ang="0">
                  <a:pos x="114" y="18"/>
                </a:cxn>
                <a:cxn ang="0">
                  <a:pos x="139" y="6"/>
                </a:cxn>
                <a:cxn ang="0">
                  <a:pos x="164" y="0"/>
                </a:cxn>
                <a:cxn ang="0">
                  <a:pos x="194" y="0"/>
                </a:cxn>
                <a:cxn ang="0">
                  <a:pos x="247" y="0"/>
                </a:cxn>
                <a:cxn ang="0">
                  <a:pos x="251" y="19"/>
                </a:cxn>
                <a:cxn ang="0">
                  <a:pos x="250" y="48"/>
                </a:cxn>
                <a:cxn ang="0">
                  <a:pos x="243" y="72"/>
                </a:cxn>
                <a:cxn ang="0">
                  <a:pos x="230" y="83"/>
                </a:cxn>
              </a:cxnLst>
              <a:rect l="0" t="0" r="r" b="b"/>
              <a:pathLst>
                <a:path w="251" h="90">
                  <a:moveTo>
                    <a:pt x="230" y="83"/>
                  </a:moveTo>
                  <a:lnTo>
                    <a:pt x="0" y="90"/>
                  </a:lnTo>
                  <a:lnTo>
                    <a:pt x="25" y="79"/>
                  </a:lnTo>
                  <a:lnTo>
                    <a:pt x="48" y="66"/>
                  </a:lnTo>
                  <a:lnTo>
                    <a:pt x="70" y="49"/>
                  </a:lnTo>
                  <a:lnTo>
                    <a:pt x="91" y="33"/>
                  </a:lnTo>
                  <a:lnTo>
                    <a:pt x="114" y="18"/>
                  </a:lnTo>
                  <a:lnTo>
                    <a:pt x="139" y="6"/>
                  </a:lnTo>
                  <a:lnTo>
                    <a:pt x="164" y="0"/>
                  </a:lnTo>
                  <a:lnTo>
                    <a:pt x="194" y="0"/>
                  </a:lnTo>
                  <a:lnTo>
                    <a:pt x="247" y="0"/>
                  </a:lnTo>
                  <a:lnTo>
                    <a:pt x="251" y="19"/>
                  </a:lnTo>
                  <a:lnTo>
                    <a:pt x="250" y="48"/>
                  </a:lnTo>
                  <a:lnTo>
                    <a:pt x="243" y="72"/>
                  </a:lnTo>
                  <a:lnTo>
                    <a:pt x="230" y="83"/>
                  </a:lnTo>
                  <a:close/>
                </a:path>
              </a:pathLst>
            </a:custGeom>
            <a:solidFill>
              <a:srgbClr val="FFE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6" name="Freeform 16"/>
            <p:cNvSpPr>
              <a:spLocks/>
            </p:cNvSpPr>
            <p:nvPr/>
          </p:nvSpPr>
          <p:spPr bwMode="auto">
            <a:xfrm>
              <a:off x="2027" y="4156"/>
              <a:ext cx="296" cy="80"/>
            </a:xfrm>
            <a:custGeom>
              <a:avLst/>
              <a:gdLst/>
              <a:ahLst/>
              <a:cxnLst>
                <a:cxn ang="0">
                  <a:pos x="506" y="115"/>
                </a:cxn>
                <a:cxn ang="0">
                  <a:pos x="35" y="136"/>
                </a:cxn>
                <a:cxn ang="0">
                  <a:pos x="0" y="6"/>
                </a:cxn>
                <a:cxn ang="0">
                  <a:pos x="496" y="0"/>
                </a:cxn>
                <a:cxn ang="0">
                  <a:pos x="506" y="115"/>
                </a:cxn>
              </a:cxnLst>
              <a:rect l="0" t="0" r="r" b="b"/>
              <a:pathLst>
                <a:path w="506" h="136">
                  <a:moveTo>
                    <a:pt x="506" y="115"/>
                  </a:moveTo>
                  <a:lnTo>
                    <a:pt x="35" y="136"/>
                  </a:lnTo>
                  <a:lnTo>
                    <a:pt x="0" y="6"/>
                  </a:lnTo>
                  <a:lnTo>
                    <a:pt x="496" y="0"/>
                  </a:lnTo>
                  <a:lnTo>
                    <a:pt x="506" y="115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7" name="Freeform 17"/>
            <p:cNvSpPr>
              <a:spLocks/>
            </p:cNvSpPr>
            <p:nvPr/>
          </p:nvSpPr>
          <p:spPr bwMode="auto">
            <a:xfrm>
              <a:off x="1454" y="4174"/>
              <a:ext cx="170" cy="83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278" y="2"/>
                </a:cxn>
                <a:cxn ang="0">
                  <a:pos x="290" y="143"/>
                </a:cxn>
                <a:cxn ang="0">
                  <a:pos x="3" y="143"/>
                </a:cxn>
                <a:cxn ang="0">
                  <a:pos x="6" y="122"/>
                </a:cxn>
                <a:cxn ang="0">
                  <a:pos x="4" y="99"/>
                </a:cxn>
                <a:cxn ang="0">
                  <a:pos x="2" y="74"/>
                </a:cxn>
                <a:cxn ang="0">
                  <a:pos x="0" y="51"/>
                </a:cxn>
                <a:cxn ang="0">
                  <a:pos x="2" y="31"/>
                </a:cxn>
                <a:cxn ang="0">
                  <a:pos x="8" y="13"/>
                </a:cxn>
                <a:cxn ang="0">
                  <a:pos x="21" y="2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9" y="1"/>
                </a:cxn>
                <a:cxn ang="0">
                  <a:pos x="73" y="2"/>
                </a:cxn>
                <a:cxn ang="0">
                  <a:pos x="79" y="5"/>
                </a:cxn>
                <a:cxn ang="0">
                  <a:pos x="83" y="9"/>
                </a:cxn>
                <a:cxn ang="0">
                  <a:pos x="86" y="15"/>
                </a:cxn>
                <a:cxn ang="0">
                  <a:pos x="126" y="0"/>
                </a:cxn>
              </a:cxnLst>
              <a:rect l="0" t="0" r="r" b="b"/>
              <a:pathLst>
                <a:path w="290" h="143">
                  <a:moveTo>
                    <a:pt x="126" y="0"/>
                  </a:moveTo>
                  <a:lnTo>
                    <a:pt x="278" y="2"/>
                  </a:lnTo>
                  <a:lnTo>
                    <a:pt x="290" y="143"/>
                  </a:lnTo>
                  <a:lnTo>
                    <a:pt x="3" y="143"/>
                  </a:lnTo>
                  <a:lnTo>
                    <a:pt x="6" y="122"/>
                  </a:lnTo>
                  <a:lnTo>
                    <a:pt x="4" y="99"/>
                  </a:lnTo>
                  <a:lnTo>
                    <a:pt x="2" y="74"/>
                  </a:lnTo>
                  <a:lnTo>
                    <a:pt x="0" y="51"/>
                  </a:lnTo>
                  <a:lnTo>
                    <a:pt x="2" y="31"/>
                  </a:lnTo>
                  <a:lnTo>
                    <a:pt x="8" y="13"/>
                  </a:lnTo>
                  <a:lnTo>
                    <a:pt x="21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3" y="2"/>
                  </a:lnTo>
                  <a:lnTo>
                    <a:pt x="79" y="5"/>
                  </a:lnTo>
                  <a:lnTo>
                    <a:pt x="83" y="9"/>
                  </a:lnTo>
                  <a:lnTo>
                    <a:pt x="86" y="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8" name="Freeform 18"/>
            <p:cNvSpPr>
              <a:spLocks/>
            </p:cNvSpPr>
            <p:nvPr/>
          </p:nvSpPr>
          <p:spPr bwMode="auto">
            <a:xfrm>
              <a:off x="1979" y="4165"/>
              <a:ext cx="57" cy="130"/>
            </a:xfrm>
            <a:custGeom>
              <a:avLst/>
              <a:gdLst/>
              <a:ahLst/>
              <a:cxnLst>
                <a:cxn ang="0">
                  <a:pos x="96" y="166"/>
                </a:cxn>
                <a:cxn ang="0">
                  <a:pos x="49" y="223"/>
                </a:cxn>
                <a:cxn ang="0">
                  <a:pos x="0" y="55"/>
                </a:cxn>
                <a:cxn ang="0">
                  <a:pos x="51" y="0"/>
                </a:cxn>
                <a:cxn ang="0">
                  <a:pos x="96" y="166"/>
                </a:cxn>
              </a:cxnLst>
              <a:rect l="0" t="0" r="r" b="b"/>
              <a:pathLst>
                <a:path w="96" h="223">
                  <a:moveTo>
                    <a:pt x="96" y="166"/>
                  </a:moveTo>
                  <a:lnTo>
                    <a:pt x="49" y="223"/>
                  </a:lnTo>
                  <a:lnTo>
                    <a:pt x="0" y="55"/>
                  </a:lnTo>
                  <a:lnTo>
                    <a:pt x="51" y="0"/>
                  </a:lnTo>
                  <a:lnTo>
                    <a:pt x="96" y="166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9" name="Freeform 19"/>
            <p:cNvSpPr>
              <a:spLocks/>
            </p:cNvSpPr>
            <p:nvPr/>
          </p:nvSpPr>
          <p:spPr bwMode="auto">
            <a:xfrm>
              <a:off x="1780" y="4222"/>
              <a:ext cx="205" cy="291"/>
            </a:xfrm>
            <a:custGeom>
              <a:avLst/>
              <a:gdLst/>
              <a:ahLst/>
              <a:cxnLst>
                <a:cxn ang="0">
                  <a:pos x="70" y="498"/>
                </a:cxn>
                <a:cxn ang="0">
                  <a:pos x="67" y="471"/>
                </a:cxn>
                <a:cxn ang="0">
                  <a:pos x="64" y="445"/>
                </a:cxn>
                <a:cxn ang="0">
                  <a:pos x="59" y="418"/>
                </a:cxn>
                <a:cxn ang="0">
                  <a:pos x="53" y="393"/>
                </a:cxn>
                <a:cxn ang="0">
                  <a:pos x="44" y="369"/>
                </a:cxn>
                <a:cxn ang="0">
                  <a:pos x="33" y="346"/>
                </a:cxn>
                <a:cxn ang="0">
                  <a:pos x="18" y="324"/>
                </a:cxn>
                <a:cxn ang="0">
                  <a:pos x="0" y="303"/>
                </a:cxn>
                <a:cxn ang="0">
                  <a:pos x="2" y="295"/>
                </a:cxn>
                <a:cxn ang="0">
                  <a:pos x="6" y="291"/>
                </a:cxn>
                <a:cxn ang="0">
                  <a:pos x="13" y="288"/>
                </a:cxn>
                <a:cxn ang="0">
                  <a:pos x="19" y="288"/>
                </a:cxn>
                <a:cxn ang="0">
                  <a:pos x="26" y="290"/>
                </a:cxn>
                <a:cxn ang="0">
                  <a:pos x="33" y="290"/>
                </a:cxn>
                <a:cxn ang="0">
                  <a:pos x="40" y="290"/>
                </a:cxn>
                <a:cxn ang="0">
                  <a:pos x="42" y="288"/>
                </a:cxn>
                <a:cxn ang="0">
                  <a:pos x="59" y="271"/>
                </a:cxn>
                <a:cxn ang="0">
                  <a:pos x="76" y="253"/>
                </a:cxn>
                <a:cxn ang="0">
                  <a:pos x="94" y="235"/>
                </a:cxn>
                <a:cxn ang="0">
                  <a:pos x="112" y="216"/>
                </a:cxn>
                <a:cxn ang="0">
                  <a:pos x="128" y="197"/>
                </a:cxn>
                <a:cxn ang="0">
                  <a:pos x="146" y="178"/>
                </a:cxn>
                <a:cxn ang="0">
                  <a:pos x="163" y="159"/>
                </a:cxn>
                <a:cxn ang="0">
                  <a:pos x="179" y="140"/>
                </a:cxn>
                <a:cxn ang="0">
                  <a:pos x="196" y="121"/>
                </a:cxn>
                <a:cxn ang="0">
                  <a:pos x="213" y="102"/>
                </a:cxn>
                <a:cxn ang="0">
                  <a:pos x="228" y="84"/>
                </a:cxn>
                <a:cxn ang="0">
                  <a:pos x="244" y="66"/>
                </a:cxn>
                <a:cxn ang="0">
                  <a:pos x="259" y="49"/>
                </a:cxn>
                <a:cxn ang="0">
                  <a:pos x="274" y="31"/>
                </a:cxn>
                <a:cxn ang="0">
                  <a:pos x="288" y="15"/>
                </a:cxn>
                <a:cxn ang="0">
                  <a:pos x="301" y="0"/>
                </a:cxn>
                <a:cxn ang="0">
                  <a:pos x="305" y="11"/>
                </a:cxn>
                <a:cxn ang="0">
                  <a:pos x="311" y="30"/>
                </a:cxn>
                <a:cxn ang="0">
                  <a:pos x="319" y="57"/>
                </a:cxn>
                <a:cxn ang="0">
                  <a:pos x="329" y="87"/>
                </a:cxn>
                <a:cxn ang="0">
                  <a:pos x="337" y="115"/>
                </a:cxn>
                <a:cxn ang="0">
                  <a:pos x="343" y="140"/>
                </a:cxn>
                <a:cxn ang="0">
                  <a:pos x="349" y="158"/>
                </a:cxn>
                <a:cxn ang="0">
                  <a:pos x="350" y="163"/>
                </a:cxn>
                <a:cxn ang="0">
                  <a:pos x="70" y="498"/>
                </a:cxn>
              </a:cxnLst>
              <a:rect l="0" t="0" r="r" b="b"/>
              <a:pathLst>
                <a:path w="350" h="498">
                  <a:moveTo>
                    <a:pt x="70" y="498"/>
                  </a:moveTo>
                  <a:lnTo>
                    <a:pt x="67" y="471"/>
                  </a:lnTo>
                  <a:lnTo>
                    <a:pt x="64" y="445"/>
                  </a:lnTo>
                  <a:lnTo>
                    <a:pt x="59" y="418"/>
                  </a:lnTo>
                  <a:lnTo>
                    <a:pt x="53" y="393"/>
                  </a:lnTo>
                  <a:lnTo>
                    <a:pt x="44" y="369"/>
                  </a:lnTo>
                  <a:lnTo>
                    <a:pt x="33" y="346"/>
                  </a:lnTo>
                  <a:lnTo>
                    <a:pt x="18" y="324"/>
                  </a:lnTo>
                  <a:lnTo>
                    <a:pt x="0" y="303"/>
                  </a:lnTo>
                  <a:lnTo>
                    <a:pt x="2" y="295"/>
                  </a:lnTo>
                  <a:lnTo>
                    <a:pt x="6" y="291"/>
                  </a:lnTo>
                  <a:lnTo>
                    <a:pt x="13" y="288"/>
                  </a:lnTo>
                  <a:lnTo>
                    <a:pt x="19" y="288"/>
                  </a:lnTo>
                  <a:lnTo>
                    <a:pt x="26" y="290"/>
                  </a:lnTo>
                  <a:lnTo>
                    <a:pt x="33" y="290"/>
                  </a:lnTo>
                  <a:lnTo>
                    <a:pt x="40" y="290"/>
                  </a:lnTo>
                  <a:lnTo>
                    <a:pt x="42" y="288"/>
                  </a:lnTo>
                  <a:lnTo>
                    <a:pt x="59" y="271"/>
                  </a:lnTo>
                  <a:lnTo>
                    <a:pt x="76" y="253"/>
                  </a:lnTo>
                  <a:lnTo>
                    <a:pt x="94" y="235"/>
                  </a:lnTo>
                  <a:lnTo>
                    <a:pt x="112" y="216"/>
                  </a:lnTo>
                  <a:lnTo>
                    <a:pt x="128" y="197"/>
                  </a:lnTo>
                  <a:lnTo>
                    <a:pt x="146" y="178"/>
                  </a:lnTo>
                  <a:lnTo>
                    <a:pt x="163" y="159"/>
                  </a:lnTo>
                  <a:lnTo>
                    <a:pt x="179" y="140"/>
                  </a:lnTo>
                  <a:lnTo>
                    <a:pt x="196" y="121"/>
                  </a:lnTo>
                  <a:lnTo>
                    <a:pt x="213" y="102"/>
                  </a:lnTo>
                  <a:lnTo>
                    <a:pt x="228" y="84"/>
                  </a:lnTo>
                  <a:lnTo>
                    <a:pt x="244" y="66"/>
                  </a:lnTo>
                  <a:lnTo>
                    <a:pt x="259" y="49"/>
                  </a:lnTo>
                  <a:lnTo>
                    <a:pt x="274" y="31"/>
                  </a:lnTo>
                  <a:lnTo>
                    <a:pt x="288" y="15"/>
                  </a:lnTo>
                  <a:lnTo>
                    <a:pt x="301" y="0"/>
                  </a:lnTo>
                  <a:lnTo>
                    <a:pt x="305" y="11"/>
                  </a:lnTo>
                  <a:lnTo>
                    <a:pt x="311" y="30"/>
                  </a:lnTo>
                  <a:lnTo>
                    <a:pt x="319" y="57"/>
                  </a:lnTo>
                  <a:lnTo>
                    <a:pt x="329" y="87"/>
                  </a:lnTo>
                  <a:lnTo>
                    <a:pt x="337" y="115"/>
                  </a:lnTo>
                  <a:lnTo>
                    <a:pt x="343" y="140"/>
                  </a:lnTo>
                  <a:lnTo>
                    <a:pt x="349" y="158"/>
                  </a:lnTo>
                  <a:lnTo>
                    <a:pt x="350" y="163"/>
                  </a:lnTo>
                  <a:lnTo>
                    <a:pt x="70" y="498"/>
                  </a:lnTo>
                  <a:close/>
                </a:path>
              </a:pathLst>
            </a:custGeom>
            <a:solidFill>
              <a:srgbClr val="B7C1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auto">
            <a:xfrm>
              <a:off x="2195" y="4243"/>
              <a:ext cx="66" cy="184"/>
            </a:xfrm>
            <a:custGeom>
              <a:avLst/>
              <a:gdLst/>
              <a:ahLst/>
              <a:cxnLst>
                <a:cxn ang="0">
                  <a:pos x="81" y="316"/>
                </a:cxn>
                <a:cxn ang="0">
                  <a:pos x="71" y="283"/>
                </a:cxn>
                <a:cxn ang="0">
                  <a:pos x="61" y="249"/>
                </a:cxn>
                <a:cxn ang="0">
                  <a:pos x="51" y="215"/>
                </a:cxn>
                <a:cxn ang="0">
                  <a:pos x="40" y="180"/>
                </a:cxn>
                <a:cxn ang="0">
                  <a:pos x="31" y="144"/>
                </a:cxn>
                <a:cxn ang="0">
                  <a:pos x="20" y="109"/>
                </a:cxn>
                <a:cxn ang="0">
                  <a:pos x="10" y="74"/>
                </a:cxn>
                <a:cxn ang="0">
                  <a:pos x="0" y="40"/>
                </a:cxn>
                <a:cxn ang="0">
                  <a:pos x="5" y="35"/>
                </a:cxn>
                <a:cxn ang="0">
                  <a:pos x="17" y="27"/>
                </a:cxn>
                <a:cxn ang="0">
                  <a:pos x="33" y="19"/>
                </a:cxn>
                <a:cxn ang="0">
                  <a:pos x="51" y="11"/>
                </a:cxn>
                <a:cxn ang="0">
                  <a:pos x="69" y="4"/>
                </a:cxn>
                <a:cxn ang="0">
                  <a:pos x="85" y="0"/>
                </a:cxn>
                <a:cxn ang="0">
                  <a:pos x="97" y="1"/>
                </a:cxn>
                <a:cxn ang="0">
                  <a:pos x="104" y="10"/>
                </a:cxn>
                <a:cxn ang="0">
                  <a:pos x="111" y="49"/>
                </a:cxn>
                <a:cxn ang="0">
                  <a:pos x="112" y="87"/>
                </a:cxn>
                <a:cxn ang="0">
                  <a:pos x="109" y="125"/>
                </a:cxn>
                <a:cxn ang="0">
                  <a:pos x="105" y="163"/>
                </a:cxn>
                <a:cxn ang="0">
                  <a:pos x="98" y="202"/>
                </a:cxn>
                <a:cxn ang="0">
                  <a:pos x="92" y="240"/>
                </a:cxn>
                <a:cxn ang="0">
                  <a:pos x="85" y="278"/>
                </a:cxn>
                <a:cxn ang="0">
                  <a:pos x="81" y="316"/>
                </a:cxn>
              </a:cxnLst>
              <a:rect l="0" t="0" r="r" b="b"/>
              <a:pathLst>
                <a:path w="112" h="316">
                  <a:moveTo>
                    <a:pt x="81" y="316"/>
                  </a:moveTo>
                  <a:lnTo>
                    <a:pt x="71" y="283"/>
                  </a:lnTo>
                  <a:lnTo>
                    <a:pt x="61" y="249"/>
                  </a:lnTo>
                  <a:lnTo>
                    <a:pt x="51" y="215"/>
                  </a:lnTo>
                  <a:lnTo>
                    <a:pt x="40" y="180"/>
                  </a:lnTo>
                  <a:lnTo>
                    <a:pt x="31" y="144"/>
                  </a:lnTo>
                  <a:lnTo>
                    <a:pt x="20" y="109"/>
                  </a:lnTo>
                  <a:lnTo>
                    <a:pt x="10" y="74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17" y="27"/>
                  </a:lnTo>
                  <a:lnTo>
                    <a:pt x="33" y="19"/>
                  </a:lnTo>
                  <a:lnTo>
                    <a:pt x="51" y="11"/>
                  </a:lnTo>
                  <a:lnTo>
                    <a:pt x="69" y="4"/>
                  </a:lnTo>
                  <a:lnTo>
                    <a:pt x="85" y="0"/>
                  </a:lnTo>
                  <a:lnTo>
                    <a:pt x="97" y="1"/>
                  </a:lnTo>
                  <a:lnTo>
                    <a:pt x="104" y="10"/>
                  </a:lnTo>
                  <a:lnTo>
                    <a:pt x="111" y="49"/>
                  </a:lnTo>
                  <a:lnTo>
                    <a:pt x="112" y="87"/>
                  </a:lnTo>
                  <a:lnTo>
                    <a:pt x="109" y="125"/>
                  </a:lnTo>
                  <a:lnTo>
                    <a:pt x="105" y="163"/>
                  </a:lnTo>
                  <a:lnTo>
                    <a:pt x="98" y="202"/>
                  </a:lnTo>
                  <a:lnTo>
                    <a:pt x="92" y="240"/>
                  </a:lnTo>
                  <a:lnTo>
                    <a:pt x="85" y="278"/>
                  </a:lnTo>
                  <a:lnTo>
                    <a:pt x="81" y="316"/>
                  </a:lnTo>
                  <a:close/>
                </a:path>
              </a:pathLst>
            </a:custGeom>
            <a:solidFill>
              <a:srgbClr val="B7C1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auto">
            <a:xfrm>
              <a:off x="1864" y="4247"/>
              <a:ext cx="328" cy="362"/>
            </a:xfrm>
            <a:custGeom>
              <a:avLst/>
              <a:gdLst/>
              <a:ahLst/>
              <a:cxnLst>
                <a:cxn ang="0">
                  <a:pos x="75" y="613"/>
                </a:cxn>
                <a:cxn ang="0">
                  <a:pos x="60" y="618"/>
                </a:cxn>
                <a:cxn ang="0">
                  <a:pos x="45" y="609"/>
                </a:cxn>
                <a:cxn ang="0">
                  <a:pos x="31" y="587"/>
                </a:cxn>
                <a:cxn ang="0">
                  <a:pos x="20" y="559"/>
                </a:cxn>
                <a:cxn ang="0">
                  <a:pos x="11" y="527"/>
                </a:cxn>
                <a:cxn ang="0">
                  <a:pos x="4" y="497"/>
                </a:cxn>
                <a:cxn ang="0">
                  <a:pos x="2" y="471"/>
                </a:cxn>
                <a:cxn ang="0">
                  <a:pos x="0" y="455"/>
                </a:cxn>
                <a:cxn ang="0">
                  <a:pos x="385" y="7"/>
                </a:cxn>
                <a:cxn ang="0">
                  <a:pos x="560" y="0"/>
                </a:cxn>
                <a:cxn ang="0">
                  <a:pos x="75" y="613"/>
                </a:cxn>
              </a:cxnLst>
              <a:rect l="0" t="0" r="r" b="b"/>
              <a:pathLst>
                <a:path w="560" h="618">
                  <a:moveTo>
                    <a:pt x="75" y="613"/>
                  </a:moveTo>
                  <a:lnTo>
                    <a:pt x="60" y="618"/>
                  </a:lnTo>
                  <a:lnTo>
                    <a:pt x="45" y="609"/>
                  </a:lnTo>
                  <a:lnTo>
                    <a:pt x="31" y="587"/>
                  </a:lnTo>
                  <a:lnTo>
                    <a:pt x="20" y="559"/>
                  </a:lnTo>
                  <a:lnTo>
                    <a:pt x="11" y="527"/>
                  </a:lnTo>
                  <a:lnTo>
                    <a:pt x="4" y="497"/>
                  </a:lnTo>
                  <a:lnTo>
                    <a:pt x="2" y="471"/>
                  </a:lnTo>
                  <a:lnTo>
                    <a:pt x="0" y="455"/>
                  </a:lnTo>
                  <a:lnTo>
                    <a:pt x="385" y="7"/>
                  </a:lnTo>
                  <a:lnTo>
                    <a:pt x="560" y="0"/>
                  </a:lnTo>
                  <a:lnTo>
                    <a:pt x="75" y="613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2" name="Freeform 22"/>
            <p:cNvSpPr>
              <a:spLocks/>
            </p:cNvSpPr>
            <p:nvPr/>
          </p:nvSpPr>
          <p:spPr bwMode="auto">
            <a:xfrm>
              <a:off x="2152" y="4272"/>
              <a:ext cx="89" cy="255"/>
            </a:xfrm>
            <a:custGeom>
              <a:avLst/>
              <a:gdLst/>
              <a:ahLst/>
              <a:cxnLst>
                <a:cxn ang="0">
                  <a:pos x="118" y="436"/>
                </a:cxn>
                <a:cxn ang="0">
                  <a:pos x="0" y="75"/>
                </a:cxn>
                <a:cxn ang="0">
                  <a:pos x="57" y="0"/>
                </a:cxn>
                <a:cxn ang="0">
                  <a:pos x="152" y="314"/>
                </a:cxn>
                <a:cxn ang="0">
                  <a:pos x="118" y="436"/>
                </a:cxn>
              </a:cxnLst>
              <a:rect l="0" t="0" r="r" b="b"/>
              <a:pathLst>
                <a:path w="152" h="436">
                  <a:moveTo>
                    <a:pt x="118" y="436"/>
                  </a:moveTo>
                  <a:lnTo>
                    <a:pt x="0" y="75"/>
                  </a:lnTo>
                  <a:lnTo>
                    <a:pt x="57" y="0"/>
                  </a:lnTo>
                  <a:lnTo>
                    <a:pt x="152" y="314"/>
                  </a:lnTo>
                  <a:lnTo>
                    <a:pt x="118" y="436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3" name="Freeform 23"/>
            <p:cNvSpPr>
              <a:spLocks/>
            </p:cNvSpPr>
            <p:nvPr/>
          </p:nvSpPr>
          <p:spPr bwMode="auto">
            <a:xfrm>
              <a:off x="2098" y="4338"/>
              <a:ext cx="96" cy="268"/>
            </a:xfrm>
            <a:custGeom>
              <a:avLst/>
              <a:gdLst/>
              <a:ahLst/>
              <a:cxnLst>
                <a:cxn ang="0">
                  <a:pos x="151" y="363"/>
                </a:cxn>
                <a:cxn ang="0">
                  <a:pos x="141" y="384"/>
                </a:cxn>
                <a:cxn ang="0">
                  <a:pos x="140" y="410"/>
                </a:cxn>
                <a:cxn ang="0">
                  <a:pos x="136" y="436"/>
                </a:cxn>
                <a:cxn ang="0">
                  <a:pos x="125" y="458"/>
                </a:cxn>
                <a:cxn ang="0">
                  <a:pos x="107" y="410"/>
                </a:cxn>
                <a:cxn ang="0">
                  <a:pos x="90" y="363"/>
                </a:cxn>
                <a:cxn ang="0">
                  <a:pos x="75" y="315"/>
                </a:cxn>
                <a:cxn ang="0">
                  <a:pos x="58" y="266"/>
                </a:cxn>
                <a:cxn ang="0">
                  <a:pos x="45" y="217"/>
                </a:cxn>
                <a:cxn ang="0">
                  <a:pos x="30" y="168"/>
                </a:cxn>
                <a:cxn ang="0">
                  <a:pos x="15" y="119"/>
                </a:cxn>
                <a:cxn ang="0">
                  <a:pos x="0" y="70"/>
                </a:cxn>
                <a:cxn ang="0">
                  <a:pos x="56" y="0"/>
                </a:cxn>
                <a:cxn ang="0">
                  <a:pos x="151" y="320"/>
                </a:cxn>
                <a:cxn ang="0">
                  <a:pos x="163" y="326"/>
                </a:cxn>
                <a:cxn ang="0">
                  <a:pos x="163" y="338"/>
                </a:cxn>
                <a:cxn ang="0">
                  <a:pos x="156" y="352"/>
                </a:cxn>
                <a:cxn ang="0">
                  <a:pos x="151" y="363"/>
                </a:cxn>
              </a:cxnLst>
              <a:rect l="0" t="0" r="r" b="b"/>
              <a:pathLst>
                <a:path w="163" h="458">
                  <a:moveTo>
                    <a:pt x="151" y="363"/>
                  </a:moveTo>
                  <a:lnTo>
                    <a:pt x="141" y="384"/>
                  </a:lnTo>
                  <a:lnTo>
                    <a:pt x="140" y="410"/>
                  </a:lnTo>
                  <a:lnTo>
                    <a:pt x="136" y="436"/>
                  </a:lnTo>
                  <a:lnTo>
                    <a:pt x="125" y="458"/>
                  </a:lnTo>
                  <a:lnTo>
                    <a:pt x="107" y="410"/>
                  </a:lnTo>
                  <a:lnTo>
                    <a:pt x="90" y="363"/>
                  </a:lnTo>
                  <a:lnTo>
                    <a:pt x="75" y="315"/>
                  </a:lnTo>
                  <a:lnTo>
                    <a:pt x="58" y="266"/>
                  </a:lnTo>
                  <a:lnTo>
                    <a:pt x="45" y="217"/>
                  </a:lnTo>
                  <a:lnTo>
                    <a:pt x="30" y="168"/>
                  </a:lnTo>
                  <a:lnTo>
                    <a:pt x="15" y="119"/>
                  </a:lnTo>
                  <a:lnTo>
                    <a:pt x="0" y="70"/>
                  </a:lnTo>
                  <a:lnTo>
                    <a:pt x="56" y="0"/>
                  </a:lnTo>
                  <a:lnTo>
                    <a:pt x="151" y="320"/>
                  </a:lnTo>
                  <a:lnTo>
                    <a:pt x="163" y="326"/>
                  </a:lnTo>
                  <a:lnTo>
                    <a:pt x="163" y="338"/>
                  </a:lnTo>
                  <a:lnTo>
                    <a:pt x="156" y="352"/>
                  </a:lnTo>
                  <a:lnTo>
                    <a:pt x="151" y="363"/>
                  </a:lnTo>
                  <a:close/>
                </a:path>
              </a:pathLst>
            </a:custGeom>
            <a:solidFill>
              <a:srgbClr val="B7C1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4" name="Freeform 24"/>
            <p:cNvSpPr>
              <a:spLocks/>
            </p:cNvSpPr>
            <p:nvPr/>
          </p:nvSpPr>
          <p:spPr bwMode="auto">
            <a:xfrm>
              <a:off x="2056" y="4391"/>
              <a:ext cx="108" cy="300"/>
            </a:xfrm>
            <a:custGeom>
              <a:avLst/>
              <a:gdLst/>
              <a:ahLst/>
              <a:cxnLst>
                <a:cxn ang="0">
                  <a:pos x="134" y="514"/>
                </a:cxn>
                <a:cxn ang="0">
                  <a:pos x="0" y="85"/>
                </a:cxn>
                <a:cxn ang="0">
                  <a:pos x="54" y="0"/>
                </a:cxn>
                <a:cxn ang="0">
                  <a:pos x="185" y="421"/>
                </a:cxn>
                <a:cxn ang="0">
                  <a:pos x="134" y="514"/>
                </a:cxn>
              </a:cxnLst>
              <a:rect l="0" t="0" r="r" b="b"/>
              <a:pathLst>
                <a:path w="185" h="514">
                  <a:moveTo>
                    <a:pt x="134" y="514"/>
                  </a:moveTo>
                  <a:lnTo>
                    <a:pt x="0" y="85"/>
                  </a:lnTo>
                  <a:lnTo>
                    <a:pt x="54" y="0"/>
                  </a:lnTo>
                  <a:lnTo>
                    <a:pt x="185" y="421"/>
                  </a:lnTo>
                  <a:lnTo>
                    <a:pt x="134" y="514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auto">
            <a:xfrm>
              <a:off x="1885" y="4467"/>
              <a:ext cx="214" cy="293"/>
            </a:xfrm>
            <a:custGeom>
              <a:avLst/>
              <a:gdLst/>
              <a:ahLst/>
              <a:cxnLst>
                <a:cxn ang="0">
                  <a:pos x="267" y="495"/>
                </a:cxn>
                <a:cxn ang="0">
                  <a:pos x="247" y="498"/>
                </a:cxn>
                <a:cxn ang="0">
                  <a:pos x="228" y="499"/>
                </a:cxn>
                <a:cxn ang="0">
                  <a:pos x="209" y="501"/>
                </a:cxn>
                <a:cxn ang="0">
                  <a:pos x="193" y="499"/>
                </a:cxn>
                <a:cxn ang="0">
                  <a:pos x="178" y="497"/>
                </a:cxn>
                <a:cxn ang="0">
                  <a:pos x="166" y="490"/>
                </a:cxn>
                <a:cxn ang="0">
                  <a:pos x="156" y="480"/>
                </a:cxn>
                <a:cxn ang="0">
                  <a:pos x="151" y="468"/>
                </a:cxn>
                <a:cxn ang="0">
                  <a:pos x="136" y="460"/>
                </a:cxn>
                <a:cxn ang="0">
                  <a:pos x="121" y="448"/>
                </a:cxn>
                <a:cxn ang="0">
                  <a:pos x="105" y="435"/>
                </a:cxn>
                <a:cxn ang="0">
                  <a:pos x="89" y="420"/>
                </a:cxn>
                <a:cxn ang="0">
                  <a:pos x="74" y="405"/>
                </a:cxn>
                <a:cxn ang="0">
                  <a:pos x="61" y="388"/>
                </a:cxn>
                <a:cxn ang="0">
                  <a:pos x="53" y="370"/>
                </a:cxn>
                <a:cxn ang="0">
                  <a:pos x="48" y="351"/>
                </a:cxn>
                <a:cxn ang="0">
                  <a:pos x="44" y="346"/>
                </a:cxn>
                <a:cxn ang="0">
                  <a:pos x="34" y="337"/>
                </a:cxn>
                <a:cxn ang="0">
                  <a:pos x="23" y="329"/>
                </a:cxn>
                <a:cxn ang="0">
                  <a:pos x="13" y="318"/>
                </a:cxn>
                <a:cxn ang="0">
                  <a:pos x="4" y="310"/>
                </a:cxn>
                <a:cxn ang="0">
                  <a:pos x="0" y="302"/>
                </a:cxn>
                <a:cxn ang="0">
                  <a:pos x="3" y="297"/>
                </a:cxn>
                <a:cxn ang="0">
                  <a:pos x="15" y="295"/>
                </a:cxn>
                <a:cxn ang="0">
                  <a:pos x="246" y="0"/>
                </a:cxn>
                <a:cxn ang="0">
                  <a:pos x="365" y="390"/>
                </a:cxn>
                <a:cxn ang="0">
                  <a:pos x="366" y="408"/>
                </a:cxn>
                <a:cxn ang="0">
                  <a:pos x="362" y="426"/>
                </a:cxn>
                <a:cxn ang="0">
                  <a:pos x="352" y="441"/>
                </a:cxn>
                <a:cxn ang="0">
                  <a:pos x="337" y="454"/>
                </a:cxn>
                <a:cxn ang="0">
                  <a:pos x="320" y="467"/>
                </a:cxn>
                <a:cxn ang="0">
                  <a:pos x="301" y="478"/>
                </a:cxn>
                <a:cxn ang="0">
                  <a:pos x="284" y="487"/>
                </a:cxn>
                <a:cxn ang="0">
                  <a:pos x="267" y="495"/>
                </a:cxn>
              </a:cxnLst>
              <a:rect l="0" t="0" r="r" b="b"/>
              <a:pathLst>
                <a:path w="366" h="501">
                  <a:moveTo>
                    <a:pt x="267" y="495"/>
                  </a:moveTo>
                  <a:lnTo>
                    <a:pt x="247" y="498"/>
                  </a:lnTo>
                  <a:lnTo>
                    <a:pt x="228" y="499"/>
                  </a:lnTo>
                  <a:lnTo>
                    <a:pt x="209" y="501"/>
                  </a:lnTo>
                  <a:lnTo>
                    <a:pt x="193" y="499"/>
                  </a:lnTo>
                  <a:lnTo>
                    <a:pt x="178" y="497"/>
                  </a:lnTo>
                  <a:lnTo>
                    <a:pt x="166" y="490"/>
                  </a:lnTo>
                  <a:lnTo>
                    <a:pt x="156" y="480"/>
                  </a:lnTo>
                  <a:lnTo>
                    <a:pt x="151" y="468"/>
                  </a:lnTo>
                  <a:lnTo>
                    <a:pt x="136" y="460"/>
                  </a:lnTo>
                  <a:lnTo>
                    <a:pt x="121" y="448"/>
                  </a:lnTo>
                  <a:lnTo>
                    <a:pt x="105" y="435"/>
                  </a:lnTo>
                  <a:lnTo>
                    <a:pt x="89" y="420"/>
                  </a:lnTo>
                  <a:lnTo>
                    <a:pt x="74" y="405"/>
                  </a:lnTo>
                  <a:lnTo>
                    <a:pt x="61" y="388"/>
                  </a:lnTo>
                  <a:lnTo>
                    <a:pt x="53" y="370"/>
                  </a:lnTo>
                  <a:lnTo>
                    <a:pt x="48" y="351"/>
                  </a:lnTo>
                  <a:lnTo>
                    <a:pt x="44" y="346"/>
                  </a:lnTo>
                  <a:lnTo>
                    <a:pt x="34" y="337"/>
                  </a:lnTo>
                  <a:lnTo>
                    <a:pt x="23" y="329"/>
                  </a:lnTo>
                  <a:lnTo>
                    <a:pt x="13" y="318"/>
                  </a:lnTo>
                  <a:lnTo>
                    <a:pt x="4" y="310"/>
                  </a:lnTo>
                  <a:lnTo>
                    <a:pt x="0" y="302"/>
                  </a:lnTo>
                  <a:lnTo>
                    <a:pt x="3" y="297"/>
                  </a:lnTo>
                  <a:lnTo>
                    <a:pt x="15" y="295"/>
                  </a:lnTo>
                  <a:lnTo>
                    <a:pt x="246" y="0"/>
                  </a:lnTo>
                  <a:lnTo>
                    <a:pt x="365" y="390"/>
                  </a:lnTo>
                  <a:lnTo>
                    <a:pt x="366" y="408"/>
                  </a:lnTo>
                  <a:lnTo>
                    <a:pt x="362" y="426"/>
                  </a:lnTo>
                  <a:lnTo>
                    <a:pt x="352" y="441"/>
                  </a:lnTo>
                  <a:lnTo>
                    <a:pt x="337" y="454"/>
                  </a:lnTo>
                  <a:lnTo>
                    <a:pt x="320" y="467"/>
                  </a:lnTo>
                  <a:lnTo>
                    <a:pt x="301" y="478"/>
                  </a:lnTo>
                  <a:lnTo>
                    <a:pt x="284" y="487"/>
                  </a:lnTo>
                  <a:lnTo>
                    <a:pt x="267" y="495"/>
                  </a:lnTo>
                  <a:close/>
                </a:path>
              </a:pathLst>
            </a:custGeom>
            <a:solidFill>
              <a:srgbClr val="B7C1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6" name="Freeform 26"/>
            <p:cNvSpPr>
              <a:spLocks/>
            </p:cNvSpPr>
            <p:nvPr/>
          </p:nvSpPr>
          <p:spPr bwMode="auto">
            <a:xfrm>
              <a:off x="1780" y="3780"/>
              <a:ext cx="448" cy="461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0" y="783"/>
                </a:cxn>
                <a:cxn ang="0">
                  <a:pos x="33" y="787"/>
                </a:cxn>
                <a:cxn ang="0">
                  <a:pos x="766" y="6"/>
                </a:cxn>
                <a:cxn ang="0">
                  <a:pos x="764" y="6"/>
                </a:cxn>
                <a:cxn ang="0">
                  <a:pos x="756" y="4"/>
                </a:cxn>
                <a:cxn ang="0">
                  <a:pos x="747" y="2"/>
                </a:cxn>
                <a:cxn ang="0">
                  <a:pos x="742" y="0"/>
                </a:cxn>
              </a:cxnLst>
              <a:rect l="0" t="0" r="r" b="b"/>
              <a:pathLst>
                <a:path w="766" h="787">
                  <a:moveTo>
                    <a:pt x="742" y="0"/>
                  </a:moveTo>
                  <a:lnTo>
                    <a:pt x="0" y="783"/>
                  </a:lnTo>
                  <a:lnTo>
                    <a:pt x="33" y="787"/>
                  </a:lnTo>
                  <a:lnTo>
                    <a:pt x="766" y="6"/>
                  </a:lnTo>
                  <a:lnTo>
                    <a:pt x="764" y="6"/>
                  </a:lnTo>
                  <a:lnTo>
                    <a:pt x="756" y="4"/>
                  </a:lnTo>
                  <a:lnTo>
                    <a:pt x="747" y="2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FFE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>
              <a:off x="2202" y="4006"/>
              <a:ext cx="79" cy="75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0" y="128"/>
                </a:cxn>
                <a:cxn ang="0">
                  <a:pos x="39" y="128"/>
                </a:cxn>
                <a:cxn ang="0">
                  <a:pos x="134" y="5"/>
                </a:cxn>
                <a:cxn ang="0">
                  <a:pos x="111" y="0"/>
                </a:cxn>
              </a:cxnLst>
              <a:rect l="0" t="0" r="r" b="b"/>
              <a:pathLst>
                <a:path w="134" h="128">
                  <a:moveTo>
                    <a:pt x="111" y="0"/>
                  </a:moveTo>
                  <a:lnTo>
                    <a:pt x="0" y="128"/>
                  </a:lnTo>
                  <a:lnTo>
                    <a:pt x="39" y="128"/>
                  </a:lnTo>
                  <a:lnTo>
                    <a:pt x="134" y="5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E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8" name="Freeform 28"/>
            <p:cNvSpPr>
              <a:spLocks/>
            </p:cNvSpPr>
            <p:nvPr/>
          </p:nvSpPr>
          <p:spPr bwMode="auto">
            <a:xfrm>
              <a:off x="1834" y="4248"/>
              <a:ext cx="241" cy="265"/>
            </a:xfrm>
            <a:custGeom>
              <a:avLst/>
              <a:gdLst/>
              <a:ahLst/>
              <a:cxnLst>
                <a:cxn ang="0">
                  <a:pos x="383" y="5"/>
                </a:cxn>
                <a:cxn ang="0">
                  <a:pos x="0" y="448"/>
                </a:cxn>
                <a:cxn ang="0">
                  <a:pos x="31" y="453"/>
                </a:cxn>
                <a:cxn ang="0">
                  <a:pos x="412" y="0"/>
                </a:cxn>
                <a:cxn ang="0">
                  <a:pos x="383" y="5"/>
                </a:cxn>
              </a:cxnLst>
              <a:rect l="0" t="0" r="r" b="b"/>
              <a:pathLst>
                <a:path w="412" h="453">
                  <a:moveTo>
                    <a:pt x="383" y="5"/>
                  </a:moveTo>
                  <a:lnTo>
                    <a:pt x="0" y="448"/>
                  </a:lnTo>
                  <a:lnTo>
                    <a:pt x="31" y="453"/>
                  </a:lnTo>
                  <a:lnTo>
                    <a:pt x="412" y="0"/>
                  </a:lnTo>
                  <a:lnTo>
                    <a:pt x="383" y="5"/>
                  </a:lnTo>
                  <a:close/>
                </a:path>
              </a:pathLst>
            </a:custGeom>
            <a:solidFill>
              <a:srgbClr val="FFE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9" name="Freeform 29"/>
            <p:cNvSpPr>
              <a:spLocks/>
            </p:cNvSpPr>
            <p:nvPr/>
          </p:nvSpPr>
          <p:spPr bwMode="auto">
            <a:xfrm>
              <a:off x="1830" y="4524"/>
              <a:ext cx="61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173"/>
                </a:cxn>
                <a:cxn ang="0">
                  <a:pos x="67" y="173"/>
                </a:cxn>
                <a:cxn ang="0">
                  <a:pos x="74" y="174"/>
                </a:cxn>
                <a:cxn ang="0">
                  <a:pos x="82" y="174"/>
                </a:cxn>
                <a:cxn ang="0">
                  <a:pos x="92" y="174"/>
                </a:cxn>
                <a:cxn ang="0">
                  <a:pos x="100" y="174"/>
                </a:cxn>
                <a:cxn ang="0">
                  <a:pos x="105" y="171"/>
                </a:cxn>
                <a:cxn ang="0">
                  <a:pos x="105" y="167"/>
                </a:cxn>
                <a:cxn ang="0">
                  <a:pos x="100" y="160"/>
                </a:cxn>
                <a:cxn ang="0">
                  <a:pos x="89" y="148"/>
                </a:cxn>
                <a:cxn ang="0">
                  <a:pos x="79" y="128"/>
                </a:cxn>
                <a:cxn ang="0">
                  <a:pos x="69" y="102"/>
                </a:cxn>
                <a:cxn ang="0">
                  <a:pos x="59" y="75"/>
                </a:cxn>
                <a:cxn ang="0">
                  <a:pos x="51" y="49"/>
                </a:cxn>
                <a:cxn ang="0">
                  <a:pos x="46" y="27"/>
                </a:cxn>
                <a:cxn ang="0">
                  <a:pos x="43" y="11"/>
                </a:cxn>
                <a:cxn ang="0">
                  <a:pos x="44" y="5"/>
                </a:cxn>
                <a:cxn ang="0">
                  <a:pos x="0" y="0"/>
                </a:cxn>
              </a:cxnLst>
              <a:rect l="0" t="0" r="r" b="b"/>
              <a:pathLst>
                <a:path w="105" h="174">
                  <a:moveTo>
                    <a:pt x="0" y="0"/>
                  </a:moveTo>
                  <a:lnTo>
                    <a:pt x="65" y="173"/>
                  </a:lnTo>
                  <a:lnTo>
                    <a:pt x="67" y="173"/>
                  </a:lnTo>
                  <a:lnTo>
                    <a:pt x="74" y="174"/>
                  </a:lnTo>
                  <a:lnTo>
                    <a:pt x="82" y="174"/>
                  </a:lnTo>
                  <a:lnTo>
                    <a:pt x="92" y="174"/>
                  </a:lnTo>
                  <a:lnTo>
                    <a:pt x="100" y="174"/>
                  </a:lnTo>
                  <a:lnTo>
                    <a:pt x="105" y="171"/>
                  </a:lnTo>
                  <a:lnTo>
                    <a:pt x="105" y="167"/>
                  </a:lnTo>
                  <a:lnTo>
                    <a:pt x="100" y="160"/>
                  </a:lnTo>
                  <a:lnTo>
                    <a:pt x="89" y="148"/>
                  </a:lnTo>
                  <a:lnTo>
                    <a:pt x="79" y="128"/>
                  </a:lnTo>
                  <a:lnTo>
                    <a:pt x="69" y="102"/>
                  </a:lnTo>
                  <a:lnTo>
                    <a:pt x="59" y="75"/>
                  </a:lnTo>
                  <a:lnTo>
                    <a:pt x="51" y="49"/>
                  </a:lnTo>
                  <a:lnTo>
                    <a:pt x="46" y="27"/>
                  </a:lnTo>
                  <a:lnTo>
                    <a:pt x="43" y="11"/>
                  </a:lnTo>
                  <a:lnTo>
                    <a:pt x="4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0" name="Freeform 30"/>
            <p:cNvSpPr>
              <a:spLocks/>
            </p:cNvSpPr>
            <p:nvPr/>
          </p:nvSpPr>
          <p:spPr bwMode="auto">
            <a:xfrm>
              <a:off x="1775" y="4251"/>
              <a:ext cx="25" cy="1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12"/>
                </a:cxn>
                <a:cxn ang="0">
                  <a:pos x="42" y="210"/>
                </a:cxn>
                <a:cxn ang="0">
                  <a:pos x="41" y="0"/>
                </a:cxn>
                <a:cxn ang="0">
                  <a:pos x="0" y="0"/>
                </a:cxn>
              </a:cxnLst>
              <a:rect l="0" t="0" r="r" b="b"/>
              <a:pathLst>
                <a:path w="42" h="212">
                  <a:moveTo>
                    <a:pt x="0" y="0"/>
                  </a:moveTo>
                  <a:lnTo>
                    <a:pt x="3" y="212"/>
                  </a:lnTo>
                  <a:lnTo>
                    <a:pt x="42" y="210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1902" y="4009"/>
              <a:ext cx="35" cy="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5" y="108"/>
                </a:cxn>
                <a:cxn ang="0">
                  <a:pos x="60" y="84"/>
                </a:cxn>
                <a:cxn ang="0">
                  <a:pos x="30" y="0"/>
                </a:cxn>
                <a:cxn ang="0">
                  <a:pos x="0" y="8"/>
                </a:cxn>
              </a:cxnLst>
              <a:rect l="0" t="0" r="r" b="b"/>
              <a:pathLst>
                <a:path w="60" h="108">
                  <a:moveTo>
                    <a:pt x="0" y="8"/>
                  </a:moveTo>
                  <a:lnTo>
                    <a:pt x="35" y="108"/>
                  </a:lnTo>
                  <a:lnTo>
                    <a:pt x="60" y="84"/>
                  </a:lnTo>
                  <a:lnTo>
                    <a:pt x="3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2" name="Freeform 32"/>
            <p:cNvSpPr>
              <a:spLocks/>
            </p:cNvSpPr>
            <p:nvPr/>
          </p:nvSpPr>
          <p:spPr bwMode="auto">
            <a:xfrm>
              <a:off x="1962" y="4208"/>
              <a:ext cx="39" cy="10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9" y="179"/>
                </a:cxn>
                <a:cxn ang="0">
                  <a:pos x="66" y="153"/>
                </a:cxn>
                <a:cxn ang="0">
                  <a:pos x="13" y="0"/>
                </a:cxn>
                <a:cxn ang="0">
                  <a:pos x="0" y="15"/>
                </a:cxn>
              </a:cxnLst>
              <a:rect l="0" t="0" r="r" b="b"/>
              <a:pathLst>
                <a:path w="66" h="179">
                  <a:moveTo>
                    <a:pt x="0" y="15"/>
                  </a:moveTo>
                  <a:lnTo>
                    <a:pt x="49" y="179"/>
                  </a:lnTo>
                  <a:lnTo>
                    <a:pt x="66" y="153"/>
                  </a:lnTo>
                  <a:lnTo>
                    <a:pt x="1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>
              <a:off x="2036" y="4450"/>
              <a:ext cx="91" cy="25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22" y="428"/>
                </a:cxn>
                <a:cxn ang="0">
                  <a:pos x="157" y="418"/>
                </a:cxn>
                <a:cxn ang="0">
                  <a:pos x="20" y="0"/>
                </a:cxn>
                <a:cxn ang="0">
                  <a:pos x="0" y="15"/>
                </a:cxn>
              </a:cxnLst>
              <a:rect l="0" t="0" r="r" b="b"/>
              <a:pathLst>
                <a:path w="157" h="428">
                  <a:moveTo>
                    <a:pt x="0" y="15"/>
                  </a:moveTo>
                  <a:lnTo>
                    <a:pt x="122" y="428"/>
                  </a:lnTo>
                  <a:lnTo>
                    <a:pt x="157" y="418"/>
                  </a:lnTo>
                  <a:lnTo>
                    <a:pt x="2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4" name="Freeform 34"/>
            <p:cNvSpPr>
              <a:spLocks/>
            </p:cNvSpPr>
            <p:nvPr/>
          </p:nvSpPr>
          <p:spPr bwMode="auto">
            <a:xfrm>
              <a:off x="2011" y="3913"/>
              <a:ext cx="31" cy="4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3" y="72"/>
                </a:cxn>
                <a:cxn ang="0">
                  <a:pos x="53" y="49"/>
                </a:cxn>
                <a:cxn ang="0">
                  <a:pos x="24" y="0"/>
                </a:cxn>
                <a:cxn ang="0">
                  <a:pos x="0" y="3"/>
                </a:cxn>
              </a:cxnLst>
              <a:rect l="0" t="0" r="r" b="b"/>
              <a:pathLst>
                <a:path w="53" h="72">
                  <a:moveTo>
                    <a:pt x="0" y="3"/>
                  </a:moveTo>
                  <a:lnTo>
                    <a:pt x="33" y="72"/>
                  </a:lnTo>
                  <a:lnTo>
                    <a:pt x="53" y="49"/>
                  </a:lnTo>
                  <a:lnTo>
                    <a:pt x="2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5" name="Freeform 35"/>
            <p:cNvSpPr>
              <a:spLocks/>
            </p:cNvSpPr>
            <p:nvPr/>
          </p:nvSpPr>
          <p:spPr bwMode="auto">
            <a:xfrm>
              <a:off x="2136" y="4326"/>
              <a:ext cx="75" cy="20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7" y="355"/>
                </a:cxn>
                <a:cxn ang="0">
                  <a:pos x="128" y="349"/>
                </a:cxn>
                <a:cxn ang="0">
                  <a:pos x="18" y="0"/>
                </a:cxn>
                <a:cxn ang="0">
                  <a:pos x="0" y="12"/>
                </a:cxn>
              </a:cxnLst>
              <a:rect l="0" t="0" r="r" b="b"/>
              <a:pathLst>
                <a:path w="128" h="355">
                  <a:moveTo>
                    <a:pt x="0" y="12"/>
                  </a:moveTo>
                  <a:lnTo>
                    <a:pt x="107" y="355"/>
                  </a:lnTo>
                  <a:lnTo>
                    <a:pt x="128" y="349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D8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6" name="Freeform 36"/>
            <p:cNvSpPr>
              <a:spLocks/>
            </p:cNvSpPr>
            <p:nvPr/>
          </p:nvSpPr>
          <p:spPr bwMode="auto">
            <a:xfrm>
              <a:off x="1906" y="3962"/>
              <a:ext cx="56" cy="43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8" y="2"/>
                </a:cxn>
                <a:cxn ang="0">
                  <a:pos x="96" y="0"/>
                </a:cxn>
                <a:cxn ang="0">
                  <a:pos x="24" y="72"/>
                </a:cxn>
                <a:cxn ang="0">
                  <a:pos x="0" y="72"/>
                </a:cxn>
              </a:cxnLst>
              <a:rect l="0" t="0" r="r" b="b"/>
              <a:pathLst>
                <a:path w="96" h="72">
                  <a:moveTo>
                    <a:pt x="0" y="72"/>
                  </a:moveTo>
                  <a:lnTo>
                    <a:pt x="78" y="2"/>
                  </a:lnTo>
                  <a:lnTo>
                    <a:pt x="96" y="0"/>
                  </a:lnTo>
                  <a:lnTo>
                    <a:pt x="2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E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7" name="Freeform 37"/>
            <p:cNvSpPr>
              <a:spLocks/>
            </p:cNvSpPr>
            <p:nvPr/>
          </p:nvSpPr>
          <p:spPr bwMode="auto">
            <a:xfrm>
              <a:off x="2015" y="3859"/>
              <a:ext cx="65" cy="46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80" y="6"/>
                </a:cxn>
                <a:cxn ang="0">
                  <a:pos x="110" y="0"/>
                </a:cxn>
                <a:cxn ang="0">
                  <a:pos x="26" y="78"/>
                </a:cxn>
                <a:cxn ang="0">
                  <a:pos x="0" y="78"/>
                </a:cxn>
              </a:cxnLst>
              <a:rect l="0" t="0" r="r" b="b"/>
              <a:pathLst>
                <a:path w="110" h="78">
                  <a:moveTo>
                    <a:pt x="0" y="78"/>
                  </a:moveTo>
                  <a:lnTo>
                    <a:pt x="80" y="6"/>
                  </a:lnTo>
                  <a:lnTo>
                    <a:pt x="110" y="0"/>
                  </a:lnTo>
                  <a:lnTo>
                    <a:pt x="26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E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8" name="Freeform 38"/>
            <p:cNvSpPr>
              <a:spLocks/>
            </p:cNvSpPr>
            <p:nvPr/>
          </p:nvSpPr>
          <p:spPr bwMode="auto">
            <a:xfrm>
              <a:off x="1679" y="3703"/>
              <a:ext cx="172" cy="345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50" y="0"/>
                </a:cxn>
                <a:cxn ang="0">
                  <a:pos x="284" y="5"/>
                </a:cxn>
                <a:cxn ang="0">
                  <a:pos x="293" y="23"/>
                </a:cxn>
                <a:cxn ang="0">
                  <a:pos x="258" y="54"/>
                </a:cxn>
                <a:cxn ang="0">
                  <a:pos x="208" y="77"/>
                </a:cxn>
                <a:cxn ang="0">
                  <a:pos x="163" y="96"/>
                </a:cxn>
                <a:cxn ang="0">
                  <a:pos x="141" y="121"/>
                </a:cxn>
                <a:cxn ang="0">
                  <a:pos x="152" y="158"/>
                </a:cxn>
                <a:cxn ang="0">
                  <a:pos x="166" y="192"/>
                </a:cxn>
                <a:cxn ang="0">
                  <a:pos x="170" y="227"/>
                </a:cxn>
                <a:cxn ang="0">
                  <a:pos x="160" y="268"/>
                </a:cxn>
                <a:cxn ang="0">
                  <a:pos x="136" y="320"/>
                </a:cxn>
                <a:cxn ang="0">
                  <a:pos x="113" y="372"/>
                </a:cxn>
                <a:cxn ang="0">
                  <a:pos x="98" y="425"/>
                </a:cxn>
                <a:cxn ang="0">
                  <a:pos x="99" y="482"/>
                </a:cxn>
                <a:cxn ang="0">
                  <a:pos x="113" y="540"/>
                </a:cxn>
                <a:cxn ang="0">
                  <a:pos x="99" y="580"/>
                </a:cxn>
                <a:cxn ang="0">
                  <a:pos x="68" y="591"/>
                </a:cxn>
                <a:cxn ang="0">
                  <a:pos x="38" y="568"/>
                </a:cxn>
                <a:cxn ang="0">
                  <a:pos x="25" y="515"/>
                </a:cxn>
                <a:cxn ang="0">
                  <a:pos x="10" y="475"/>
                </a:cxn>
                <a:cxn ang="0">
                  <a:pos x="0" y="444"/>
                </a:cxn>
                <a:cxn ang="0">
                  <a:pos x="8" y="407"/>
                </a:cxn>
                <a:cxn ang="0">
                  <a:pos x="45" y="352"/>
                </a:cxn>
                <a:cxn ang="0">
                  <a:pos x="79" y="297"/>
                </a:cxn>
                <a:cxn ang="0">
                  <a:pos x="99" y="245"/>
                </a:cxn>
                <a:cxn ang="0">
                  <a:pos x="99" y="205"/>
                </a:cxn>
                <a:cxn ang="0">
                  <a:pos x="79" y="181"/>
                </a:cxn>
                <a:cxn ang="0">
                  <a:pos x="67" y="156"/>
                </a:cxn>
                <a:cxn ang="0">
                  <a:pos x="72" y="126"/>
                </a:cxn>
                <a:cxn ang="0">
                  <a:pos x="91" y="92"/>
                </a:cxn>
                <a:cxn ang="0">
                  <a:pos x="125" y="56"/>
                </a:cxn>
                <a:cxn ang="0">
                  <a:pos x="162" y="27"/>
                </a:cxn>
                <a:cxn ang="0">
                  <a:pos x="193" y="9"/>
                </a:cxn>
                <a:cxn ang="0">
                  <a:pos x="212" y="3"/>
                </a:cxn>
              </a:cxnLst>
              <a:rect l="0" t="0" r="r" b="b"/>
              <a:pathLst>
                <a:path w="293" h="591">
                  <a:moveTo>
                    <a:pt x="214" y="1"/>
                  </a:moveTo>
                  <a:lnTo>
                    <a:pt x="220" y="1"/>
                  </a:lnTo>
                  <a:lnTo>
                    <a:pt x="232" y="0"/>
                  </a:lnTo>
                  <a:lnTo>
                    <a:pt x="250" y="0"/>
                  </a:lnTo>
                  <a:lnTo>
                    <a:pt x="267" y="1"/>
                  </a:lnTo>
                  <a:lnTo>
                    <a:pt x="284" y="5"/>
                  </a:lnTo>
                  <a:lnTo>
                    <a:pt x="293" y="12"/>
                  </a:lnTo>
                  <a:lnTo>
                    <a:pt x="293" y="23"/>
                  </a:lnTo>
                  <a:lnTo>
                    <a:pt x="281" y="38"/>
                  </a:lnTo>
                  <a:lnTo>
                    <a:pt x="258" y="54"/>
                  </a:lnTo>
                  <a:lnTo>
                    <a:pt x="233" y="67"/>
                  </a:lnTo>
                  <a:lnTo>
                    <a:pt x="208" y="77"/>
                  </a:lnTo>
                  <a:lnTo>
                    <a:pt x="183" y="86"/>
                  </a:lnTo>
                  <a:lnTo>
                    <a:pt x="163" y="96"/>
                  </a:lnTo>
                  <a:lnTo>
                    <a:pt x="148" y="107"/>
                  </a:lnTo>
                  <a:lnTo>
                    <a:pt x="141" y="121"/>
                  </a:lnTo>
                  <a:lnTo>
                    <a:pt x="144" y="139"/>
                  </a:lnTo>
                  <a:lnTo>
                    <a:pt x="152" y="158"/>
                  </a:lnTo>
                  <a:lnTo>
                    <a:pt x="159" y="175"/>
                  </a:lnTo>
                  <a:lnTo>
                    <a:pt x="166" y="192"/>
                  </a:lnTo>
                  <a:lnTo>
                    <a:pt x="168" y="210"/>
                  </a:lnTo>
                  <a:lnTo>
                    <a:pt x="170" y="227"/>
                  </a:lnTo>
                  <a:lnTo>
                    <a:pt x="167" y="246"/>
                  </a:lnTo>
                  <a:lnTo>
                    <a:pt x="160" y="268"/>
                  </a:lnTo>
                  <a:lnTo>
                    <a:pt x="149" y="294"/>
                  </a:lnTo>
                  <a:lnTo>
                    <a:pt x="136" y="320"/>
                  </a:lnTo>
                  <a:lnTo>
                    <a:pt x="124" y="346"/>
                  </a:lnTo>
                  <a:lnTo>
                    <a:pt x="113" y="372"/>
                  </a:lnTo>
                  <a:lnTo>
                    <a:pt x="105" y="397"/>
                  </a:lnTo>
                  <a:lnTo>
                    <a:pt x="98" y="425"/>
                  </a:lnTo>
                  <a:lnTo>
                    <a:pt x="97" y="452"/>
                  </a:lnTo>
                  <a:lnTo>
                    <a:pt x="99" y="482"/>
                  </a:lnTo>
                  <a:lnTo>
                    <a:pt x="107" y="512"/>
                  </a:lnTo>
                  <a:lnTo>
                    <a:pt x="113" y="540"/>
                  </a:lnTo>
                  <a:lnTo>
                    <a:pt x="110" y="564"/>
                  </a:lnTo>
                  <a:lnTo>
                    <a:pt x="99" y="580"/>
                  </a:lnTo>
                  <a:lnTo>
                    <a:pt x="84" y="589"/>
                  </a:lnTo>
                  <a:lnTo>
                    <a:pt x="68" y="591"/>
                  </a:lnTo>
                  <a:lnTo>
                    <a:pt x="52" y="584"/>
                  </a:lnTo>
                  <a:lnTo>
                    <a:pt x="38" y="568"/>
                  </a:lnTo>
                  <a:lnTo>
                    <a:pt x="30" y="542"/>
                  </a:lnTo>
                  <a:lnTo>
                    <a:pt x="25" y="515"/>
                  </a:lnTo>
                  <a:lnTo>
                    <a:pt x="17" y="493"/>
                  </a:lnTo>
                  <a:lnTo>
                    <a:pt x="10" y="475"/>
                  </a:lnTo>
                  <a:lnTo>
                    <a:pt x="3" y="459"/>
                  </a:lnTo>
                  <a:lnTo>
                    <a:pt x="0" y="444"/>
                  </a:lnTo>
                  <a:lnTo>
                    <a:pt x="2" y="427"/>
                  </a:lnTo>
                  <a:lnTo>
                    <a:pt x="8" y="407"/>
                  </a:lnTo>
                  <a:lnTo>
                    <a:pt x="25" y="381"/>
                  </a:lnTo>
                  <a:lnTo>
                    <a:pt x="45" y="352"/>
                  </a:lnTo>
                  <a:lnTo>
                    <a:pt x="63" y="324"/>
                  </a:lnTo>
                  <a:lnTo>
                    <a:pt x="79" y="297"/>
                  </a:lnTo>
                  <a:lnTo>
                    <a:pt x="91" y="269"/>
                  </a:lnTo>
                  <a:lnTo>
                    <a:pt x="99" y="245"/>
                  </a:lnTo>
                  <a:lnTo>
                    <a:pt x="103" y="223"/>
                  </a:lnTo>
                  <a:lnTo>
                    <a:pt x="99" y="205"/>
                  </a:lnTo>
                  <a:lnTo>
                    <a:pt x="90" y="192"/>
                  </a:lnTo>
                  <a:lnTo>
                    <a:pt x="79" y="181"/>
                  </a:lnTo>
                  <a:lnTo>
                    <a:pt x="71" y="169"/>
                  </a:lnTo>
                  <a:lnTo>
                    <a:pt x="67" y="156"/>
                  </a:lnTo>
                  <a:lnTo>
                    <a:pt x="68" y="141"/>
                  </a:lnTo>
                  <a:lnTo>
                    <a:pt x="72" y="126"/>
                  </a:lnTo>
                  <a:lnTo>
                    <a:pt x="80" y="110"/>
                  </a:lnTo>
                  <a:lnTo>
                    <a:pt x="91" y="92"/>
                  </a:lnTo>
                  <a:lnTo>
                    <a:pt x="107" y="73"/>
                  </a:lnTo>
                  <a:lnTo>
                    <a:pt x="125" y="56"/>
                  </a:lnTo>
                  <a:lnTo>
                    <a:pt x="144" y="39"/>
                  </a:lnTo>
                  <a:lnTo>
                    <a:pt x="162" y="27"/>
                  </a:lnTo>
                  <a:lnTo>
                    <a:pt x="179" y="18"/>
                  </a:lnTo>
                  <a:lnTo>
                    <a:pt x="193" y="9"/>
                  </a:lnTo>
                  <a:lnTo>
                    <a:pt x="205" y="5"/>
                  </a:lnTo>
                  <a:lnTo>
                    <a:pt x="212" y="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EFE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9" name="Freeform 39"/>
            <p:cNvSpPr>
              <a:spLocks/>
            </p:cNvSpPr>
            <p:nvPr/>
          </p:nvSpPr>
          <p:spPr bwMode="auto">
            <a:xfrm>
              <a:off x="1719" y="4505"/>
              <a:ext cx="163" cy="207"/>
            </a:xfrm>
            <a:custGeom>
              <a:avLst/>
              <a:gdLst/>
              <a:ahLst/>
              <a:cxnLst>
                <a:cxn ang="0">
                  <a:pos x="16" y="15"/>
                </a:cxn>
                <a:cxn ang="0">
                  <a:pos x="29" y="7"/>
                </a:cxn>
                <a:cxn ang="0">
                  <a:pos x="42" y="1"/>
                </a:cxn>
                <a:cxn ang="0">
                  <a:pos x="57" y="0"/>
                </a:cxn>
                <a:cxn ang="0">
                  <a:pos x="72" y="3"/>
                </a:cxn>
                <a:cxn ang="0">
                  <a:pos x="85" y="10"/>
                </a:cxn>
                <a:cxn ang="0">
                  <a:pos x="98" y="22"/>
                </a:cxn>
                <a:cxn ang="0">
                  <a:pos x="106" y="40"/>
                </a:cxn>
                <a:cxn ang="0">
                  <a:pos x="111" y="63"/>
                </a:cxn>
                <a:cxn ang="0">
                  <a:pos x="114" y="90"/>
                </a:cxn>
                <a:cxn ang="0">
                  <a:pos x="119" y="116"/>
                </a:cxn>
                <a:cxn ang="0">
                  <a:pos x="125" y="142"/>
                </a:cxn>
                <a:cxn ang="0">
                  <a:pos x="133" y="168"/>
                </a:cxn>
                <a:cxn ang="0">
                  <a:pos x="142" y="191"/>
                </a:cxn>
                <a:cxn ang="0">
                  <a:pos x="155" y="211"/>
                </a:cxn>
                <a:cxn ang="0">
                  <a:pos x="167" y="227"/>
                </a:cxn>
                <a:cxn ang="0">
                  <a:pos x="182" y="241"/>
                </a:cxn>
                <a:cxn ang="0">
                  <a:pos x="199" y="252"/>
                </a:cxn>
                <a:cxn ang="0">
                  <a:pos x="220" y="264"/>
                </a:cxn>
                <a:cxn ang="0">
                  <a:pos x="240" y="278"/>
                </a:cxn>
                <a:cxn ang="0">
                  <a:pos x="259" y="291"/>
                </a:cxn>
                <a:cxn ang="0">
                  <a:pos x="271" y="305"/>
                </a:cxn>
                <a:cxn ang="0">
                  <a:pos x="278" y="319"/>
                </a:cxn>
                <a:cxn ang="0">
                  <a:pos x="274" y="331"/>
                </a:cxn>
                <a:cxn ang="0">
                  <a:pos x="259" y="340"/>
                </a:cxn>
                <a:cxn ang="0">
                  <a:pos x="239" y="347"/>
                </a:cxn>
                <a:cxn ang="0">
                  <a:pos x="221" y="353"/>
                </a:cxn>
                <a:cxn ang="0">
                  <a:pos x="206" y="354"/>
                </a:cxn>
                <a:cxn ang="0">
                  <a:pos x="193" y="353"/>
                </a:cxn>
                <a:cxn ang="0">
                  <a:pos x="182" y="349"/>
                </a:cxn>
                <a:cxn ang="0">
                  <a:pos x="171" y="340"/>
                </a:cxn>
                <a:cxn ang="0">
                  <a:pos x="161" y="330"/>
                </a:cxn>
                <a:cxn ang="0">
                  <a:pos x="153" y="316"/>
                </a:cxn>
                <a:cxn ang="0">
                  <a:pos x="144" y="298"/>
                </a:cxn>
                <a:cxn ang="0">
                  <a:pos x="134" y="278"/>
                </a:cxn>
                <a:cxn ang="0">
                  <a:pos x="125" y="255"/>
                </a:cxn>
                <a:cxn ang="0">
                  <a:pos x="113" y="233"/>
                </a:cxn>
                <a:cxn ang="0">
                  <a:pos x="100" y="211"/>
                </a:cxn>
                <a:cxn ang="0">
                  <a:pos x="87" y="195"/>
                </a:cxn>
                <a:cxn ang="0">
                  <a:pos x="71" y="181"/>
                </a:cxn>
                <a:cxn ang="0">
                  <a:pos x="52" y="176"/>
                </a:cxn>
                <a:cxn ang="0">
                  <a:pos x="34" y="168"/>
                </a:cxn>
                <a:cxn ang="0">
                  <a:pos x="19" y="150"/>
                </a:cxn>
                <a:cxn ang="0">
                  <a:pos x="10" y="128"/>
                </a:cxn>
                <a:cxn ang="0">
                  <a:pos x="3" y="101"/>
                </a:cxn>
                <a:cxn ang="0">
                  <a:pos x="0" y="74"/>
                </a:cxn>
                <a:cxn ang="0">
                  <a:pos x="1" y="49"/>
                </a:cxn>
                <a:cxn ang="0">
                  <a:pos x="7" y="29"/>
                </a:cxn>
                <a:cxn ang="0">
                  <a:pos x="16" y="15"/>
                </a:cxn>
              </a:cxnLst>
              <a:rect l="0" t="0" r="r" b="b"/>
              <a:pathLst>
                <a:path w="278" h="354">
                  <a:moveTo>
                    <a:pt x="16" y="15"/>
                  </a:moveTo>
                  <a:lnTo>
                    <a:pt x="29" y="7"/>
                  </a:lnTo>
                  <a:lnTo>
                    <a:pt x="42" y="1"/>
                  </a:lnTo>
                  <a:lnTo>
                    <a:pt x="57" y="0"/>
                  </a:lnTo>
                  <a:lnTo>
                    <a:pt x="72" y="3"/>
                  </a:lnTo>
                  <a:lnTo>
                    <a:pt x="85" y="10"/>
                  </a:lnTo>
                  <a:lnTo>
                    <a:pt x="98" y="22"/>
                  </a:lnTo>
                  <a:lnTo>
                    <a:pt x="106" y="40"/>
                  </a:lnTo>
                  <a:lnTo>
                    <a:pt x="111" y="63"/>
                  </a:lnTo>
                  <a:lnTo>
                    <a:pt x="114" y="90"/>
                  </a:lnTo>
                  <a:lnTo>
                    <a:pt x="119" y="116"/>
                  </a:lnTo>
                  <a:lnTo>
                    <a:pt x="125" y="142"/>
                  </a:lnTo>
                  <a:lnTo>
                    <a:pt x="133" y="168"/>
                  </a:lnTo>
                  <a:lnTo>
                    <a:pt x="142" y="191"/>
                  </a:lnTo>
                  <a:lnTo>
                    <a:pt x="155" y="211"/>
                  </a:lnTo>
                  <a:lnTo>
                    <a:pt x="167" y="227"/>
                  </a:lnTo>
                  <a:lnTo>
                    <a:pt x="182" y="241"/>
                  </a:lnTo>
                  <a:lnTo>
                    <a:pt x="199" y="252"/>
                  </a:lnTo>
                  <a:lnTo>
                    <a:pt x="220" y="264"/>
                  </a:lnTo>
                  <a:lnTo>
                    <a:pt x="240" y="278"/>
                  </a:lnTo>
                  <a:lnTo>
                    <a:pt x="259" y="291"/>
                  </a:lnTo>
                  <a:lnTo>
                    <a:pt x="271" y="305"/>
                  </a:lnTo>
                  <a:lnTo>
                    <a:pt x="278" y="319"/>
                  </a:lnTo>
                  <a:lnTo>
                    <a:pt x="274" y="331"/>
                  </a:lnTo>
                  <a:lnTo>
                    <a:pt x="259" y="340"/>
                  </a:lnTo>
                  <a:lnTo>
                    <a:pt x="239" y="347"/>
                  </a:lnTo>
                  <a:lnTo>
                    <a:pt x="221" y="353"/>
                  </a:lnTo>
                  <a:lnTo>
                    <a:pt x="206" y="354"/>
                  </a:lnTo>
                  <a:lnTo>
                    <a:pt x="193" y="353"/>
                  </a:lnTo>
                  <a:lnTo>
                    <a:pt x="182" y="349"/>
                  </a:lnTo>
                  <a:lnTo>
                    <a:pt x="171" y="340"/>
                  </a:lnTo>
                  <a:lnTo>
                    <a:pt x="161" y="330"/>
                  </a:lnTo>
                  <a:lnTo>
                    <a:pt x="153" y="316"/>
                  </a:lnTo>
                  <a:lnTo>
                    <a:pt x="144" y="298"/>
                  </a:lnTo>
                  <a:lnTo>
                    <a:pt x="134" y="278"/>
                  </a:lnTo>
                  <a:lnTo>
                    <a:pt x="125" y="255"/>
                  </a:lnTo>
                  <a:lnTo>
                    <a:pt x="113" y="233"/>
                  </a:lnTo>
                  <a:lnTo>
                    <a:pt x="100" y="211"/>
                  </a:lnTo>
                  <a:lnTo>
                    <a:pt x="87" y="195"/>
                  </a:lnTo>
                  <a:lnTo>
                    <a:pt x="71" y="181"/>
                  </a:lnTo>
                  <a:lnTo>
                    <a:pt x="52" y="176"/>
                  </a:lnTo>
                  <a:lnTo>
                    <a:pt x="34" y="168"/>
                  </a:lnTo>
                  <a:lnTo>
                    <a:pt x="19" y="150"/>
                  </a:lnTo>
                  <a:lnTo>
                    <a:pt x="10" y="128"/>
                  </a:lnTo>
                  <a:lnTo>
                    <a:pt x="3" y="101"/>
                  </a:lnTo>
                  <a:lnTo>
                    <a:pt x="0" y="74"/>
                  </a:lnTo>
                  <a:lnTo>
                    <a:pt x="1" y="49"/>
                  </a:lnTo>
                  <a:lnTo>
                    <a:pt x="7" y="29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CEC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0" name="Freeform 40"/>
            <p:cNvSpPr>
              <a:spLocks/>
            </p:cNvSpPr>
            <p:nvPr/>
          </p:nvSpPr>
          <p:spPr bwMode="auto">
            <a:xfrm>
              <a:off x="1806" y="3628"/>
              <a:ext cx="333" cy="430"/>
            </a:xfrm>
            <a:custGeom>
              <a:avLst/>
              <a:gdLst/>
              <a:ahLst/>
              <a:cxnLst>
                <a:cxn ang="0">
                  <a:pos x="10" y="726"/>
                </a:cxn>
                <a:cxn ang="0">
                  <a:pos x="0" y="674"/>
                </a:cxn>
                <a:cxn ang="0">
                  <a:pos x="7" y="604"/>
                </a:cxn>
                <a:cxn ang="0">
                  <a:pos x="29" y="540"/>
                </a:cxn>
                <a:cxn ang="0">
                  <a:pos x="58" y="500"/>
                </a:cxn>
                <a:cxn ang="0">
                  <a:pos x="67" y="467"/>
                </a:cxn>
                <a:cxn ang="0">
                  <a:pos x="65" y="431"/>
                </a:cxn>
                <a:cxn ang="0">
                  <a:pos x="73" y="392"/>
                </a:cxn>
                <a:cxn ang="0">
                  <a:pos x="105" y="342"/>
                </a:cxn>
                <a:cxn ang="0">
                  <a:pos x="137" y="278"/>
                </a:cxn>
                <a:cxn ang="0">
                  <a:pos x="171" y="214"/>
                </a:cxn>
                <a:cxn ang="0">
                  <a:pos x="210" y="169"/>
                </a:cxn>
                <a:cxn ang="0">
                  <a:pos x="258" y="147"/>
                </a:cxn>
                <a:cxn ang="0">
                  <a:pos x="308" y="91"/>
                </a:cxn>
                <a:cxn ang="0">
                  <a:pos x="358" y="28"/>
                </a:cxn>
                <a:cxn ang="0">
                  <a:pos x="410" y="0"/>
                </a:cxn>
                <a:cxn ang="0">
                  <a:pos x="460" y="30"/>
                </a:cxn>
                <a:cxn ang="0">
                  <a:pos x="513" y="57"/>
                </a:cxn>
                <a:cxn ang="0">
                  <a:pos x="555" y="75"/>
                </a:cxn>
                <a:cxn ang="0">
                  <a:pos x="568" y="96"/>
                </a:cxn>
                <a:cxn ang="0">
                  <a:pos x="549" y="118"/>
                </a:cxn>
                <a:cxn ang="0">
                  <a:pos x="525" y="125"/>
                </a:cxn>
                <a:cxn ang="0">
                  <a:pos x="495" y="124"/>
                </a:cxn>
                <a:cxn ang="0">
                  <a:pos x="461" y="118"/>
                </a:cxn>
                <a:cxn ang="0">
                  <a:pos x="427" y="116"/>
                </a:cxn>
                <a:cxn ang="0">
                  <a:pos x="395" y="117"/>
                </a:cxn>
                <a:cxn ang="0">
                  <a:pos x="366" y="128"/>
                </a:cxn>
                <a:cxn ang="0">
                  <a:pos x="345" y="152"/>
                </a:cxn>
                <a:cxn ang="0">
                  <a:pos x="328" y="211"/>
                </a:cxn>
                <a:cxn ang="0">
                  <a:pos x="317" y="271"/>
                </a:cxn>
                <a:cxn ang="0">
                  <a:pos x="303" y="312"/>
                </a:cxn>
                <a:cxn ang="0">
                  <a:pos x="273" y="336"/>
                </a:cxn>
                <a:cxn ang="0">
                  <a:pos x="218" y="350"/>
                </a:cxn>
                <a:cxn ang="0">
                  <a:pos x="172" y="357"/>
                </a:cxn>
                <a:cxn ang="0">
                  <a:pos x="141" y="376"/>
                </a:cxn>
                <a:cxn ang="0">
                  <a:pos x="122" y="422"/>
                </a:cxn>
                <a:cxn ang="0">
                  <a:pos x="110" y="509"/>
                </a:cxn>
                <a:cxn ang="0">
                  <a:pos x="91" y="606"/>
                </a:cxn>
                <a:cxn ang="0">
                  <a:pos x="64" y="687"/>
                </a:cxn>
                <a:cxn ang="0">
                  <a:pos x="34" y="732"/>
                </a:cxn>
              </a:cxnLst>
              <a:rect l="0" t="0" r="r" b="b"/>
              <a:pathLst>
                <a:path w="568" h="736">
                  <a:moveTo>
                    <a:pt x="21" y="736"/>
                  </a:moveTo>
                  <a:lnTo>
                    <a:pt x="10" y="726"/>
                  </a:lnTo>
                  <a:lnTo>
                    <a:pt x="3" y="704"/>
                  </a:lnTo>
                  <a:lnTo>
                    <a:pt x="0" y="674"/>
                  </a:lnTo>
                  <a:lnTo>
                    <a:pt x="3" y="640"/>
                  </a:lnTo>
                  <a:lnTo>
                    <a:pt x="7" y="604"/>
                  </a:lnTo>
                  <a:lnTo>
                    <a:pt x="16" y="570"/>
                  </a:lnTo>
                  <a:lnTo>
                    <a:pt x="29" y="540"/>
                  </a:lnTo>
                  <a:lnTo>
                    <a:pt x="45" y="517"/>
                  </a:lnTo>
                  <a:lnTo>
                    <a:pt x="58" y="500"/>
                  </a:lnTo>
                  <a:lnTo>
                    <a:pt x="65" y="483"/>
                  </a:lnTo>
                  <a:lnTo>
                    <a:pt x="67" y="467"/>
                  </a:lnTo>
                  <a:lnTo>
                    <a:pt x="67" y="449"/>
                  </a:lnTo>
                  <a:lnTo>
                    <a:pt x="65" y="431"/>
                  </a:lnTo>
                  <a:lnTo>
                    <a:pt x="67" y="412"/>
                  </a:lnTo>
                  <a:lnTo>
                    <a:pt x="73" y="392"/>
                  </a:lnTo>
                  <a:lnTo>
                    <a:pt x="87" y="369"/>
                  </a:lnTo>
                  <a:lnTo>
                    <a:pt x="105" y="342"/>
                  </a:lnTo>
                  <a:lnTo>
                    <a:pt x="121" y="310"/>
                  </a:lnTo>
                  <a:lnTo>
                    <a:pt x="137" y="278"/>
                  </a:lnTo>
                  <a:lnTo>
                    <a:pt x="155" y="244"/>
                  </a:lnTo>
                  <a:lnTo>
                    <a:pt x="171" y="214"/>
                  </a:lnTo>
                  <a:lnTo>
                    <a:pt x="190" y="188"/>
                  </a:lnTo>
                  <a:lnTo>
                    <a:pt x="210" y="169"/>
                  </a:lnTo>
                  <a:lnTo>
                    <a:pt x="233" y="159"/>
                  </a:lnTo>
                  <a:lnTo>
                    <a:pt x="258" y="147"/>
                  </a:lnTo>
                  <a:lnTo>
                    <a:pt x="282" y="122"/>
                  </a:lnTo>
                  <a:lnTo>
                    <a:pt x="308" y="91"/>
                  </a:lnTo>
                  <a:lnTo>
                    <a:pt x="334" y="58"/>
                  </a:lnTo>
                  <a:lnTo>
                    <a:pt x="358" y="28"/>
                  </a:lnTo>
                  <a:lnTo>
                    <a:pt x="384" y="7"/>
                  </a:lnTo>
                  <a:lnTo>
                    <a:pt x="410" y="0"/>
                  </a:lnTo>
                  <a:lnTo>
                    <a:pt x="434" y="11"/>
                  </a:lnTo>
                  <a:lnTo>
                    <a:pt x="460" y="30"/>
                  </a:lnTo>
                  <a:lnTo>
                    <a:pt x="487" y="45"/>
                  </a:lnTo>
                  <a:lnTo>
                    <a:pt x="513" y="57"/>
                  </a:lnTo>
                  <a:lnTo>
                    <a:pt x="536" y="65"/>
                  </a:lnTo>
                  <a:lnTo>
                    <a:pt x="555" y="75"/>
                  </a:lnTo>
                  <a:lnTo>
                    <a:pt x="566" y="84"/>
                  </a:lnTo>
                  <a:lnTo>
                    <a:pt x="568" y="96"/>
                  </a:lnTo>
                  <a:lnTo>
                    <a:pt x="559" y="111"/>
                  </a:lnTo>
                  <a:lnTo>
                    <a:pt x="549" y="118"/>
                  </a:lnTo>
                  <a:lnTo>
                    <a:pt x="538" y="122"/>
                  </a:lnTo>
                  <a:lnTo>
                    <a:pt x="525" y="125"/>
                  </a:lnTo>
                  <a:lnTo>
                    <a:pt x="511" y="125"/>
                  </a:lnTo>
                  <a:lnTo>
                    <a:pt x="495" y="124"/>
                  </a:lnTo>
                  <a:lnTo>
                    <a:pt x="479" y="121"/>
                  </a:lnTo>
                  <a:lnTo>
                    <a:pt x="461" y="118"/>
                  </a:lnTo>
                  <a:lnTo>
                    <a:pt x="445" y="117"/>
                  </a:lnTo>
                  <a:lnTo>
                    <a:pt x="427" y="116"/>
                  </a:lnTo>
                  <a:lnTo>
                    <a:pt x="411" y="114"/>
                  </a:lnTo>
                  <a:lnTo>
                    <a:pt x="395" y="117"/>
                  </a:lnTo>
                  <a:lnTo>
                    <a:pt x="380" y="121"/>
                  </a:lnTo>
                  <a:lnTo>
                    <a:pt x="366" y="128"/>
                  </a:lnTo>
                  <a:lnTo>
                    <a:pt x="354" y="137"/>
                  </a:lnTo>
                  <a:lnTo>
                    <a:pt x="345" y="152"/>
                  </a:lnTo>
                  <a:lnTo>
                    <a:pt x="338" y="171"/>
                  </a:lnTo>
                  <a:lnTo>
                    <a:pt x="328" y="211"/>
                  </a:lnTo>
                  <a:lnTo>
                    <a:pt x="323" y="244"/>
                  </a:lnTo>
                  <a:lnTo>
                    <a:pt x="317" y="271"/>
                  </a:lnTo>
                  <a:lnTo>
                    <a:pt x="311" y="294"/>
                  </a:lnTo>
                  <a:lnTo>
                    <a:pt x="303" y="312"/>
                  </a:lnTo>
                  <a:lnTo>
                    <a:pt x="290" y="325"/>
                  </a:lnTo>
                  <a:lnTo>
                    <a:pt x="273" y="336"/>
                  </a:lnTo>
                  <a:lnTo>
                    <a:pt x="247" y="344"/>
                  </a:lnTo>
                  <a:lnTo>
                    <a:pt x="218" y="350"/>
                  </a:lnTo>
                  <a:lnTo>
                    <a:pt x="194" y="352"/>
                  </a:lnTo>
                  <a:lnTo>
                    <a:pt x="172" y="357"/>
                  </a:lnTo>
                  <a:lnTo>
                    <a:pt x="156" y="363"/>
                  </a:lnTo>
                  <a:lnTo>
                    <a:pt x="141" y="376"/>
                  </a:lnTo>
                  <a:lnTo>
                    <a:pt x="130" y="393"/>
                  </a:lnTo>
                  <a:lnTo>
                    <a:pt x="122" y="422"/>
                  </a:lnTo>
                  <a:lnTo>
                    <a:pt x="117" y="461"/>
                  </a:lnTo>
                  <a:lnTo>
                    <a:pt x="110" y="509"/>
                  </a:lnTo>
                  <a:lnTo>
                    <a:pt x="102" y="558"/>
                  </a:lnTo>
                  <a:lnTo>
                    <a:pt x="91" y="606"/>
                  </a:lnTo>
                  <a:lnTo>
                    <a:pt x="77" y="649"/>
                  </a:lnTo>
                  <a:lnTo>
                    <a:pt x="64" y="687"/>
                  </a:lnTo>
                  <a:lnTo>
                    <a:pt x="49" y="716"/>
                  </a:lnTo>
                  <a:lnTo>
                    <a:pt x="34" y="732"/>
                  </a:lnTo>
                  <a:lnTo>
                    <a:pt x="21" y="736"/>
                  </a:lnTo>
                  <a:close/>
                </a:path>
              </a:pathLst>
            </a:custGeom>
            <a:solidFill>
              <a:srgbClr val="91A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1" name="Freeform 41"/>
            <p:cNvSpPr>
              <a:spLocks/>
            </p:cNvSpPr>
            <p:nvPr/>
          </p:nvSpPr>
          <p:spPr bwMode="auto">
            <a:xfrm>
              <a:off x="1824" y="3947"/>
              <a:ext cx="294" cy="339"/>
            </a:xfrm>
            <a:custGeom>
              <a:avLst/>
              <a:gdLst/>
              <a:ahLst/>
              <a:cxnLst>
                <a:cxn ang="0">
                  <a:pos x="491" y="4"/>
                </a:cxn>
                <a:cxn ang="0">
                  <a:pos x="480" y="12"/>
                </a:cxn>
                <a:cxn ang="0">
                  <a:pos x="467" y="24"/>
                </a:cxn>
                <a:cxn ang="0">
                  <a:pos x="449" y="41"/>
                </a:cxn>
                <a:cxn ang="0">
                  <a:pos x="430" y="60"/>
                </a:cxn>
                <a:cxn ang="0">
                  <a:pos x="408" y="82"/>
                </a:cxn>
                <a:cxn ang="0">
                  <a:pos x="385" y="106"/>
                </a:cxn>
                <a:cxn ang="0">
                  <a:pos x="361" y="131"/>
                </a:cxn>
                <a:cxn ang="0">
                  <a:pos x="337" y="156"/>
                </a:cxn>
                <a:cxn ang="0">
                  <a:pos x="312" y="184"/>
                </a:cxn>
                <a:cxn ang="0">
                  <a:pos x="288" y="210"/>
                </a:cxn>
                <a:cxn ang="0">
                  <a:pos x="265" y="235"/>
                </a:cxn>
                <a:cxn ang="0">
                  <a:pos x="243" y="260"/>
                </a:cxn>
                <a:cxn ang="0">
                  <a:pos x="224" y="283"/>
                </a:cxn>
                <a:cxn ang="0">
                  <a:pos x="206" y="302"/>
                </a:cxn>
                <a:cxn ang="0">
                  <a:pos x="192" y="320"/>
                </a:cxn>
                <a:cxn ang="0">
                  <a:pos x="181" y="333"/>
                </a:cxn>
                <a:cxn ang="0">
                  <a:pos x="159" y="358"/>
                </a:cxn>
                <a:cxn ang="0">
                  <a:pos x="132" y="385"/>
                </a:cxn>
                <a:cxn ang="0">
                  <a:pos x="103" y="412"/>
                </a:cxn>
                <a:cxn ang="0">
                  <a:pos x="74" y="440"/>
                </a:cxn>
                <a:cxn ang="0">
                  <a:pos x="46" y="467"/>
                </a:cxn>
                <a:cxn ang="0">
                  <a:pos x="25" y="493"/>
                </a:cxn>
                <a:cxn ang="0">
                  <a:pos x="9" y="515"/>
                </a:cxn>
                <a:cxn ang="0">
                  <a:pos x="2" y="535"/>
                </a:cxn>
                <a:cxn ang="0">
                  <a:pos x="0" y="565"/>
                </a:cxn>
                <a:cxn ang="0">
                  <a:pos x="6" y="580"/>
                </a:cxn>
                <a:cxn ang="0">
                  <a:pos x="17" y="573"/>
                </a:cxn>
                <a:cxn ang="0">
                  <a:pos x="36" y="538"/>
                </a:cxn>
                <a:cxn ang="0">
                  <a:pos x="48" y="516"/>
                </a:cxn>
                <a:cxn ang="0">
                  <a:pos x="59" y="497"/>
                </a:cxn>
                <a:cxn ang="0">
                  <a:pos x="70" y="479"/>
                </a:cxn>
                <a:cxn ang="0">
                  <a:pos x="84" y="463"/>
                </a:cxn>
                <a:cxn ang="0">
                  <a:pos x="101" y="445"/>
                </a:cxn>
                <a:cxn ang="0">
                  <a:pos x="121" y="423"/>
                </a:cxn>
                <a:cxn ang="0">
                  <a:pos x="148" y="397"/>
                </a:cxn>
                <a:cxn ang="0">
                  <a:pos x="181" y="366"/>
                </a:cxn>
                <a:cxn ang="0">
                  <a:pos x="213" y="335"/>
                </a:cxn>
                <a:cxn ang="0">
                  <a:pos x="240" y="310"/>
                </a:cxn>
                <a:cxn ang="0">
                  <a:pos x="265" y="293"/>
                </a:cxn>
                <a:cxn ang="0">
                  <a:pos x="285" y="276"/>
                </a:cxn>
                <a:cxn ang="0">
                  <a:pos x="304" y="263"/>
                </a:cxn>
                <a:cxn ang="0">
                  <a:pos x="324" y="245"/>
                </a:cxn>
                <a:cxn ang="0">
                  <a:pos x="346" y="225"/>
                </a:cxn>
                <a:cxn ang="0">
                  <a:pos x="370" y="196"/>
                </a:cxn>
                <a:cxn ang="0">
                  <a:pos x="398" y="162"/>
                </a:cxn>
                <a:cxn ang="0">
                  <a:pos x="426" y="126"/>
                </a:cxn>
                <a:cxn ang="0">
                  <a:pos x="452" y="90"/>
                </a:cxn>
                <a:cxn ang="0">
                  <a:pos x="475" y="57"/>
                </a:cxn>
                <a:cxn ang="0">
                  <a:pos x="493" y="30"/>
                </a:cxn>
                <a:cxn ang="0">
                  <a:pos x="502" y="9"/>
                </a:cxn>
                <a:cxn ang="0">
                  <a:pos x="502" y="0"/>
                </a:cxn>
                <a:cxn ang="0">
                  <a:pos x="491" y="4"/>
                </a:cxn>
              </a:cxnLst>
              <a:rect l="0" t="0" r="r" b="b"/>
              <a:pathLst>
                <a:path w="502" h="580">
                  <a:moveTo>
                    <a:pt x="491" y="4"/>
                  </a:moveTo>
                  <a:lnTo>
                    <a:pt x="480" y="12"/>
                  </a:lnTo>
                  <a:lnTo>
                    <a:pt x="467" y="24"/>
                  </a:lnTo>
                  <a:lnTo>
                    <a:pt x="449" y="41"/>
                  </a:lnTo>
                  <a:lnTo>
                    <a:pt x="430" y="60"/>
                  </a:lnTo>
                  <a:lnTo>
                    <a:pt x="408" y="82"/>
                  </a:lnTo>
                  <a:lnTo>
                    <a:pt x="385" y="106"/>
                  </a:lnTo>
                  <a:lnTo>
                    <a:pt x="361" y="131"/>
                  </a:lnTo>
                  <a:lnTo>
                    <a:pt x="337" y="156"/>
                  </a:lnTo>
                  <a:lnTo>
                    <a:pt x="312" y="184"/>
                  </a:lnTo>
                  <a:lnTo>
                    <a:pt x="288" y="210"/>
                  </a:lnTo>
                  <a:lnTo>
                    <a:pt x="265" y="235"/>
                  </a:lnTo>
                  <a:lnTo>
                    <a:pt x="243" y="260"/>
                  </a:lnTo>
                  <a:lnTo>
                    <a:pt x="224" y="283"/>
                  </a:lnTo>
                  <a:lnTo>
                    <a:pt x="206" y="302"/>
                  </a:lnTo>
                  <a:lnTo>
                    <a:pt x="192" y="320"/>
                  </a:lnTo>
                  <a:lnTo>
                    <a:pt x="181" y="333"/>
                  </a:lnTo>
                  <a:lnTo>
                    <a:pt x="159" y="358"/>
                  </a:lnTo>
                  <a:lnTo>
                    <a:pt x="132" y="385"/>
                  </a:lnTo>
                  <a:lnTo>
                    <a:pt x="103" y="412"/>
                  </a:lnTo>
                  <a:lnTo>
                    <a:pt x="74" y="440"/>
                  </a:lnTo>
                  <a:lnTo>
                    <a:pt x="46" y="467"/>
                  </a:lnTo>
                  <a:lnTo>
                    <a:pt x="25" y="493"/>
                  </a:lnTo>
                  <a:lnTo>
                    <a:pt x="9" y="515"/>
                  </a:lnTo>
                  <a:lnTo>
                    <a:pt x="2" y="535"/>
                  </a:lnTo>
                  <a:lnTo>
                    <a:pt x="0" y="565"/>
                  </a:lnTo>
                  <a:lnTo>
                    <a:pt x="6" y="580"/>
                  </a:lnTo>
                  <a:lnTo>
                    <a:pt x="17" y="573"/>
                  </a:lnTo>
                  <a:lnTo>
                    <a:pt x="36" y="538"/>
                  </a:lnTo>
                  <a:lnTo>
                    <a:pt x="48" y="516"/>
                  </a:lnTo>
                  <a:lnTo>
                    <a:pt x="59" y="497"/>
                  </a:lnTo>
                  <a:lnTo>
                    <a:pt x="70" y="479"/>
                  </a:lnTo>
                  <a:lnTo>
                    <a:pt x="84" y="463"/>
                  </a:lnTo>
                  <a:lnTo>
                    <a:pt x="101" y="445"/>
                  </a:lnTo>
                  <a:lnTo>
                    <a:pt x="121" y="423"/>
                  </a:lnTo>
                  <a:lnTo>
                    <a:pt x="148" y="397"/>
                  </a:lnTo>
                  <a:lnTo>
                    <a:pt x="181" y="366"/>
                  </a:lnTo>
                  <a:lnTo>
                    <a:pt x="213" y="335"/>
                  </a:lnTo>
                  <a:lnTo>
                    <a:pt x="240" y="310"/>
                  </a:lnTo>
                  <a:lnTo>
                    <a:pt x="265" y="293"/>
                  </a:lnTo>
                  <a:lnTo>
                    <a:pt x="285" y="276"/>
                  </a:lnTo>
                  <a:lnTo>
                    <a:pt x="304" y="263"/>
                  </a:lnTo>
                  <a:lnTo>
                    <a:pt x="324" y="245"/>
                  </a:lnTo>
                  <a:lnTo>
                    <a:pt x="346" y="225"/>
                  </a:lnTo>
                  <a:lnTo>
                    <a:pt x="370" y="196"/>
                  </a:lnTo>
                  <a:lnTo>
                    <a:pt x="398" y="162"/>
                  </a:lnTo>
                  <a:lnTo>
                    <a:pt x="426" y="126"/>
                  </a:lnTo>
                  <a:lnTo>
                    <a:pt x="452" y="90"/>
                  </a:lnTo>
                  <a:lnTo>
                    <a:pt x="475" y="57"/>
                  </a:lnTo>
                  <a:lnTo>
                    <a:pt x="493" y="30"/>
                  </a:lnTo>
                  <a:lnTo>
                    <a:pt x="502" y="9"/>
                  </a:lnTo>
                  <a:lnTo>
                    <a:pt x="502" y="0"/>
                  </a:lnTo>
                  <a:lnTo>
                    <a:pt x="491" y="4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2" name="Freeform 42"/>
            <p:cNvSpPr>
              <a:spLocks/>
            </p:cNvSpPr>
            <p:nvPr/>
          </p:nvSpPr>
          <p:spPr bwMode="auto">
            <a:xfrm>
              <a:off x="1886" y="4266"/>
              <a:ext cx="259" cy="327"/>
            </a:xfrm>
            <a:custGeom>
              <a:avLst/>
              <a:gdLst/>
              <a:ahLst/>
              <a:cxnLst>
                <a:cxn ang="0">
                  <a:pos x="328" y="55"/>
                </a:cxn>
                <a:cxn ang="0">
                  <a:pos x="305" y="83"/>
                </a:cxn>
                <a:cxn ang="0">
                  <a:pos x="274" y="121"/>
                </a:cxn>
                <a:cxn ang="0">
                  <a:pos x="237" y="166"/>
                </a:cxn>
                <a:cxn ang="0">
                  <a:pos x="198" y="212"/>
                </a:cxn>
                <a:cxn ang="0">
                  <a:pos x="158" y="257"/>
                </a:cxn>
                <a:cxn ang="0">
                  <a:pos x="123" y="298"/>
                </a:cxn>
                <a:cxn ang="0">
                  <a:pos x="93" y="329"/>
                </a:cxn>
                <a:cxn ang="0">
                  <a:pos x="61" y="360"/>
                </a:cxn>
                <a:cxn ang="0">
                  <a:pos x="27" y="392"/>
                </a:cxn>
                <a:cxn ang="0">
                  <a:pos x="7" y="416"/>
                </a:cxn>
                <a:cxn ang="0">
                  <a:pos x="0" y="441"/>
                </a:cxn>
                <a:cxn ang="0">
                  <a:pos x="4" y="494"/>
                </a:cxn>
                <a:cxn ang="0">
                  <a:pos x="7" y="559"/>
                </a:cxn>
                <a:cxn ang="0">
                  <a:pos x="28" y="547"/>
                </a:cxn>
                <a:cxn ang="0">
                  <a:pos x="57" y="510"/>
                </a:cxn>
                <a:cxn ang="0">
                  <a:pos x="92" y="461"/>
                </a:cxn>
                <a:cxn ang="0">
                  <a:pos x="131" y="412"/>
                </a:cxn>
                <a:cxn ang="0">
                  <a:pos x="173" y="367"/>
                </a:cxn>
                <a:cxn ang="0">
                  <a:pos x="225" y="311"/>
                </a:cxn>
                <a:cxn ang="0">
                  <a:pos x="274" y="253"/>
                </a:cxn>
                <a:cxn ang="0">
                  <a:pos x="309" y="200"/>
                </a:cxn>
                <a:cxn ang="0">
                  <a:pos x="322" y="168"/>
                </a:cxn>
                <a:cxn ang="0">
                  <a:pos x="317" y="167"/>
                </a:cxn>
                <a:cxn ang="0">
                  <a:pos x="298" y="185"/>
                </a:cxn>
                <a:cxn ang="0">
                  <a:pos x="271" y="213"/>
                </a:cxn>
                <a:cxn ang="0">
                  <a:pos x="240" y="246"/>
                </a:cxn>
                <a:cxn ang="0">
                  <a:pos x="204" y="290"/>
                </a:cxn>
                <a:cxn ang="0">
                  <a:pos x="169" y="333"/>
                </a:cxn>
                <a:cxn ang="0">
                  <a:pos x="139" y="362"/>
                </a:cxn>
                <a:cxn ang="0">
                  <a:pos x="123" y="363"/>
                </a:cxn>
                <a:cxn ang="0">
                  <a:pos x="120" y="345"/>
                </a:cxn>
                <a:cxn ang="0">
                  <a:pos x="133" y="314"/>
                </a:cxn>
                <a:cxn ang="0">
                  <a:pos x="164" y="275"/>
                </a:cxn>
                <a:cxn ang="0">
                  <a:pos x="213" y="228"/>
                </a:cxn>
                <a:cxn ang="0">
                  <a:pos x="261" y="174"/>
                </a:cxn>
                <a:cxn ang="0">
                  <a:pos x="306" y="119"/>
                </a:cxn>
                <a:cxn ang="0">
                  <a:pos x="345" y="77"/>
                </a:cxn>
                <a:cxn ang="0">
                  <a:pos x="378" y="55"/>
                </a:cxn>
                <a:cxn ang="0">
                  <a:pos x="405" y="44"/>
                </a:cxn>
                <a:cxn ang="0">
                  <a:pos x="427" y="36"/>
                </a:cxn>
                <a:cxn ang="0">
                  <a:pos x="440" y="24"/>
                </a:cxn>
                <a:cxn ang="0">
                  <a:pos x="442" y="4"/>
                </a:cxn>
                <a:cxn ang="0">
                  <a:pos x="420" y="0"/>
                </a:cxn>
                <a:cxn ang="0">
                  <a:pos x="385" y="9"/>
                </a:cxn>
                <a:cxn ang="0">
                  <a:pos x="350" y="31"/>
                </a:cxn>
              </a:cxnLst>
              <a:rect l="0" t="0" r="r" b="b"/>
              <a:pathLst>
                <a:path w="443" h="559">
                  <a:moveTo>
                    <a:pt x="336" y="46"/>
                  </a:moveTo>
                  <a:lnTo>
                    <a:pt x="328" y="55"/>
                  </a:lnTo>
                  <a:lnTo>
                    <a:pt x="318" y="68"/>
                  </a:lnTo>
                  <a:lnTo>
                    <a:pt x="305" y="83"/>
                  </a:lnTo>
                  <a:lnTo>
                    <a:pt x="290" y="102"/>
                  </a:lnTo>
                  <a:lnTo>
                    <a:pt x="274" y="121"/>
                  </a:lnTo>
                  <a:lnTo>
                    <a:pt x="256" y="143"/>
                  </a:lnTo>
                  <a:lnTo>
                    <a:pt x="237" y="166"/>
                  </a:lnTo>
                  <a:lnTo>
                    <a:pt x="218" y="189"/>
                  </a:lnTo>
                  <a:lnTo>
                    <a:pt x="198" y="212"/>
                  </a:lnTo>
                  <a:lnTo>
                    <a:pt x="179" y="235"/>
                  </a:lnTo>
                  <a:lnTo>
                    <a:pt x="158" y="257"/>
                  </a:lnTo>
                  <a:lnTo>
                    <a:pt x="141" y="279"/>
                  </a:lnTo>
                  <a:lnTo>
                    <a:pt x="123" y="298"/>
                  </a:lnTo>
                  <a:lnTo>
                    <a:pt x="107" y="315"/>
                  </a:lnTo>
                  <a:lnTo>
                    <a:pt x="93" y="329"/>
                  </a:lnTo>
                  <a:lnTo>
                    <a:pt x="81" y="341"/>
                  </a:lnTo>
                  <a:lnTo>
                    <a:pt x="61" y="360"/>
                  </a:lnTo>
                  <a:lnTo>
                    <a:pt x="42" y="377"/>
                  </a:lnTo>
                  <a:lnTo>
                    <a:pt x="27" y="392"/>
                  </a:lnTo>
                  <a:lnTo>
                    <a:pt x="16" y="404"/>
                  </a:lnTo>
                  <a:lnTo>
                    <a:pt x="7" y="416"/>
                  </a:lnTo>
                  <a:lnTo>
                    <a:pt x="2" y="428"/>
                  </a:lnTo>
                  <a:lnTo>
                    <a:pt x="0" y="441"/>
                  </a:lnTo>
                  <a:lnTo>
                    <a:pt x="1" y="456"/>
                  </a:lnTo>
                  <a:lnTo>
                    <a:pt x="4" y="494"/>
                  </a:lnTo>
                  <a:lnTo>
                    <a:pt x="4" y="532"/>
                  </a:lnTo>
                  <a:lnTo>
                    <a:pt x="7" y="559"/>
                  </a:lnTo>
                  <a:lnTo>
                    <a:pt x="19" y="559"/>
                  </a:lnTo>
                  <a:lnTo>
                    <a:pt x="28" y="547"/>
                  </a:lnTo>
                  <a:lnTo>
                    <a:pt x="42" y="531"/>
                  </a:lnTo>
                  <a:lnTo>
                    <a:pt x="57" y="510"/>
                  </a:lnTo>
                  <a:lnTo>
                    <a:pt x="73" y="486"/>
                  </a:lnTo>
                  <a:lnTo>
                    <a:pt x="92" y="461"/>
                  </a:lnTo>
                  <a:lnTo>
                    <a:pt x="111" y="435"/>
                  </a:lnTo>
                  <a:lnTo>
                    <a:pt x="131" y="412"/>
                  </a:lnTo>
                  <a:lnTo>
                    <a:pt x="152" y="390"/>
                  </a:lnTo>
                  <a:lnTo>
                    <a:pt x="173" y="367"/>
                  </a:lnTo>
                  <a:lnTo>
                    <a:pt x="199" y="341"/>
                  </a:lnTo>
                  <a:lnTo>
                    <a:pt x="225" y="311"/>
                  </a:lnTo>
                  <a:lnTo>
                    <a:pt x="249" y="281"/>
                  </a:lnTo>
                  <a:lnTo>
                    <a:pt x="274" y="253"/>
                  </a:lnTo>
                  <a:lnTo>
                    <a:pt x="294" y="224"/>
                  </a:lnTo>
                  <a:lnTo>
                    <a:pt x="309" y="200"/>
                  </a:lnTo>
                  <a:lnTo>
                    <a:pt x="318" y="181"/>
                  </a:lnTo>
                  <a:lnTo>
                    <a:pt x="322" y="168"/>
                  </a:lnTo>
                  <a:lnTo>
                    <a:pt x="321" y="164"/>
                  </a:lnTo>
                  <a:lnTo>
                    <a:pt x="317" y="167"/>
                  </a:lnTo>
                  <a:lnTo>
                    <a:pt x="309" y="174"/>
                  </a:lnTo>
                  <a:lnTo>
                    <a:pt x="298" y="185"/>
                  </a:lnTo>
                  <a:lnTo>
                    <a:pt x="284" y="198"/>
                  </a:lnTo>
                  <a:lnTo>
                    <a:pt x="271" y="213"/>
                  </a:lnTo>
                  <a:lnTo>
                    <a:pt x="256" y="228"/>
                  </a:lnTo>
                  <a:lnTo>
                    <a:pt x="240" y="246"/>
                  </a:lnTo>
                  <a:lnTo>
                    <a:pt x="222" y="266"/>
                  </a:lnTo>
                  <a:lnTo>
                    <a:pt x="204" y="290"/>
                  </a:lnTo>
                  <a:lnTo>
                    <a:pt x="187" y="311"/>
                  </a:lnTo>
                  <a:lnTo>
                    <a:pt x="169" y="333"/>
                  </a:lnTo>
                  <a:lnTo>
                    <a:pt x="153" y="349"/>
                  </a:lnTo>
                  <a:lnTo>
                    <a:pt x="139" y="362"/>
                  </a:lnTo>
                  <a:lnTo>
                    <a:pt x="130" y="366"/>
                  </a:lnTo>
                  <a:lnTo>
                    <a:pt x="123" y="363"/>
                  </a:lnTo>
                  <a:lnTo>
                    <a:pt x="120" y="356"/>
                  </a:lnTo>
                  <a:lnTo>
                    <a:pt x="120" y="345"/>
                  </a:lnTo>
                  <a:lnTo>
                    <a:pt x="124" y="330"/>
                  </a:lnTo>
                  <a:lnTo>
                    <a:pt x="133" y="314"/>
                  </a:lnTo>
                  <a:lnTo>
                    <a:pt x="146" y="295"/>
                  </a:lnTo>
                  <a:lnTo>
                    <a:pt x="164" y="275"/>
                  </a:lnTo>
                  <a:lnTo>
                    <a:pt x="187" y="253"/>
                  </a:lnTo>
                  <a:lnTo>
                    <a:pt x="213" y="228"/>
                  </a:lnTo>
                  <a:lnTo>
                    <a:pt x="237" y="202"/>
                  </a:lnTo>
                  <a:lnTo>
                    <a:pt x="261" y="174"/>
                  </a:lnTo>
                  <a:lnTo>
                    <a:pt x="284" y="145"/>
                  </a:lnTo>
                  <a:lnTo>
                    <a:pt x="306" y="119"/>
                  </a:lnTo>
                  <a:lnTo>
                    <a:pt x="327" y="96"/>
                  </a:lnTo>
                  <a:lnTo>
                    <a:pt x="345" y="77"/>
                  </a:lnTo>
                  <a:lnTo>
                    <a:pt x="363" y="64"/>
                  </a:lnTo>
                  <a:lnTo>
                    <a:pt x="378" y="55"/>
                  </a:lnTo>
                  <a:lnTo>
                    <a:pt x="393" y="50"/>
                  </a:lnTo>
                  <a:lnTo>
                    <a:pt x="405" y="44"/>
                  </a:lnTo>
                  <a:lnTo>
                    <a:pt x="417" y="40"/>
                  </a:lnTo>
                  <a:lnTo>
                    <a:pt x="427" y="36"/>
                  </a:lnTo>
                  <a:lnTo>
                    <a:pt x="435" y="31"/>
                  </a:lnTo>
                  <a:lnTo>
                    <a:pt x="440" y="24"/>
                  </a:lnTo>
                  <a:lnTo>
                    <a:pt x="443" y="13"/>
                  </a:lnTo>
                  <a:lnTo>
                    <a:pt x="442" y="4"/>
                  </a:lnTo>
                  <a:lnTo>
                    <a:pt x="432" y="0"/>
                  </a:lnTo>
                  <a:lnTo>
                    <a:pt x="420" y="0"/>
                  </a:lnTo>
                  <a:lnTo>
                    <a:pt x="402" y="2"/>
                  </a:lnTo>
                  <a:lnTo>
                    <a:pt x="385" y="9"/>
                  </a:lnTo>
                  <a:lnTo>
                    <a:pt x="366" y="19"/>
                  </a:lnTo>
                  <a:lnTo>
                    <a:pt x="350" y="31"/>
                  </a:lnTo>
                  <a:lnTo>
                    <a:pt x="336" y="46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3" name="Freeform 43"/>
            <p:cNvSpPr>
              <a:spLocks/>
            </p:cNvSpPr>
            <p:nvPr/>
          </p:nvSpPr>
          <p:spPr bwMode="auto">
            <a:xfrm>
              <a:off x="2056" y="4172"/>
              <a:ext cx="258" cy="36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40" y="16"/>
                </a:cxn>
                <a:cxn ang="0">
                  <a:pos x="57" y="15"/>
                </a:cxn>
                <a:cxn ang="0">
                  <a:pos x="78" y="12"/>
                </a:cxn>
                <a:cxn ang="0">
                  <a:pos x="101" y="11"/>
                </a:cxn>
                <a:cxn ang="0">
                  <a:pos x="124" y="9"/>
                </a:cxn>
                <a:cxn ang="0">
                  <a:pos x="149" y="8"/>
                </a:cxn>
                <a:cxn ang="0">
                  <a:pos x="175" y="7"/>
                </a:cxn>
                <a:cxn ang="0">
                  <a:pos x="202" y="4"/>
                </a:cxn>
                <a:cxn ang="0">
                  <a:pos x="228" y="4"/>
                </a:cxn>
                <a:cxn ang="0">
                  <a:pos x="255" y="3"/>
                </a:cxn>
                <a:cxn ang="0">
                  <a:pos x="280" y="1"/>
                </a:cxn>
                <a:cxn ang="0">
                  <a:pos x="304" y="0"/>
                </a:cxn>
                <a:cxn ang="0">
                  <a:pos x="326" y="0"/>
                </a:cxn>
                <a:cxn ang="0">
                  <a:pos x="346" y="0"/>
                </a:cxn>
                <a:cxn ang="0">
                  <a:pos x="364" y="0"/>
                </a:cxn>
                <a:cxn ang="0">
                  <a:pos x="379" y="0"/>
                </a:cxn>
                <a:cxn ang="0">
                  <a:pos x="403" y="4"/>
                </a:cxn>
                <a:cxn ang="0">
                  <a:pos x="421" y="13"/>
                </a:cxn>
                <a:cxn ang="0">
                  <a:pos x="433" y="24"/>
                </a:cxn>
                <a:cxn ang="0">
                  <a:pos x="440" y="35"/>
                </a:cxn>
                <a:cxn ang="0">
                  <a:pos x="441" y="46"/>
                </a:cxn>
                <a:cxn ang="0">
                  <a:pos x="440" y="56"/>
                </a:cxn>
                <a:cxn ang="0">
                  <a:pos x="433" y="61"/>
                </a:cxn>
                <a:cxn ang="0">
                  <a:pos x="423" y="61"/>
                </a:cxn>
                <a:cxn ang="0">
                  <a:pos x="411" y="57"/>
                </a:cxn>
                <a:cxn ang="0">
                  <a:pos x="399" y="53"/>
                </a:cxn>
                <a:cxn ang="0">
                  <a:pos x="384" y="48"/>
                </a:cxn>
                <a:cxn ang="0">
                  <a:pos x="369" y="42"/>
                </a:cxn>
                <a:cxn ang="0">
                  <a:pos x="351" y="37"/>
                </a:cxn>
                <a:cxn ang="0">
                  <a:pos x="331" y="34"/>
                </a:cxn>
                <a:cxn ang="0">
                  <a:pos x="308" y="33"/>
                </a:cxn>
                <a:cxn ang="0">
                  <a:pos x="282" y="34"/>
                </a:cxn>
                <a:cxn ang="0">
                  <a:pos x="255" y="37"/>
                </a:cxn>
                <a:cxn ang="0">
                  <a:pos x="228" y="41"/>
                </a:cxn>
                <a:cxn ang="0">
                  <a:pos x="202" y="45"/>
                </a:cxn>
                <a:cxn ang="0">
                  <a:pos x="178" y="49"/>
                </a:cxn>
                <a:cxn ang="0">
                  <a:pos x="155" y="52"/>
                </a:cxn>
                <a:cxn ang="0">
                  <a:pos x="133" y="53"/>
                </a:cxn>
                <a:cxn ang="0">
                  <a:pos x="115" y="52"/>
                </a:cxn>
                <a:cxn ang="0">
                  <a:pos x="99" y="49"/>
                </a:cxn>
                <a:cxn ang="0">
                  <a:pos x="82" y="45"/>
                </a:cxn>
                <a:cxn ang="0">
                  <a:pos x="61" y="39"/>
                </a:cxn>
                <a:cxn ang="0">
                  <a:pos x="40" y="35"/>
                </a:cxn>
                <a:cxn ang="0">
                  <a:pos x="21" y="31"/>
                </a:cxn>
                <a:cxn ang="0">
                  <a:pos x="6" y="27"/>
                </a:cxn>
                <a:cxn ang="0">
                  <a:pos x="0" y="23"/>
                </a:cxn>
                <a:cxn ang="0">
                  <a:pos x="6" y="20"/>
                </a:cxn>
                <a:cxn ang="0">
                  <a:pos x="25" y="18"/>
                </a:cxn>
              </a:cxnLst>
              <a:rect l="0" t="0" r="r" b="b"/>
              <a:pathLst>
                <a:path w="441" h="61">
                  <a:moveTo>
                    <a:pt x="25" y="18"/>
                  </a:moveTo>
                  <a:lnTo>
                    <a:pt x="40" y="16"/>
                  </a:lnTo>
                  <a:lnTo>
                    <a:pt x="57" y="15"/>
                  </a:lnTo>
                  <a:lnTo>
                    <a:pt x="78" y="12"/>
                  </a:lnTo>
                  <a:lnTo>
                    <a:pt x="101" y="11"/>
                  </a:lnTo>
                  <a:lnTo>
                    <a:pt x="124" y="9"/>
                  </a:lnTo>
                  <a:lnTo>
                    <a:pt x="149" y="8"/>
                  </a:lnTo>
                  <a:lnTo>
                    <a:pt x="175" y="7"/>
                  </a:lnTo>
                  <a:lnTo>
                    <a:pt x="202" y="4"/>
                  </a:lnTo>
                  <a:lnTo>
                    <a:pt x="228" y="4"/>
                  </a:lnTo>
                  <a:lnTo>
                    <a:pt x="255" y="3"/>
                  </a:lnTo>
                  <a:lnTo>
                    <a:pt x="280" y="1"/>
                  </a:lnTo>
                  <a:lnTo>
                    <a:pt x="304" y="0"/>
                  </a:lnTo>
                  <a:lnTo>
                    <a:pt x="326" y="0"/>
                  </a:lnTo>
                  <a:lnTo>
                    <a:pt x="346" y="0"/>
                  </a:lnTo>
                  <a:lnTo>
                    <a:pt x="364" y="0"/>
                  </a:lnTo>
                  <a:lnTo>
                    <a:pt x="379" y="0"/>
                  </a:lnTo>
                  <a:lnTo>
                    <a:pt x="403" y="4"/>
                  </a:lnTo>
                  <a:lnTo>
                    <a:pt x="421" y="13"/>
                  </a:lnTo>
                  <a:lnTo>
                    <a:pt x="433" y="24"/>
                  </a:lnTo>
                  <a:lnTo>
                    <a:pt x="440" y="35"/>
                  </a:lnTo>
                  <a:lnTo>
                    <a:pt x="441" y="46"/>
                  </a:lnTo>
                  <a:lnTo>
                    <a:pt x="440" y="56"/>
                  </a:lnTo>
                  <a:lnTo>
                    <a:pt x="433" y="61"/>
                  </a:lnTo>
                  <a:lnTo>
                    <a:pt x="423" y="61"/>
                  </a:lnTo>
                  <a:lnTo>
                    <a:pt x="411" y="57"/>
                  </a:lnTo>
                  <a:lnTo>
                    <a:pt x="399" y="53"/>
                  </a:lnTo>
                  <a:lnTo>
                    <a:pt x="384" y="48"/>
                  </a:lnTo>
                  <a:lnTo>
                    <a:pt x="369" y="42"/>
                  </a:lnTo>
                  <a:lnTo>
                    <a:pt x="351" y="37"/>
                  </a:lnTo>
                  <a:lnTo>
                    <a:pt x="331" y="34"/>
                  </a:lnTo>
                  <a:lnTo>
                    <a:pt x="308" y="33"/>
                  </a:lnTo>
                  <a:lnTo>
                    <a:pt x="282" y="34"/>
                  </a:lnTo>
                  <a:lnTo>
                    <a:pt x="255" y="37"/>
                  </a:lnTo>
                  <a:lnTo>
                    <a:pt x="228" y="41"/>
                  </a:lnTo>
                  <a:lnTo>
                    <a:pt x="202" y="45"/>
                  </a:lnTo>
                  <a:lnTo>
                    <a:pt x="178" y="49"/>
                  </a:lnTo>
                  <a:lnTo>
                    <a:pt x="155" y="52"/>
                  </a:lnTo>
                  <a:lnTo>
                    <a:pt x="133" y="53"/>
                  </a:lnTo>
                  <a:lnTo>
                    <a:pt x="115" y="52"/>
                  </a:lnTo>
                  <a:lnTo>
                    <a:pt x="99" y="49"/>
                  </a:lnTo>
                  <a:lnTo>
                    <a:pt x="82" y="45"/>
                  </a:lnTo>
                  <a:lnTo>
                    <a:pt x="61" y="39"/>
                  </a:lnTo>
                  <a:lnTo>
                    <a:pt x="40" y="35"/>
                  </a:lnTo>
                  <a:lnTo>
                    <a:pt x="21" y="31"/>
                  </a:lnTo>
                  <a:lnTo>
                    <a:pt x="6" y="27"/>
                  </a:lnTo>
                  <a:lnTo>
                    <a:pt x="0" y="23"/>
                  </a:lnTo>
                  <a:lnTo>
                    <a:pt x="6" y="20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4" name="Freeform 44"/>
            <p:cNvSpPr>
              <a:spLocks/>
            </p:cNvSpPr>
            <p:nvPr/>
          </p:nvSpPr>
          <p:spPr bwMode="auto">
            <a:xfrm>
              <a:off x="1467" y="4185"/>
              <a:ext cx="140" cy="5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23" y="2"/>
                </a:cxn>
                <a:cxn ang="0">
                  <a:pos x="34" y="4"/>
                </a:cxn>
                <a:cxn ang="0">
                  <a:pos x="46" y="6"/>
                </a:cxn>
                <a:cxn ang="0">
                  <a:pos x="60" y="12"/>
                </a:cxn>
                <a:cxn ang="0">
                  <a:pos x="72" y="17"/>
                </a:cxn>
                <a:cxn ang="0">
                  <a:pos x="84" y="21"/>
                </a:cxn>
                <a:cxn ang="0">
                  <a:pos x="96" y="21"/>
                </a:cxn>
                <a:cxn ang="0">
                  <a:pos x="108" y="19"/>
                </a:cxn>
                <a:cxn ang="0">
                  <a:pos x="123" y="13"/>
                </a:cxn>
                <a:cxn ang="0">
                  <a:pos x="142" y="8"/>
                </a:cxn>
                <a:cxn ang="0">
                  <a:pos x="164" y="4"/>
                </a:cxn>
                <a:cxn ang="0">
                  <a:pos x="187" y="1"/>
                </a:cxn>
                <a:cxn ang="0">
                  <a:pos x="207" y="0"/>
                </a:cxn>
                <a:cxn ang="0">
                  <a:pos x="224" y="1"/>
                </a:cxn>
                <a:cxn ang="0">
                  <a:pos x="234" y="6"/>
                </a:cxn>
                <a:cxn ang="0">
                  <a:pos x="239" y="15"/>
                </a:cxn>
                <a:cxn ang="0">
                  <a:pos x="234" y="24"/>
                </a:cxn>
                <a:cxn ang="0">
                  <a:pos x="228" y="30"/>
                </a:cxn>
                <a:cxn ang="0">
                  <a:pos x="217" y="32"/>
                </a:cxn>
                <a:cxn ang="0">
                  <a:pos x="205" y="34"/>
                </a:cxn>
                <a:cxn ang="0">
                  <a:pos x="191" y="34"/>
                </a:cxn>
                <a:cxn ang="0">
                  <a:pos x="175" y="34"/>
                </a:cxn>
                <a:cxn ang="0">
                  <a:pos x="160" y="35"/>
                </a:cxn>
                <a:cxn ang="0">
                  <a:pos x="144" y="39"/>
                </a:cxn>
                <a:cxn ang="0">
                  <a:pos x="129" y="46"/>
                </a:cxn>
                <a:cxn ang="0">
                  <a:pos x="114" y="57"/>
                </a:cxn>
                <a:cxn ang="0">
                  <a:pos x="99" y="69"/>
                </a:cxn>
                <a:cxn ang="0">
                  <a:pos x="85" y="80"/>
                </a:cxn>
                <a:cxn ang="0">
                  <a:pos x="73" y="90"/>
                </a:cxn>
                <a:cxn ang="0">
                  <a:pos x="61" y="96"/>
                </a:cxn>
                <a:cxn ang="0">
                  <a:pos x="50" y="99"/>
                </a:cxn>
                <a:cxn ang="0">
                  <a:pos x="39" y="96"/>
                </a:cxn>
                <a:cxn ang="0">
                  <a:pos x="30" y="90"/>
                </a:cxn>
                <a:cxn ang="0">
                  <a:pos x="19" y="79"/>
                </a:cxn>
                <a:cxn ang="0">
                  <a:pos x="11" y="66"/>
                </a:cxn>
                <a:cxn ang="0">
                  <a:pos x="5" y="53"/>
                </a:cxn>
                <a:cxn ang="0">
                  <a:pos x="1" y="40"/>
                </a:cxn>
                <a:cxn ang="0">
                  <a:pos x="0" y="27"/>
                </a:cxn>
                <a:cxn ang="0">
                  <a:pos x="4" y="16"/>
                </a:cxn>
                <a:cxn ang="0">
                  <a:pos x="12" y="6"/>
                </a:cxn>
              </a:cxnLst>
              <a:rect l="0" t="0" r="r" b="b"/>
              <a:pathLst>
                <a:path w="239" h="99">
                  <a:moveTo>
                    <a:pt x="12" y="6"/>
                  </a:moveTo>
                  <a:lnTo>
                    <a:pt x="23" y="2"/>
                  </a:lnTo>
                  <a:lnTo>
                    <a:pt x="34" y="4"/>
                  </a:lnTo>
                  <a:lnTo>
                    <a:pt x="46" y="6"/>
                  </a:lnTo>
                  <a:lnTo>
                    <a:pt x="60" y="12"/>
                  </a:lnTo>
                  <a:lnTo>
                    <a:pt x="72" y="17"/>
                  </a:lnTo>
                  <a:lnTo>
                    <a:pt x="84" y="21"/>
                  </a:lnTo>
                  <a:lnTo>
                    <a:pt x="96" y="21"/>
                  </a:lnTo>
                  <a:lnTo>
                    <a:pt x="108" y="19"/>
                  </a:lnTo>
                  <a:lnTo>
                    <a:pt x="123" y="13"/>
                  </a:lnTo>
                  <a:lnTo>
                    <a:pt x="142" y="8"/>
                  </a:lnTo>
                  <a:lnTo>
                    <a:pt x="164" y="4"/>
                  </a:lnTo>
                  <a:lnTo>
                    <a:pt x="187" y="1"/>
                  </a:lnTo>
                  <a:lnTo>
                    <a:pt x="207" y="0"/>
                  </a:lnTo>
                  <a:lnTo>
                    <a:pt x="224" y="1"/>
                  </a:lnTo>
                  <a:lnTo>
                    <a:pt x="234" y="6"/>
                  </a:lnTo>
                  <a:lnTo>
                    <a:pt x="239" y="15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17" y="32"/>
                  </a:lnTo>
                  <a:lnTo>
                    <a:pt x="205" y="34"/>
                  </a:lnTo>
                  <a:lnTo>
                    <a:pt x="191" y="34"/>
                  </a:lnTo>
                  <a:lnTo>
                    <a:pt x="175" y="34"/>
                  </a:lnTo>
                  <a:lnTo>
                    <a:pt x="160" y="35"/>
                  </a:lnTo>
                  <a:lnTo>
                    <a:pt x="144" y="39"/>
                  </a:lnTo>
                  <a:lnTo>
                    <a:pt x="129" y="46"/>
                  </a:lnTo>
                  <a:lnTo>
                    <a:pt x="114" y="57"/>
                  </a:lnTo>
                  <a:lnTo>
                    <a:pt x="99" y="69"/>
                  </a:lnTo>
                  <a:lnTo>
                    <a:pt x="85" y="80"/>
                  </a:lnTo>
                  <a:lnTo>
                    <a:pt x="73" y="90"/>
                  </a:lnTo>
                  <a:lnTo>
                    <a:pt x="61" y="96"/>
                  </a:lnTo>
                  <a:lnTo>
                    <a:pt x="50" y="99"/>
                  </a:lnTo>
                  <a:lnTo>
                    <a:pt x="39" y="96"/>
                  </a:lnTo>
                  <a:lnTo>
                    <a:pt x="30" y="90"/>
                  </a:lnTo>
                  <a:lnTo>
                    <a:pt x="19" y="79"/>
                  </a:lnTo>
                  <a:lnTo>
                    <a:pt x="11" y="66"/>
                  </a:lnTo>
                  <a:lnTo>
                    <a:pt x="5" y="53"/>
                  </a:lnTo>
                  <a:lnTo>
                    <a:pt x="1" y="40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B7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5" name="Freeform 45"/>
            <p:cNvSpPr>
              <a:spLocks/>
            </p:cNvSpPr>
            <p:nvPr/>
          </p:nvSpPr>
          <p:spPr bwMode="auto">
            <a:xfrm>
              <a:off x="2083" y="4113"/>
              <a:ext cx="190" cy="21"/>
            </a:xfrm>
            <a:custGeom>
              <a:avLst/>
              <a:gdLst/>
              <a:ahLst/>
              <a:cxnLst>
                <a:cxn ang="0">
                  <a:pos x="305" y="31"/>
                </a:cxn>
                <a:cxn ang="0">
                  <a:pos x="300" y="33"/>
                </a:cxn>
                <a:cxn ang="0">
                  <a:pos x="290" y="34"/>
                </a:cxn>
                <a:cxn ang="0">
                  <a:pos x="278" y="34"/>
                </a:cxn>
                <a:cxn ang="0">
                  <a:pos x="263" y="35"/>
                </a:cxn>
                <a:cxn ang="0">
                  <a:pos x="247" y="35"/>
                </a:cxn>
                <a:cxn ang="0">
                  <a:pos x="228" y="37"/>
                </a:cxn>
                <a:cxn ang="0">
                  <a:pos x="208" y="37"/>
                </a:cxn>
                <a:cxn ang="0">
                  <a:pos x="187" y="37"/>
                </a:cxn>
                <a:cxn ang="0">
                  <a:pos x="167" y="37"/>
                </a:cxn>
                <a:cxn ang="0">
                  <a:pos x="145" y="37"/>
                </a:cxn>
                <a:cxn ang="0">
                  <a:pos x="125" y="37"/>
                </a:cxn>
                <a:cxn ang="0">
                  <a:pos x="105" y="37"/>
                </a:cxn>
                <a:cxn ang="0">
                  <a:pos x="87" y="35"/>
                </a:cxn>
                <a:cxn ang="0">
                  <a:pos x="69" y="35"/>
                </a:cxn>
                <a:cxn ang="0">
                  <a:pos x="55" y="35"/>
                </a:cxn>
                <a:cxn ang="0">
                  <a:pos x="41" y="34"/>
                </a:cxn>
                <a:cxn ang="0">
                  <a:pos x="21" y="31"/>
                </a:cxn>
                <a:cxn ang="0">
                  <a:pos x="8" y="29"/>
                </a:cxn>
                <a:cxn ang="0">
                  <a:pos x="2" y="23"/>
                </a:cxn>
                <a:cxn ang="0">
                  <a:pos x="0" y="16"/>
                </a:cxn>
                <a:cxn ang="0">
                  <a:pos x="4" y="11"/>
                </a:cxn>
                <a:cxn ang="0">
                  <a:pos x="14" y="6"/>
                </a:cxn>
                <a:cxn ang="0">
                  <a:pos x="26" y="3"/>
                </a:cxn>
                <a:cxn ang="0">
                  <a:pos x="44" y="0"/>
                </a:cxn>
                <a:cxn ang="0">
                  <a:pos x="64" y="0"/>
                </a:cxn>
                <a:cxn ang="0">
                  <a:pos x="83" y="1"/>
                </a:cxn>
                <a:cxn ang="0">
                  <a:pos x="105" y="6"/>
                </a:cxn>
                <a:cxn ang="0">
                  <a:pos x="128" y="8"/>
                </a:cxn>
                <a:cxn ang="0">
                  <a:pos x="152" y="12"/>
                </a:cxn>
                <a:cxn ang="0">
                  <a:pos x="181" y="14"/>
                </a:cxn>
                <a:cxn ang="0">
                  <a:pos x="212" y="14"/>
                </a:cxn>
                <a:cxn ang="0">
                  <a:pos x="248" y="11"/>
                </a:cxn>
                <a:cxn ang="0">
                  <a:pos x="281" y="8"/>
                </a:cxn>
                <a:cxn ang="0">
                  <a:pos x="304" y="8"/>
                </a:cxn>
                <a:cxn ang="0">
                  <a:pos x="318" y="11"/>
                </a:cxn>
                <a:cxn ang="0">
                  <a:pos x="324" y="14"/>
                </a:cxn>
                <a:cxn ang="0">
                  <a:pos x="324" y="19"/>
                </a:cxn>
                <a:cxn ang="0">
                  <a:pos x="320" y="23"/>
                </a:cxn>
                <a:cxn ang="0">
                  <a:pos x="314" y="27"/>
                </a:cxn>
                <a:cxn ang="0">
                  <a:pos x="305" y="31"/>
                </a:cxn>
              </a:cxnLst>
              <a:rect l="0" t="0" r="r" b="b"/>
              <a:pathLst>
                <a:path w="324" h="37">
                  <a:moveTo>
                    <a:pt x="305" y="31"/>
                  </a:moveTo>
                  <a:lnTo>
                    <a:pt x="300" y="33"/>
                  </a:lnTo>
                  <a:lnTo>
                    <a:pt x="290" y="34"/>
                  </a:lnTo>
                  <a:lnTo>
                    <a:pt x="278" y="34"/>
                  </a:lnTo>
                  <a:lnTo>
                    <a:pt x="263" y="35"/>
                  </a:lnTo>
                  <a:lnTo>
                    <a:pt x="247" y="35"/>
                  </a:lnTo>
                  <a:lnTo>
                    <a:pt x="228" y="37"/>
                  </a:lnTo>
                  <a:lnTo>
                    <a:pt x="208" y="37"/>
                  </a:lnTo>
                  <a:lnTo>
                    <a:pt x="187" y="37"/>
                  </a:lnTo>
                  <a:lnTo>
                    <a:pt x="167" y="37"/>
                  </a:lnTo>
                  <a:lnTo>
                    <a:pt x="145" y="37"/>
                  </a:lnTo>
                  <a:lnTo>
                    <a:pt x="125" y="37"/>
                  </a:lnTo>
                  <a:lnTo>
                    <a:pt x="105" y="37"/>
                  </a:lnTo>
                  <a:lnTo>
                    <a:pt x="87" y="35"/>
                  </a:lnTo>
                  <a:lnTo>
                    <a:pt x="69" y="35"/>
                  </a:lnTo>
                  <a:lnTo>
                    <a:pt x="55" y="35"/>
                  </a:lnTo>
                  <a:lnTo>
                    <a:pt x="41" y="34"/>
                  </a:lnTo>
                  <a:lnTo>
                    <a:pt x="21" y="31"/>
                  </a:lnTo>
                  <a:lnTo>
                    <a:pt x="8" y="29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4" y="6"/>
                  </a:lnTo>
                  <a:lnTo>
                    <a:pt x="26" y="3"/>
                  </a:lnTo>
                  <a:lnTo>
                    <a:pt x="44" y="0"/>
                  </a:lnTo>
                  <a:lnTo>
                    <a:pt x="64" y="0"/>
                  </a:lnTo>
                  <a:lnTo>
                    <a:pt x="83" y="1"/>
                  </a:lnTo>
                  <a:lnTo>
                    <a:pt x="105" y="6"/>
                  </a:lnTo>
                  <a:lnTo>
                    <a:pt x="128" y="8"/>
                  </a:lnTo>
                  <a:lnTo>
                    <a:pt x="152" y="12"/>
                  </a:lnTo>
                  <a:lnTo>
                    <a:pt x="181" y="14"/>
                  </a:lnTo>
                  <a:lnTo>
                    <a:pt x="212" y="14"/>
                  </a:lnTo>
                  <a:lnTo>
                    <a:pt x="248" y="11"/>
                  </a:lnTo>
                  <a:lnTo>
                    <a:pt x="281" y="8"/>
                  </a:lnTo>
                  <a:lnTo>
                    <a:pt x="304" y="8"/>
                  </a:lnTo>
                  <a:lnTo>
                    <a:pt x="318" y="11"/>
                  </a:lnTo>
                  <a:lnTo>
                    <a:pt x="324" y="14"/>
                  </a:lnTo>
                  <a:lnTo>
                    <a:pt x="324" y="19"/>
                  </a:lnTo>
                  <a:lnTo>
                    <a:pt x="320" y="23"/>
                  </a:lnTo>
                  <a:lnTo>
                    <a:pt x="314" y="27"/>
                  </a:lnTo>
                  <a:lnTo>
                    <a:pt x="305" y="31"/>
                  </a:lnTo>
                  <a:close/>
                </a:path>
              </a:pathLst>
            </a:custGeom>
            <a:solidFill>
              <a:srgbClr val="FF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6" name="Freeform 46"/>
            <p:cNvSpPr>
              <a:spLocks/>
            </p:cNvSpPr>
            <p:nvPr/>
          </p:nvSpPr>
          <p:spPr bwMode="auto">
            <a:xfrm>
              <a:off x="1532" y="4117"/>
              <a:ext cx="71" cy="37"/>
            </a:xfrm>
            <a:custGeom>
              <a:avLst/>
              <a:gdLst/>
              <a:ahLst/>
              <a:cxnLst>
                <a:cxn ang="0">
                  <a:pos x="118" y="49"/>
                </a:cxn>
                <a:cxn ang="0">
                  <a:pos x="107" y="56"/>
                </a:cxn>
                <a:cxn ang="0">
                  <a:pos x="91" y="61"/>
                </a:cxn>
                <a:cxn ang="0">
                  <a:pos x="69" y="64"/>
                </a:cxn>
                <a:cxn ang="0">
                  <a:pos x="46" y="64"/>
                </a:cxn>
                <a:cxn ang="0">
                  <a:pos x="24" y="63"/>
                </a:cxn>
                <a:cxn ang="0">
                  <a:pos x="8" y="61"/>
                </a:cxn>
                <a:cxn ang="0">
                  <a:pos x="0" y="57"/>
                </a:cxn>
                <a:cxn ang="0">
                  <a:pos x="3" y="52"/>
                </a:cxn>
                <a:cxn ang="0">
                  <a:pos x="11" y="45"/>
                </a:cxn>
                <a:cxn ang="0">
                  <a:pos x="20" y="35"/>
                </a:cxn>
                <a:cxn ang="0">
                  <a:pos x="30" y="26"/>
                </a:cxn>
                <a:cxn ang="0">
                  <a:pos x="41" y="15"/>
                </a:cxn>
                <a:cxn ang="0">
                  <a:pos x="50" y="7"/>
                </a:cxn>
                <a:cxn ang="0">
                  <a:pos x="58" y="1"/>
                </a:cxn>
                <a:cxn ang="0">
                  <a:pos x="68" y="0"/>
                </a:cxn>
                <a:cxn ang="0">
                  <a:pos x="75" y="4"/>
                </a:cxn>
                <a:cxn ang="0">
                  <a:pos x="83" y="11"/>
                </a:cxn>
                <a:cxn ang="0">
                  <a:pos x="92" y="16"/>
                </a:cxn>
                <a:cxn ang="0">
                  <a:pos x="102" y="20"/>
                </a:cxn>
                <a:cxn ang="0">
                  <a:pos x="110" y="24"/>
                </a:cxn>
                <a:cxn ang="0">
                  <a:pos x="117" y="30"/>
                </a:cxn>
                <a:cxn ang="0">
                  <a:pos x="121" y="34"/>
                </a:cxn>
                <a:cxn ang="0">
                  <a:pos x="122" y="41"/>
                </a:cxn>
                <a:cxn ang="0">
                  <a:pos x="118" y="49"/>
                </a:cxn>
              </a:cxnLst>
              <a:rect l="0" t="0" r="r" b="b"/>
              <a:pathLst>
                <a:path w="122" h="64">
                  <a:moveTo>
                    <a:pt x="118" y="49"/>
                  </a:moveTo>
                  <a:lnTo>
                    <a:pt x="107" y="56"/>
                  </a:lnTo>
                  <a:lnTo>
                    <a:pt x="91" y="61"/>
                  </a:lnTo>
                  <a:lnTo>
                    <a:pt x="69" y="64"/>
                  </a:lnTo>
                  <a:lnTo>
                    <a:pt x="46" y="64"/>
                  </a:lnTo>
                  <a:lnTo>
                    <a:pt x="24" y="63"/>
                  </a:lnTo>
                  <a:lnTo>
                    <a:pt x="8" y="61"/>
                  </a:lnTo>
                  <a:lnTo>
                    <a:pt x="0" y="57"/>
                  </a:lnTo>
                  <a:lnTo>
                    <a:pt x="3" y="52"/>
                  </a:lnTo>
                  <a:lnTo>
                    <a:pt x="11" y="45"/>
                  </a:lnTo>
                  <a:lnTo>
                    <a:pt x="20" y="35"/>
                  </a:lnTo>
                  <a:lnTo>
                    <a:pt x="30" y="26"/>
                  </a:lnTo>
                  <a:lnTo>
                    <a:pt x="41" y="15"/>
                  </a:lnTo>
                  <a:lnTo>
                    <a:pt x="50" y="7"/>
                  </a:lnTo>
                  <a:lnTo>
                    <a:pt x="58" y="1"/>
                  </a:lnTo>
                  <a:lnTo>
                    <a:pt x="68" y="0"/>
                  </a:lnTo>
                  <a:lnTo>
                    <a:pt x="75" y="4"/>
                  </a:lnTo>
                  <a:lnTo>
                    <a:pt x="83" y="11"/>
                  </a:lnTo>
                  <a:lnTo>
                    <a:pt x="92" y="16"/>
                  </a:lnTo>
                  <a:lnTo>
                    <a:pt x="102" y="20"/>
                  </a:lnTo>
                  <a:lnTo>
                    <a:pt x="110" y="24"/>
                  </a:lnTo>
                  <a:lnTo>
                    <a:pt x="117" y="30"/>
                  </a:lnTo>
                  <a:lnTo>
                    <a:pt x="121" y="34"/>
                  </a:lnTo>
                  <a:lnTo>
                    <a:pt x="122" y="41"/>
                  </a:lnTo>
                  <a:lnTo>
                    <a:pt x="118" y="49"/>
                  </a:lnTo>
                  <a:close/>
                </a:path>
              </a:pathLst>
            </a:custGeom>
            <a:solidFill>
              <a:srgbClr val="FF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767" name="Group 47"/>
          <p:cNvGrpSpPr>
            <a:grpSpLocks/>
          </p:cNvGrpSpPr>
          <p:nvPr/>
        </p:nvGrpSpPr>
        <p:grpSpPr bwMode="auto">
          <a:xfrm flipH="1">
            <a:off x="4572000" y="3124200"/>
            <a:ext cx="706438" cy="873125"/>
            <a:chOff x="1202" y="2842"/>
            <a:chExt cx="1112" cy="1374"/>
          </a:xfrm>
        </p:grpSpPr>
        <p:sp>
          <p:nvSpPr>
            <p:cNvPr id="30768" name="AutoShape 48"/>
            <p:cNvSpPr>
              <a:spLocks noChangeAspect="1" noChangeArrowheads="1"/>
            </p:cNvSpPr>
            <p:nvPr/>
          </p:nvSpPr>
          <p:spPr bwMode="auto">
            <a:xfrm>
              <a:off x="1202" y="2842"/>
              <a:ext cx="1112" cy="13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9" name="Freeform 49"/>
            <p:cNvSpPr>
              <a:spLocks/>
            </p:cNvSpPr>
            <p:nvPr/>
          </p:nvSpPr>
          <p:spPr bwMode="auto">
            <a:xfrm>
              <a:off x="1260" y="3021"/>
              <a:ext cx="471" cy="1100"/>
            </a:xfrm>
            <a:custGeom>
              <a:avLst/>
              <a:gdLst/>
              <a:ahLst/>
              <a:cxnLst>
                <a:cxn ang="0">
                  <a:pos x="266" y="18"/>
                </a:cxn>
                <a:cxn ang="0">
                  <a:pos x="211" y="64"/>
                </a:cxn>
                <a:cxn ang="0">
                  <a:pos x="135" y="158"/>
                </a:cxn>
                <a:cxn ang="0">
                  <a:pos x="80" y="303"/>
                </a:cxn>
                <a:cxn ang="0">
                  <a:pos x="72" y="402"/>
                </a:cxn>
                <a:cxn ang="0">
                  <a:pos x="72" y="414"/>
                </a:cxn>
                <a:cxn ang="0">
                  <a:pos x="77" y="474"/>
                </a:cxn>
                <a:cxn ang="0">
                  <a:pos x="93" y="580"/>
                </a:cxn>
                <a:cxn ang="0">
                  <a:pos x="120" y="681"/>
                </a:cxn>
                <a:cxn ang="0">
                  <a:pos x="159" y="780"/>
                </a:cxn>
                <a:cxn ang="0">
                  <a:pos x="208" y="871"/>
                </a:cxn>
                <a:cxn ang="0">
                  <a:pos x="269" y="952"/>
                </a:cxn>
                <a:cxn ang="0">
                  <a:pos x="342" y="1023"/>
                </a:cxn>
                <a:cxn ang="0">
                  <a:pos x="425" y="1078"/>
                </a:cxn>
                <a:cxn ang="0">
                  <a:pos x="469" y="1100"/>
                </a:cxn>
                <a:cxn ang="0">
                  <a:pos x="456" y="1098"/>
                </a:cxn>
                <a:cxn ang="0">
                  <a:pos x="433" y="1096"/>
                </a:cxn>
                <a:cxn ang="0">
                  <a:pos x="402" y="1090"/>
                </a:cxn>
                <a:cxn ang="0">
                  <a:pos x="365" y="1081"/>
                </a:cxn>
                <a:cxn ang="0">
                  <a:pos x="323" y="1069"/>
                </a:cxn>
                <a:cxn ang="0">
                  <a:pos x="281" y="1050"/>
                </a:cxn>
                <a:cxn ang="0">
                  <a:pos x="241" y="1027"/>
                </a:cxn>
                <a:cxn ang="0">
                  <a:pos x="203" y="996"/>
                </a:cxn>
                <a:cxn ang="0">
                  <a:pos x="165" y="948"/>
                </a:cxn>
                <a:cxn ang="0">
                  <a:pos x="128" y="887"/>
                </a:cxn>
                <a:cxn ang="0">
                  <a:pos x="95" y="815"/>
                </a:cxn>
                <a:cxn ang="0">
                  <a:pos x="63" y="735"/>
                </a:cxn>
                <a:cxn ang="0">
                  <a:pos x="38" y="651"/>
                </a:cxn>
                <a:cxn ang="0">
                  <a:pos x="17" y="567"/>
                </a:cxn>
                <a:cxn ang="0">
                  <a:pos x="4" y="486"/>
                </a:cxn>
                <a:cxn ang="0">
                  <a:pos x="0" y="408"/>
                </a:cxn>
                <a:cxn ang="0">
                  <a:pos x="15" y="326"/>
                </a:cxn>
                <a:cxn ang="0">
                  <a:pos x="44" y="241"/>
                </a:cxn>
                <a:cxn ang="0">
                  <a:pos x="85" y="162"/>
                </a:cxn>
                <a:cxn ang="0">
                  <a:pos x="131" y="92"/>
                </a:cxn>
                <a:cxn ang="0">
                  <a:pos x="178" y="38"/>
                </a:cxn>
                <a:cxn ang="0">
                  <a:pos x="223" y="7"/>
                </a:cxn>
                <a:cxn ang="0">
                  <a:pos x="261" y="3"/>
                </a:cxn>
              </a:cxnLst>
              <a:rect l="0" t="0" r="r" b="b"/>
              <a:pathLst>
                <a:path w="471" h="1100">
                  <a:moveTo>
                    <a:pt x="275" y="12"/>
                  </a:moveTo>
                  <a:lnTo>
                    <a:pt x="266" y="18"/>
                  </a:lnTo>
                  <a:lnTo>
                    <a:pt x="243" y="35"/>
                  </a:lnTo>
                  <a:lnTo>
                    <a:pt x="211" y="64"/>
                  </a:lnTo>
                  <a:lnTo>
                    <a:pt x="173" y="106"/>
                  </a:lnTo>
                  <a:lnTo>
                    <a:pt x="135" y="158"/>
                  </a:lnTo>
                  <a:lnTo>
                    <a:pt x="103" y="225"/>
                  </a:lnTo>
                  <a:lnTo>
                    <a:pt x="80" y="303"/>
                  </a:lnTo>
                  <a:lnTo>
                    <a:pt x="72" y="395"/>
                  </a:lnTo>
                  <a:lnTo>
                    <a:pt x="72" y="402"/>
                  </a:lnTo>
                  <a:lnTo>
                    <a:pt x="72" y="408"/>
                  </a:lnTo>
                  <a:lnTo>
                    <a:pt x="72" y="414"/>
                  </a:lnTo>
                  <a:lnTo>
                    <a:pt x="73" y="421"/>
                  </a:lnTo>
                  <a:lnTo>
                    <a:pt x="77" y="474"/>
                  </a:lnTo>
                  <a:lnTo>
                    <a:pt x="84" y="527"/>
                  </a:lnTo>
                  <a:lnTo>
                    <a:pt x="93" y="580"/>
                  </a:lnTo>
                  <a:lnTo>
                    <a:pt x="105" y="631"/>
                  </a:lnTo>
                  <a:lnTo>
                    <a:pt x="120" y="681"/>
                  </a:lnTo>
                  <a:lnTo>
                    <a:pt x="138" y="731"/>
                  </a:lnTo>
                  <a:lnTo>
                    <a:pt x="159" y="780"/>
                  </a:lnTo>
                  <a:lnTo>
                    <a:pt x="182" y="826"/>
                  </a:lnTo>
                  <a:lnTo>
                    <a:pt x="208" y="871"/>
                  </a:lnTo>
                  <a:lnTo>
                    <a:pt x="238" y="913"/>
                  </a:lnTo>
                  <a:lnTo>
                    <a:pt x="269" y="952"/>
                  </a:lnTo>
                  <a:lnTo>
                    <a:pt x="304" y="989"/>
                  </a:lnTo>
                  <a:lnTo>
                    <a:pt x="342" y="1023"/>
                  </a:lnTo>
                  <a:lnTo>
                    <a:pt x="381" y="1052"/>
                  </a:lnTo>
                  <a:lnTo>
                    <a:pt x="425" y="1078"/>
                  </a:lnTo>
                  <a:lnTo>
                    <a:pt x="471" y="1100"/>
                  </a:lnTo>
                  <a:lnTo>
                    <a:pt x="469" y="1100"/>
                  </a:lnTo>
                  <a:lnTo>
                    <a:pt x="464" y="1100"/>
                  </a:lnTo>
                  <a:lnTo>
                    <a:pt x="456" y="1098"/>
                  </a:lnTo>
                  <a:lnTo>
                    <a:pt x="446" y="1097"/>
                  </a:lnTo>
                  <a:lnTo>
                    <a:pt x="433" y="1096"/>
                  </a:lnTo>
                  <a:lnTo>
                    <a:pt x="418" y="1093"/>
                  </a:lnTo>
                  <a:lnTo>
                    <a:pt x="402" y="1090"/>
                  </a:lnTo>
                  <a:lnTo>
                    <a:pt x="384" y="1086"/>
                  </a:lnTo>
                  <a:lnTo>
                    <a:pt x="365" y="1081"/>
                  </a:lnTo>
                  <a:lnTo>
                    <a:pt x="345" y="1075"/>
                  </a:lnTo>
                  <a:lnTo>
                    <a:pt x="323" y="1069"/>
                  </a:lnTo>
                  <a:lnTo>
                    <a:pt x="303" y="1059"/>
                  </a:lnTo>
                  <a:lnTo>
                    <a:pt x="281" y="1050"/>
                  </a:lnTo>
                  <a:lnTo>
                    <a:pt x="261" y="1039"/>
                  </a:lnTo>
                  <a:lnTo>
                    <a:pt x="241" y="1027"/>
                  </a:lnTo>
                  <a:lnTo>
                    <a:pt x="222" y="1013"/>
                  </a:lnTo>
                  <a:lnTo>
                    <a:pt x="203" y="996"/>
                  </a:lnTo>
                  <a:lnTo>
                    <a:pt x="184" y="974"/>
                  </a:lnTo>
                  <a:lnTo>
                    <a:pt x="165" y="948"/>
                  </a:lnTo>
                  <a:lnTo>
                    <a:pt x="147" y="920"/>
                  </a:lnTo>
                  <a:lnTo>
                    <a:pt x="128" y="887"/>
                  </a:lnTo>
                  <a:lnTo>
                    <a:pt x="111" y="852"/>
                  </a:lnTo>
                  <a:lnTo>
                    <a:pt x="95" y="815"/>
                  </a:lnTo>
                  <a:lnTo>
                    <a:pt x="78" y="776"/>
                  </a:lnTo>
                  <a:lnTo>
                    <a:pt x="63" y="735"/>
                  </a:lnTo>
                  <a:lnTo>
                    <a:pt x="50" y="693"/>
                  </a:lnTo>
                  <a:lnTo>
                    <a:pt x="38" y="651"/>
                  </a:lnTo>
                  <a:lnTo>
                    <a:pt x="26" y="609"/>
                  </a:lnTo>
                  <a:lnTo>
                    <a:pt x="17" y="567"/>
                  </a:lnTo>
                  <a:lnTo>
                    <a:pt x="9" y="525"/>
                  </a:lnTo>
                  <a:lnTo>
                    <a:pt x="4" y="486"/>
                  </a:lnTo>
                  <a:lnTo>
                    <a:pt x="0" y="447"/>
                  </a:lnTo>
                  <a:lnTo>
                    <a:pt x="0" y="408"/>
                  </a:lnTo>
                  <a:lnTo>
                    <a:pt x="5" y="367"/>
                  </a:lnTo>
                  <a:lnTo>
                    <a:pt x="15" y="326"/>
                  </a:lnTo>
                  <a:lnTo>
                    <a:pt x="28" y="283"/>
                  </a:lnTo>
                  <a:lnTo>
                    <a:pt x="44" y="241"/>
                  </a:lnTo>
                  <a:lnTo>
                    <a:pt x="63" y="200"/>
                  </a:lnTo>
                  <a:lnTo>
                    <a:pt x="85" y="162"/>
                  </a:lnTo>
                  <a:lnTo>
                    <a:pt x="107" y="126"/>
                  </a:lnTo>
                  <a:lnTo>
                    <a:pt x="131" y="92"/>
                  </a:lnTo>
                  <a:lnTo>
                    <a:pt x="155" y="62"/>
                  </a:lnTo>
                  <a:lnTo>
                    <a:pt x="178" y="38"/>
                  </a:lnTo>
                  <a:lnTo>
                    <a:pt x="201" y="19"/>
                  </a:lnTo>
                  <a:lnTo>
                    <a:pt x="223" y="7"/>
                  </a:lnTo>
                  <a:lnTo>
                    <a:pt x="243" y="0"/>
                  </a:lnTo>
                  <a:lnTo>
                    <a:pt x="261" y="3"/>
                  </a:lnTo>
                  <a:lnTo>
                    <a:pt x="275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0" name="Freeform 50"/>
            <p:cNvSpPr>
              <a:spLocks/>
            </p:cNvSpPr>
            <p:nvPr/>
          </p:nvSpPr>
          <p:spPr bwMode="auto">
            <a:xfrm>
              <a:off x="1437" y="3018"/>
              <a:ext cx="713" cy="740"/>
            </a:xfrm>
            <a:custGeom>
              <a:avLst/>
              <a:gdLst/>
              <a:ahLst/>
              <a:cxnLst>
                <a:cxn ang="0">
                  <a:pos x="5" y="404"/>
                </a:cxn>
                <a:cxn ang="0">
                  <a:pos x="37" y="428"/>
                </a:cxn>
                <a:cxn ang="0">
                  <a:pos x="81" y="468"/>
                </a:cxn>
                <a:cxn ang="0">
                  <a:pos x="118" y="512"/>
                </a:cxn>
                <a:cxn ang="0">
                  <a:pos x="129" y="537"/>
                </a:cxn>
                <a:cxn ang="0">
                  <a:pos x="133" y="556"/>
                </a:cxn>
                <a:cxn ang="0">
                  <a:pos x="144" y="580"/>
                </a:cxn>
                <a:cxn ang="0">
                  <a:pos x="164" y="595"/>
                </a:cxn>
                <a:cxn ang="0">
                  <a:pos x="196" y="593"/>
                </a:cxn>
                <a:cxn ang="0">
                  <a:pos x="218" y="584"/>
                </a:cxn>
                <a:cxn ang="0">
                  <a:pos x="237" y="573"/>
                </a:cxn>
                <a:cxn ang="0">
                  <a:pos x="261" y="564"/>
                </a:cxn>
                <a:cxn ang="0">
                  <a:pos x="296" y="558"/>
                </a:cxn>
                <a:cxn ang="0">
                  <a:pos x="325" y="554"/>
                </a:cxn>
                <a:cxn ang="0">
                  <a:pos x="341" y="547"/>
                </a:cxn>
                <a:cxn ang="0">
                  <a:pos x="351" y="533"/>
                </a:cxn>
                <a:cxn ang="0">
                  <a:pos x="507" y="668"/>
                </a:cxn>
                <a:cxn ang="0">
                  <a:pos x="494" y="673"/>
                </a:cxn>
                <a:cxn ang="0">
                  <a:pos x="480" y="687"/>
                </a:cxn>
                <a:cxn ang="0">
                  <a:pos x="497" y="717"/>
                </a:cxn>
                <a:cxn ang="0">
                  <a:pos x="512" y="740"/>
                </a:cxn>
                <a:cxn ang="0">
                  <a:pos x="713" y="649"/>
                </a:cxn>
                <a:cxn ang="0">
                  <a:pos x="704" y="622"/>
                </a:cxn>
                <a:cxn ang="0">
                  <a:pos x="686" y="595"/>
                </a:cxn>
                <a:cxn ang="0">
                  <a:pos x="663" y="598"/>
                </a:cxn>
                <a:cxn ang="0">
                  <a:pos x="627" y="603"/>
                </a:cxn>
                <a:cxn ang="0">
                  <a:pos x="591" y="610"/>
                </a:cxn>
                <a:cxn ang="0">
                  <a:pos x="575" y="612"/>
                </a:cxn>
                <a:cxn ang="0">
                  <a:pos x="359" y="472"/>
                </a:cxn>
                <a:cxn ang="0">
                  <a:pos x="282" y="0"/>
                </a:cxn>
                <a:cxn ang="0">
                  <a:pos x="231" y="493"/>
                </a:cxn>
                <a:cxn ang="0">
                  <a:pos x="225" y="431"/>
                </a:cxn>
                <a:cxn ang="0">
                  <a:pos x="215" y="309"/>
                </a:cxn>
                <a:cxn ang="0">
                  <a:pos x="214" y="125"/>
                </a:cxn>
                <a:cxn ang="0">
                  <a:pos x="217" y="2"/>
                </a:cxn>
                <a:cxn ang="0">
                  <a:pos x="160" y="497"/>
                </a:cxn>
                <a:cxn ang="0">
                  <a:pos x="141" y="480"/>
                </a:cxn>
                <a:cxn ang="0">
                  <a:pos x="96" y="440"/>
                </a:cxn>
                <a:cxn ang="0">
                  <a:pos x="47" y="400"/>
                </a:cxn>
                <a:cxn ang="0">
                  <a:pos x="15" y="377"/>
                </a:cxn>
              </a:cxnLst>
              <a:rect l="0" t="0" r="r" b="b"/>
              <a:pathLst>
                <a:path w="713" h="740">
                  <a:moveTo>
                    <a:pt x="0" y="400"/>
                  </a:moveTo>
                  <a:lnTo>
                    <a:pt x="5" y="404"/>
                  </a:lnTo>
                  <a:lnTo>
                    <a:pt x="18" y="413"/>
                  </a:lnTo>
                  <a:lnTo>
                    <a:pt x="37" y="428"/>
                  </a:lnTo>
                  <a:lnTo>
                    <a:pt x="58" y="446"/>
                  </a:lnTo>
                  <a:lnTo>
                    <a:pt x="81" y="468"/>
                  </a:lnTo>
                  <a:lnTo>
                    <a:pt x="102" y="489"/>
                  </a:lnTo>
                  <a:lnTo>
                    <a:pt x="118" y="512"/>
                  </a:lnTo>
                  <a:lnTo>
                    <a:pt x="129" y="534"/>
                  </a:lnTo>
                  <a:lnTo>
                    <a:pt x="129" y="537"/>
                  </a:lnTo>
                  <a:lnTo>
                    <a:pt x="130" y="545"/>
                  </a:lnTo>
                  <a:lnTo>
                    <a:pt x="133" y="556"/>
                  </a:lnTo>
                  <a:lnTo>
                    <a:pt x="137" y="568"/>
                  </a:lnTo>
                  <a:lnTo>
                    <a:pt x="144" y="580"/>
                  </a:lnTo>
                  <a:lnTo>
                    <a:pt x="152" y="589"/>
                  </a:lnTo>
                  <a:lnTo>
                    <a:pt x="164" y="595"/>
                  </a:lnTo>
                  <a:lnTo>
                    <a:pt x="180" y="596"/>
                  </a:lnTo>
                  <a:lnTo>
                    <a:pt x="196" y="593"/>
                  </a:lnTo>
                  <a:lnTo>
                    <a:pt x="208" y="589"/>
                  </a:lnTo>
                  <a:lnTo>
                    <a:pt x="218" y="584"/>
                  </a:lnTo>
                  <a:lnTo>
                    <a:pt x="227" y="579"/>
                  </a:lnTo>
                  <a:lnTo>
                    <a:pt x="237" y="573"/>
                  </a:lnTo>
                  <a:lnTo>
                    <a:pt x="248" y="568"/>
                  </a:lnTo>
                  <a:lnTo>
                    <a:pt x="261" y="564"/>
                  </a:lnTo>
                  <a:lnTo>
                    <a:pt x="279" y="561"/>
                  </a:lnTo>
                  <a:lnTo>
                    <a:pt x="296" y="558"/>
                  </a:lnTo>
                  <a:lnTo>
                    <a:pt x="313" y="557"/>
                  </a:lnTo>
                  <a:lnTo>
                    <a:pt x="325" y="554"/>
                  </a:lnTo>
                  <a:lnTo>
                    <a:pt x="334" y="552"/>
                  </a:lnTo>
                  <a:lnTo>
                    <a:pt x="341" y="547"/>
                  </a:lnTo>
                  <a:lnTo>
                    <a:pt x="346" y="541"/>
                  </a:lnTo>
                  <a:lnTo>
                    <a:pt x="351" y="533"/>
                  </a:lnTo>
                  <a:lnTo>
                    <a:pt x="352" y="520"/>
                  </a:lnTo>
                  <a:lnTo>
                    <a:pt x="507" y="668"/>
                  </a:lnTo>
                  <a:lnTo>
                    <a:pt x="503" y="669"/>
                  </a:lnTo>
                  <a:lnTo>
                    <a:pt x="494" y="673"/>
                  </a:lnTo>
                  <a:lnTo>
                    <a:pt x="484" y="680"/>
                  </a:lnTo>
                  <a:lnTo>
                    <a:pt x="480" y="687"/>
                  </a:lnTo>
                  <a:lnTo>
                    <a:pt x="486" y="699"/>
                  </a:lnTo>
                  <a:lnTo>
                    <a:pt x="497" y="717"/>
                  </a:lnTo>
                  <a:lnTo>
                    <a:pt x="506" y="733"/>
                  </a:lnTo>
                  <a:lnTo>
                    <a:pt x="512" y="740"/>
                  </a:lnTo>
                  <a:lnTo>
                    <a:pt x="608" y="726"/>
                  </a:lnTo>
                  <a:lnTo>
                    <a:pt x="713" y="649"/>
                  </a:lnTo>
                  <a:lnTo>
                    <a:pt x="710" y="641"/>
                  </a:lnTo>
                  <a:lnTo>
                    <a:pt x="704" y="622"/>
                  </a:lnTo>
                  <a:lnTo>
                    <a:pt x="696" y="603"/>
                  </a:lnTo>
                  <a:lnTo>
                    <a:pt x="686" y="595"/>
                  </a:lnTo>
                  <a:lnTo>
                    <a:pt x="678" y="595"/>
                  </a:lnTo>
                  <a:lnTo>
                    <a:pt x="663" y="598"/>
                  </a:lnTo>
                  <a:lnTo>
                    <a:pt x="645" y="600"/>
                  </a:lnTo>
                  <a:lnTo>
                    <a:pt x="627" y="603"/>
                  </a:lnTo>
                  <a:lnTo>
                    <a:pt x="608" y="607"/>
                  </a:lnTo>
                  <a:lnTo>
                    <a:pt x="591" y="610"/>
                  </a:lnTo>
                  <a:lnTo>
                    <a:pt x="579" y="611"/>
                  </a:lnTo>
                  <a:lnTo>
                    <a:pt x="575" y="612"/>
                  </a:lnTo>
                  <a:lnTo>
                    <a:pt x="526" y="638"/>
                  </a:lnTo>
                  <a:lnTo>
                    <a:pt x="359" y="472"/>
                  </a:lnTo>
                  <a:lnTo>
                    <a:pt x="353" y="10"/>
                  </a:lnTo>
                  <a:lnTo>
                    <a:pt x="282" y="0"/>
                  </a:lnTo>
                  <a:lnTo>
                    <a:pt x="271" y="477"/>
                  </a:lnTo>
                  <a:lnTo>
                    <a:pt x="231" y="493"/>
                  </a:lnTo>
                  <a:lnTo>
                    <a:pt x="229" y="476"/>
                  </a:lnTo>
                  <a:lnTo>
                    <a:pt x="225" y="431"/>
                  </a:lnTo>
                  <a:lnTo>
                    <a:pt x="219" y="371"/>
                  </a:lnTo>
                  <a:lnTo>
                    <a:pt x="215" y="309"/>
                  </a:lnTo>
                  <a:lnTo>
                    <a:pt x="214" y="228"/>
                  </a:lnTo>
                  <a:lnTo>
                    <a:pt x="214" y="125"/>
                  </a:lnTo>
                  <a:lnTo>
                    <a:pt x="215" y="38"/>
                  </a:lnTo>
                  <a:lnTo>
                    <a:pt x="217" y="2"/>
                  </a:lnTo>
                  <a:lnTo>
                    <a:pt x="154" y="7"/>
                  </a:lnTo>
                  <a:lnTo>
                    <a:pt x="160" y="497"/>
                  </a:lnTo>
                  <a:lnTo>
                    <a:pt x="154" y="493"/>
                  </a:lnTo>
                  <a:lnTo>
                    <a:pt x="141" y="480"/>
                  </a:lnTo>
                  <a:lnTo>
                    <a:pt x="121" y="462"/>
                  </a:lnTo>
                  <a:lnTo>
                    <a:pt x="96" y="440"/>
                  </a:lnTo>
                  <a:lnTo>
                    <a:pt x="70" y="420"/>
                  </a:lnTo>
                  <a:lnTo>
                    <a:pt x="47" y="400"/>
                  </a:lnTo>
                  <a:lnTo>
                    <a:pt x="27" y="385"/>
                  </a:lnTo>
                  <a:lnTo>
                    <a:pt x="15" y="377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1" name="Freeform 51"/>
            <p:cNvSpPr>
              <a:spLocks/>
            </p:cNvSpPr>
            <p:nvPr/>
          </p:nvSpPr>
          <p:spPr bwMode="auto">
            <a:xfrm>
              <a:off x="1222" y="3177"/>
              <a:ext cx="1069" cy="1021"/>
            </a:xfrm>
            <a:custGeom>
              <a:avLst/>
              <a:gdLst/>
              <a:ahLst/>
              <a:cxnLst>
                <a:cxn ang="0">
                  <a:pos x="942" y="420"/>
                </a:cxn>
                <a:cxn ang="0">
                  <a:pos x="943" y="462"/>
                </a:cxn>
                <a:cxn ang="0">
                  <a:pos x="939" y="535"/>
                </a:cxn>
                <a:cxn ang="0">
                  <a:pos x="923" y="625"/>
                </a:cxn>
                <a:cxn ang="0">
                  <a:pos x="890" y="723"/>
                </a:cxn>
                <a:cxn ang="0">
                  <a:pos x="833" y="814"/>
                </a:cxn>
                <a:cxn ang="0">
                  <a:pos x="745" y="887"/>
                </a:cxn>
                <a:cxn ang="0">
                  <a:pos x="621" y="929"/>
                </a:cxn>
                <a:cxn ang="0">
                  <a:pos x="534" y="934"/>
                </a:cxn>
                <a:cxn ang="0">
                  <a:pos x="515" y="934"/>
                </a:cxn>
                <a:cxn ang="0">
                  <a:pos x="502" y="934"/>
                </a:cxn>
                <a:cxn ang="0">
                  <a:pos x="468" y="928"/>
                </a:cxn>
                <a:cxn ang="0">
                  <a:pos x="410" y="909"/>
                </a:cxn>
                <a:cxn ang="0">
                  <a:pos x="337" y="871"/>
                </a:cxn>
                <a:cxn ang="0">
                  <a:pos x="257" y="810"/>
                </a:cxn>
                <a:cxn ang="0">
                  <a:pos x="179" y="716"/>
                </a:cxn>
                <a:cxn ang="0">
                  <a:pos x="112" y="588"/>
                </a:cxn>
                <a:cxn ang="0">
                  <a:pos x="66" y="416"/>
                </a:cxn>
                <a:cxn ang="0">
                  <a:pos x="0" y="337"/>
                </a:cxn>
                <a:cxn ang="0">
                  <a:pos x="0" y="352"/>
                </a:cxn>
                <a:cxn ang="0">
                  <a:pos x="3" y="394"/>
                </a:cxn>
                <a:cxn ang="0">
                  <a:pos x="13" y="456"/>
                </a:cxn>
                <a:cxn ang="0">
                  <a:pos x="32" y="537"/>
                </a:cxn>
                <a:cxn ang="0">
                  <a:pos x="68" y="630"/>
                </a:cxn>
                <a:cxn ang="0">
                  <a:pos x="119" y="728"/>
                </a:cxn>
                <a:cxn ang="0">
                  <a:pos x="193" y="830"/>
                </a:cxn>
                <a:cxn ang="0">
                  <a:pos x="292" y="929"/>
                </a:cxn>
                <a:cxn ang="0">
                  <a:pos x="296" y="933"/>
                </a:cxn>
                <a:cxn ang="0">
                  <a:pos x="310" y="942"/>
                </a:cxn>
                <a:cxn ang="0">
                  <a:pos x="331" y="957"/>
                </a:cxn>
                <a:cxn ang="0">
                  <a:pos x="363" y="974"/>
                </a:cxn>
                <a:cxn ang="0">
                  <a:pos x="402" y="991"/>
                </a:cxn>
                <a:cxn ang="0">
                  <a:pos x="451" y="1006"/>
                </a:cxn>
                <a:cxn ang="0">
                  <a:pos x="507" y="1017"/>
                </a:cxn>
                <a:cxn ang="0">
                  <a:pos x="574" y="1021"/>
                </a:cxn>
                <a:cxn ang="0">
                  <a:pos x="603" y="1021"/>
                </a:cxn>
                <a:cxn ang="0">
                  <a:pos x="636" y="1018"/>
                </a:cxn>
                <a:cxn ang="0">
                  <a:pos x="668" y="1016"/>
                </a:cxn>
                <a:cxn ang="0">
                  <a:pos x="702" y="1010"/>
                </a:cxn>
                <a:cxn ang="0">
                  <a:pos x="718" y="1005"/>
                </a:cxn>
                <a:cxn ang="0">
                  <a:pos x="763" y="989"/>
                </a:cxn>
                <a:cxn ang="0">
                  <a:pos x="825" y="953"/>
                </a:cxn>
                <a:cxn ang="0">
                  <a:pos x="896" y="898"/>
                </a:cxn>
                <a:cxn ang="0">
                  <a:pos x="965" y="816"/>
                </a:cxn>
                <a:cxn ang="0">
                  <a:pos x="1023" y="705"/>
                </a:cxn>
                <a:cxn ang="0">
                  <a:pos x="1061" y="559"/>
                </a:cxn>
                <a:cxn ang="0">
                  <a:pos x="1069" y="375"/>
                </a:cxn>
                <a:cxn ang="0">
                  <a:pos x="1061" y="334"/>
                </a:cxn>
                <a:cxn ang="0">
                  <a:pos x="1039" y="234"/>
                </a:cxn>
                <a:cxn ang="0">
                  <a:pos x="1000" y="111"/>
                </a:cxn>
                <a:cxn ang="0">
                  <a:pos x="943" y="0"/>
                </a:cxn>
                <a:cxn ang="0">
                  <a:pos x="877" y="115"/>
                </a:cxn>
                <a:cxn ang="0">
                  <a:pos x="892" y="151"/>
                </a:cxn>
                <a:cxn ang="0">
                  <a:pos x="911" y="207"/>
                </a:cxn>
                <a:cxn ang="0">
                  <a:pos x="924" y="267"/>
                </a:cxn>
                <a:cxn ang="0">
                  <a:pos x="942" y="414"/>
                </a:cxn>
              </a:cxnLst>
              <a:rect l="0" t="0" r="r" b="b"/>
              <a:pathLst>
                <a:path w="1069" h="1021">
                  <a:moveTo>
                    <a:pt x="942" y="414"/>
                  </a:moveTo>
                  <a:lnTo>
                    <a:pt x="942" y="420"/>
                  </a:lnTo>
                  <a:lnTo>
                    <a:pt x="943" y="436"/>
                  </a:lnTo>
                  <a:lnTo>
                    <a:pt x="943" y="462"/>
                  </a:lnTo>
                  <a:lnTo>
                    <a:pt x="942" y="495"/>
                  </a:lnTo>
                  <a:lnTo>
                    <a:pt x="939" y="535"/>
                  </a:lnTo>
                  <a:lnTo>
                    <a:pt x="932" y="578"/>
                  </a:lnTo>
                  <a:lnTo>
                    <a:pt x="923" y="625"/>
                  </a:lnTo>
                  <a:lnTo>
                    <a:pt x="909" y="674"/>
                  </a:lnTo>
                  <a:lnTo>
                    <a:pt x="890" y="723"/>
                  </a:lnTo>
                  <a:lnTo>
                    <a:pt x="865" y="769"/>
                  </a:lnTo>
                  <a:lnTo>
                    <a:pt x="833" y="814"/>
                  </a:lnTo>
                  <a:lnTo>
                    <a:pt x="793" y="853"/>
                  </a:lnTo>
                  <a:lnTo>
                    <a:pt x="745" y="887"/>
                  </a:lnTo>
                  <a:lnTo>
                    <a:pt x="689" y="911"/>
                  </a:lnTo>
                  <a:lnTo>
                    <a:pt x="621" y="929"/>
                  </a:lnTo>
                  <a:lnTo>
                    <a:pt x="544" y="934"/>
                  </a:lnTo>
                  <a:lnTo>
                    <a:pt x="534" y="934"/>
                  </a:lnTo>
                  <a:lnTo>
                    <a:pt x="525" y="934"/>
                  </a:lnTo>
                  <a:lnTo>
                    <a:pt x="515" y="934"/>
                  </a:lnTo>
                  <a:lnTo>
                    <a:pt x="506" y="934"/>
                  </a:lnTo>
                  <a:lnTo>
                    <a:pt x="502" y="934"/>
                  </a:lnTo>
                  <a:lnTo>
                    <a:pt x="488" y="932"/>
                  </a:lnTo>
                  <a:lnTo>
                    <a:pt x="468" y="928"/>
                  </a:lnTo>
                  <a:lnTo>
                    <a:pt x="442" y="919"/>
                  </a:lnTo>
                  <a:lnTo>
                    <a:pt x="410" y="909"/>
                  </a:lnTo>
                  <a:lnTo>
                    <a:pt x="375" y="892"/>
                  </a:lnTo>
                  <a:lnTo>
                    <a:pt x="337" y="871"/>
                  </a:lnTo>
                  <a:lnTo>
                    <a:pt x="298" y="844"/>
                  </a:lnTo>
                  <a:lnTo>
                    <a:pt x="257" y="810"/>
                  </a:lnTo>
                  <a:lnTo>
                    <a:pt x="216" y="768"/>
                  </a:lnTo>
                  <a:lnTo>
                    <a:pt x="179" y="716"/>
                  </a:lnTo>
                  <a:lnTo>
                    <a:pt x="143" y="657"/>
                  </a:lnTo>
                  <a:lnTo>
                    <a:pt x="112" y="588"/>
                  </a:lnTo>
                  <a:lnTo>
                    <a:pt x="85" y="508"/>
                  </a:lnTo>
                  <a:lnTo>
                    <a:pt x="66" y="416"/>
                  </a:lnTo>
                  <a:lnTo>
                    <a:pt x="53" y="311"/>
                  </a:lnTo>
                  <a:lnTo>
                    <a:pt x="0" y="337"/>
                  </a:lnTo>
                  <a:lnTo>
                    <a:pt x="0" y="341"/>
                  </a:lnTo>
                  <a:lnTo>
                    <a:pt x="0" y="352"/>
                  </a:lnTo>
                  <a:lnTo>
                    <a:pt x="1" y="369"/>
                  </a:lnTo>
                  <a:lnTo>
                    <a:pt x="3" y="394"/>
                  </a:lnTo>
                  <a:lnTo>
                    <a:pt x="7" y="422"/>
                  </a:lnTo>
                  <a:lnTo>
                    <a:pt x="13" y="456"/>
                  </a:lnTo>
                  <a:lnTo>
                    <a:pt x="22" y="495"/>
                  </a:lnTo>
                  <a:lnTo>
                    <a:pt x="32" y="537"/>
                  </a:lnTo>
                  <a:lnTo>
                    <a:pt x="49" y="582"/>
                  </a:lnTo>
                  <a:lnTo>
                    <a:pt x="68" y="630"/>
                  </a:lnTo>
                  <a:lnTo>
                    <a:pt x="91" y="678"/>
                  </a:lnTo>
                  <a:lnTo>
                    <a:pt x="119" y="728"/>
                  </a:lnTo>
                  <a:lnTo>
                    <a:pt x="153" y="779"/>
                  </a:lnTo>
                  <a:lnTo>
                    <a:pt x="193" y="830"/>
                  </a:lnTo>
                  <a:lnTo>
                    <a:pt x="239" y="880"/>
                  </a:lnTo>
                  <a:lnTo>
                    <a:pt x="292" y="929"/>
                  </a:lnTo>
                  <a:lnTo>
                    <a:pt x="294" y="930"/>
                  </a:lnTo>
                  <a:lnTo>
                    <a:pt x="296" y="933"/>
                  </a:lnTo>
                  <a:lnTo>
                    <a:pt x="302" y="937"/>
                  </a:lnTo>
                  <a:lnTo>
                    <a:pt x="310" y="942"/>
                  </a:lnTo>
                  <a:lnTo>
                    <a:pt x="319" y="949"/>
                  </a:lnTo>
                  <a:lnTo>
                    <a:pt x="331" y="957"/>
                  </a:lnTo>
                  <a:lnTo>
                    <a:pt x="346" y="965"/>
                  </a:lnTo>
                  <a:lnTo>
                    <a:pt x="363" y="974"/>
                  </a:lnTo>
                  <a:lnTo>
                    <a:pt x="382" y="983"/>
                  </a:lnTo>
                  <a:lnTo>
                    <a:pt x="402" y="991"/>
                  </a:lnTo>
                  <a:lnTo>
                    <a:pt x="425" y="998"/>
                  </a:lnTo>
                  <a:lnTo>
                    <a:pt x="451" y="1006"/>
                  </a:lnTo>
                  <a:lnTo>
                    <a:pt x="478" y="1012"/>
                  </a:lnTo>
                  <a:lnTo>
                    <a:pt x="507" y="1017"/>
                  </a:lnTo>
                  <a:lnTo>
                    <a:pt x="540" y="1020"/>
                  </a:lnTo>
                  <a:lnTo>
                    <a:pt x="574" y="1021"/>
                  </a:lnTo>
                  <a:lnTo>
                    <a:pt x="589" y="1021"/>
                  </a:lnTo>
                  <a:lnTo>
                    <a:pt x="603" y="1021"/>
                  </a:lnTo>
                  <a:lnTo>
                    <a:pt x="620" y="1020"/>
                  </a:lnTo>
                  <a:lnTo>
                    <a:pt x="636" y="1018"/>
                  </a:lnTo>
                  <a:lnTo>
                    <a:pt x="652" y="1017"/>
                  </a:lnTo>
                  <a:lnTo>
                    <a:pt x="668" y="1016"/>
                  </a:lnTo>
                  <a:lnTo>
                    <a:pt x="685" y="1013"/>
                  </a:lnTo>
                  <a:lnTo>
                    <a:pt x="702" y="1010"/>
                  </a:lnTo>
                  <a:lnTo>
                    <a:pt x="706" y="1009"/>
                  </a:lnTo>
                  <a:lnTo>
                    <a:pt x="718" y="1005"/>
                  </a:lnTo>
                  <a:lnTo>
                    <a:pt x="739" y="998"/>
                  </a:lnTo>
                  <a:lnTo>
                    <a:pt x="763" y="989"/>
                  </a:lnTo>
                  <a:lnTo>
                    <a:pt x="793" y="974"/>
                  </a:lnTo>
                  <a:lnTo>
                    <a:pt x="825" y="953"/>
                  </a:lnTo>
                  <a:lnTo>
                    <a:pt x="859" y="929"/>
                  </a:lnTo>
                  <a:lnTo>
                    <a:pt x="896" y="898"/>
                  </a:lnTo>
                  <a:lnTo>
                    <a:pt x="931" y="861"/>
                  </a:lnTo>
                  <a:lnTo>
                    <a:pt x="965" y="816"/>
                  </a:lnTo>
                  <a:lnTo>
                    <a:pt x="996" y="765"/>
                  </a:lnTo>
                  <a:lnTo>
                    <a:pt x="1023" y="705"/>
                  </a:lnTo>
                  <a:lnTo>
                    <a:pt x="1045" y="638"/>
                  </a:lnTo>
                  <a:lnTo>
                    <a:pt x="1061" y="559"/>
                  </a:lnTo>
                  <a:lnTo>
                    <a:pt x="1069" y="472"/>
                  </a:lnTo>
                  <a:lnTo>
                    <a:pt x="1069" y="375"/>
                  </a:lnTo>
                  <a:lnTo>
                    <a:pt x="1068" y="364"/>
                  </a:lnTo>
                  <a:lnTo>
                    <a:pt x="1061" y="334"/>
                  </a:lnTo>
                  <a:lnTo>
                    <a:pt x="1051" y="288"/>
                  </a:lnTo>
                  <a:lnTo>
                    <a:pt x="1039" y="234"/>
                  </a:lnTo>
                  <a:lnTo>
                    <a:pt x="1022" y="173"/>
                  </a:lnTo>
                  <a:lnTo>
                    <a:pt x="1000" y="111"/>
                  </a:lnTo>
                  <a:lnTo>
                    <a:pt x="973" y="51"/>
                  </a:lnTo>
                  <a:lnTo>
                    <a:pt x="943" y="0"/>
                  </a:lnTo>
                  <a:lnTo>
                    <a:pt x="874" y="109"/>
                  </a:lnTo>
                  <a:lnTo>
                    <a:pt x="877" y="115"/>
                  </a:lnTo>
                  <a:lnTo>
                    <a:pt x="882" y="130"/>
                  </a:lnTo>
                  <a:lnTo>
                    <a:pt x="892" y="151"/>
                  </a:lnTo>
                  <a:lnTo>
                    <a:pt x="901" y="177"/>
                  </a:lnTo>
                  <a:lnTo>
                    <a:pt x="911" y="207"/>
                  </a:lnTo>
                  <a:lnTo>
                    <a:pt x="919" y="237"/>
                  </a:lnTo>
                  <a:lnTo>
                    <a:pt x="924" y="267"/>
                  </a:lnTo>
                  <a:lnTo>
                    <a:pt x="924" y="292"/>
                  </a:lnTo>
                  <a:lnTo>
                    <a:pt x="942" y="414"/>
                  </a:lnTo>
                  <a:close/>
                </a:path>
              </a:pathLst>
            </a:custGeom>
            <a:solidFill>
              <a:srgbClr val="0000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2" name="Freeform 52"/>
            <p:cNvSpPr>
              <a:spLocks/>
            </p:cNvSpPr>
            <p:nvPr/>
          </p:nvSpPr>
          <p:spPr bwMode="auto">
            <a:xfrm>
              <a:off x="1225" y="2894"/>
              <a:ext cx="1067" cy="904"/>
            </a:xfrm>
            <a:custGeom>
              <a:avLst/>
              <a:gdLst/>
              <a:ahLst/>
              <a:cxnLst>
                <a:cxn ang="0">
                  <a:pos x="1067" y="712"/>
                </a:cxn>
                <a:cxn ang="0">
                  <a:pos x="1066" y="694"/>
                </a:cxn>
                <a:cxn ang="0">
                  <a:pos x="1062" y="646"/>
                </a:cxn>
                <a:cxn ang="0">
                  <a:pos x="1051" y="574"/>
                </a:cxn>
                <a:cxn ang="0">
                  <a:pos x="1032" y="486"/>
                </a:cxn>
                <a:cxn ang="0">
                  <a:pos x="1002" y="391"/>
                </a:cxn>
                <a:cxn ang="0">
                  <a:pos x="960" y="295"/>
                </a:cxn>
                <a:cxn ang="0">
                  <a:pos x="904" y="207"/>
                </a:cxn>
                <a:cxn ang="0">
                  <a:pos x="829" y="134"/>
                </a:cxn>
                <a:cxn ang="0">
                  <a:pos x="742" y="78"/>
                </a:cxn>
                <a:cxn ang="0">
                  <a:pos x="649" y="36"/>
                </a:cxn>
                <a:cxn ang="0">
                  <a:pos x="553" y="9"/>
                </a:cxn>
                <a:cxn ang="0">
                  <a:pos x="456" y="0"/>
                </a:cxn>
                <a:cxn ang="0">
                  <a:pos x="362" y="8"/>
                </a:cxn>
                <a:cxn ang="0">
                  <a:pos x="274" y="35"/>
                </a:cxn>
                <a:cxn ang="0">
                  <a:pos x="194" y="81"/>
                </a:cxn>
                <a:cxn ang="0">
                  <a:pos x="125" y="149"/>
                </a:cxn>
                <a:cxn ang="0">
                  <a:pos x="65" y="249"/>
                </a:cxn>
                <a:cxn ang="0">
                  <a:pos x="24" y="361"/>
                </a:cxn>
                <a:cxn ang="0">
                  <a:pos x="4" y="479"/>
                </a:cxn>
                <a:cxn ang="0">
                  <a:pos x="0" y="600"/>
                </a:cxn>
                <a:cxn ang="0">
                  <a:pos x="5" y="684"/>
                </a:cxn>
                <a:cxn ang="0">
                  <a:pos x="17" y="764"/>
                </a:cxn>
                <a:cxn ang="0">
                  <a:pos x="35" y="838"/>
                </a:cxn>
                <a:cxn ang="0">
                  <a:pos x="58" y="904"/>
                </a:cxn>
                <a:cxn ang="0">
                  <a:pos x="100" y="887"/>
                </a:cxn>
                <a:cxn ang="0">
                  <a:pos x="84" y="841"/>
                </a:cxn>
                <a:cxn ang="0">
                  <a:pos x="62" y="755"/>
                </a:cxn>
                <a:cxn ang="0">
                  <a:pos x="47" y="643"/>
                </a:cxn>
                <a:cxn ang="0">
                  <a:pos x="50" y="532"/>
                </a:cxn>
                <a:cxn ang="0">
                  <a:pos x="67" y="434"/>
                </a:cxn>
                <a:cxn ang="0">
                  <a:pos x="101" y="336"/>
                </a:cxn>
                <a:cxn ang="0">
                  <a:pos x="157" y="237"/>
                </a:cxn>
                <a:cxn ang="0">
                  <a:pos x="197" y="185"/>
                </a:cxn>
                <a:cxn ang="0">
                  <a:pos x="216" y="172"/>
                </a:cxn>
                <a:cxn ang="0">
                  <a:pos x="254" y="150"/>
                </a:cxn>
                <a:cxn ang="0">
                  <a:pos x="308" y="127"/>
                </a:cxn>
                <a:cxn ang="0">
                  <a:pos x="374" y="109"/>
                </a:cxn>
                <a:cxn ang="0">
                  <a:pos x="454" y="103"/>
                </a:cxn>
                <a:cxn ang="0">
                  <a:pos x="542" y="116"/>
                </a:cxn>
                <a:cxn ang="0">
                  <a:pos x="640" y="154"/>
                </a:cxn>
                <a:cxn ang="0">
                  <a:pos x="737" y="222"/>
                </a:cxn>
                <a:cxn ang="0">
                  <a:pos x="813" y="302"/>
                </a:cxn>
                <a:cxn ang="0">
                  <a:pos x="866" y="386"/>
                </a:cxn>
                <a:cxn ang="0">
                  <a:pos x="898" y="471"/>
                </a:cxn>
                <a:cxn ang="0">
                  <a:pos x="917" y="551"/>
                </a:cxn>
                <a:cxn ang="0">
                  <a:pos x="925" y="620"/>
                </a:cxn>
                <a:cxn ang="0">
                  <a:pos x="927" y="676"/>
                </a:cxn>
                <a:cxn ang="0">
                  <a:pos x="925" y="712"/>
                </a:cxn>
              </a:cxnLst>
              <a:rect l="0" t="0" r="r" b="b"/>
              <a:pathLst>
                <a:path w="1067" h="904">
                  <a:moveTo>
                    <a:pt x="925" y="722"/>
                  </a:moveTo>
                  <a:lnTo>
                    <a:pt x="1067" y="712"/>
                  </a:lnTo>
                  <a:lnTo>
                    <a:pt x="1067" y="708"/>
                  </a:lnTo>
                  <a:lnTo>
                    <a:pt x="1066" y="694"/>
                  </a:lnTo>
                  <a:lnTo>
                    <a:pt x="1065" y="673"/>
                  </a:lnTo>
                  <a:lnTo>
                    <a:pt x="1062" y="646"/>
                  </a:lnTo>
                  <a:lnTo>
                    <a:pt x="1056" y="612"/>
                  </a:lnTo>
                  <a:lnTo>
                    <a:pt x="1051" y="574"/>
                  </a:lnTo>
                  <a:lnTo>
                    <a:pt x="1042" y="531"/>
                  </a:lnTo>
                  <a:lnTo>
                    <a:pt x="1032" y="486"/>
                  </a:lnTo>
                  <a:lnTo>
                    <a:pt x="1019" y="438"/>
                  </a:lnTo>
                  <a:lnTo>
                    <a:pt x="1002" y="391"/>
                  </a:lnTo>
                  <a:lnTo>
                    <a:pt x="982" y="342"/>
                  </a:lnTo>
                  <a:lnTo>
                    <a:pt x="960" y="295"/>
                  </a:lnTo>
                  <a:lnTo>
                    <a:pt x="933" y="249"/>
                  </a:lnTo>
                  <a:lnTo>
                    <a:pt x="904" y="207"/>
                  </a:lnTo>
                  <a:lnTo>
                    <a:pt x="868" y="168"/>
                  </a:lnTo>
                  <a:lnTo>
                    <a:pt x="829" y="134"/>
                  </a:lnTo>
                  <a:lnTo>
                    <a:pt x="786" y="104"/>
                  </a:lnTo>
                  <a:lnTo>
                    <a:pt x="742" y="78"/>
                  </a:lnTo>
                  <a:lnTo>
                    <a:pt x="696" y="55"/>
                  </a:lnTo>
                  <a:lnTo>
                    <a:pt x="649" y="36"/>
                  </a:lnTo>
                  <a:lnTo>
                    <a:pt x="600" y="21"/>
                  </a:lnTo>
                  <a:lnTo>
                    <a:pt x="553" y="9"/>
                  </a:lnTo>
                  <a:lnTo>
                    <a:pt x="504" y="2"/>
                  </a:lnTo>
                  <a:lnTo>
                    <a:pt x="456" y="0"/>
                  </a:lnTo>
                  <a:lnTo>
                    <a:pt x="408" y="2"/>
                  </a:lnTo>
                  <a:lnTo>
                    <a:pt x="362" y="8"/>
                  </a:lnTo>
                  <a:lnTo>
                    <a:pt x="318" y="19"/>
                  </a:lnTo>
                  <a:lnTo>
                    <a:pt x="274" y="35"/>
                  </a:lnTo>
                  <a:lnTo>
                    <a:pt x="232" y="55"/>
                  </a:lnTo>
                  <a:lnTo>
                    <a:pt x="194" y="81"/>
                  </a:lnTo>
                  <a:lnTo>
                    <a:pt x="158" y="112"/>
                  </a:lnTo>
                  <a:lnTo>
                    <a:pt x="125" y="149"/>
                  </a:lnTo>
                  <a:lnTo>
                    <a:pt x="92" y="197"/>
                  </a:lnTo>
                  <a:lnTo>
                    <a:pt x="65" y="249"/>
                  </a:lnTo>
                  <a:lnTo>
                    <a:pt x="42" y="304"/>
                  </a:lnTo>
                  <a:lnTo>
                    <a:pt x="24" y="361"/>
                  </a:lnTo>
                  <a:lnTo>
                    <a:pt x="12" y="420"/>
                  </a:lnTo>
                  <a:lnTo>
                    <a:pt x="4" y="479"/>
                  </a:lnTo>
                  <a:lnTo>
                    <a:pt x="0" y="540"/>
                  </a:lnTo>
                  <a:lnTo>
                    <a:pt x="0" y="600"/>
                  </a:lnTo>
                  <a:lnTo>
                    <a:pt x="1" y="642"/>
                  </a:lnTo>
                  <a:lnTo>
                    <a:pt x="5" y="684"/>
                  </a:lnTo>
                  <a:lnTo>
                    <a:pt x="10" y="724"/>
                  </a:lnTo>
                  <a:lnTo>
                    <a:pt x="17" y="764"/>
                  </a:lnTo>
                  <a:lnTo>
                    <a:pt x="25" y="801"/>
                  </a:lnTo>
                  <a:lnTo>
                    <a:pt x="35" y="838"/>
                  </a:lnTo>
                  <a:lnTo>
                    <a:pt x="46" y="872"/>
                  </a:lnTo>
                  <a:lnTo>
                    <a:pt x="58" y="904"/>
                  </a:lnTo>
                  <a:lnTo>
                    <a:pt x="102" y="894"/>
                  </a:lnTo>
                  <a:lnTo>
                    <a:pt x="100" y="887"/>
                  </a:lnTo>
                  <a:lnTo>
                    <a:pt x="93" y="869"/>
                  </a:lnTo>
                  <a:lnTo>
                    <a:pt x="84" y="841"/>
                  </a:lnTo>
                  <a:lnTo>
                    <a:pt x="73" y="803"/>
                  </a:lnTo>
                  <a:lnTo>
                    <a:pt x="62" y="755"/>
                  </a:lnTo>
                  <a:lnTo>
                    <a:pt x="52" y="703"/>
                  </a:lnTo>
                  <a:lnTo>
                    <a:pt x="47" y="643"/>
                  </a:lnTo>
                  <a:lnTo>
                    <a:pt x="47" y="578"/>
                  </a:lnTo>
                  <a:lnTo>
                    <a:pt x="50" y="532"/>
                  </a:lnTo>
                  <a:lnTo>
                    <a:pt x="56" y="483"/>
                  </a:lnTo>
                  <a:lnTo>
                    <a:pt x="67" y="434"/>
                  </a:lnTo>
                  <a:lnTo>
                    <a:pt x="82" y="386"/>
                  </a:lnTo>
                  <a:lnTo>
                    <a:pt x="101" y="336"/>
                  </a:lnTo>
                  <a:lnTo>
                    <a:pt x="127" y="285"/>
                  </a:lnTo>
                  <a:lnTo>
                    <a:pt x="157" y="237"/>
                  </a:lnTo>
                  <a:lnTo>
                    <a:pt x="194" y="188"/>
                  </a:lnTo>
                  <a:lnTo>
                    <a:pt x="197" y="185"/>
                  </a:lnTo>
                  <a:lnTo>
                    <a:pt x="204" y="180"/>
                  </a:lnTo>
                  <a:lnTo>
                    <a:pt x="216" y="172"/>
                  </a:lnTo>
                  <a:lnTo>
                    <a:pt x="234" y="161"/>
                  </a:lnTo>
                  <a:lnTo>
                    <a:pt x="254" y="150"/>
                  </a:lnTo>
                  <a:lnTo>
                    <a:pt x="280" y="138"/>
                  </a:lnTo>
                  <a:lnTo>
                    <a:pt x="308" y="127"/>
                  </a:lnTo>
                  <a:lnTo>
                    <a:pt x="339" y="116"/>
                  </a:lnTo>
                  <a:lnTo>
                    <a:pt x="374" y="109"/>
                  </a:lnTo>
                  <a:lnTo>
                    <a:pt x="412" y="104"/>
                  </a:lnTo>
                  <a:lnTo>
                    <a:pt x="454" y="103"/>
                  </a:lnTo>
                  <a:lnTo>
                    <a:pt x="498" y="107"/>
                  </a:lnTo>
                  <a:lnTo>
                    <a:pt x="542" y="116"/>
                  </a:lnTo>
                  <a:lnTo>
                    <a:pt x="590" y="131"/>
                  </a:lnTo>
                  <a:lnTo>
                    <a:pt x="640" y="154"/>
                  </a:lnTo>
                  <a:lnTo>
                    <a:pt x="690" y="185"/>
                  </a:lnTo>
                  <a:lnTo>
                    <a:pt x="737" y="222"/>
                  </a:lnTo>
                  <a:lnTo>
                    <a:pt x="778" y="261"/>
                  </a:lnTo>
                  <a:lnTo>
                    <a:pt x="813" y="302"/>
                  </a:lnTo>
                  <a:lnTo>
                    <a:pt x="841" y="344"/>
                  </a:lnTo>
                  <a:lnTo>
                    <a:pt x="866" y="386"/>
                  </a:lnTo>
                  <a:lnTo>
                    <a:pt x="885" y="429"/>
                  </a:lnTo>
                  <a:lnTo>
                    <a:pt x="898" y="471"/>
                  </a:lnTo>
                  <a:lnTo>
                    <a:pt x="909" y="512"/>
                  </a:lnTo>
                  <a:lnTo>
                    <a:pt x="917" y="551"/>
                  </a:lnTo>
                  <a:lnTo>
                    <a:pt x="922" y="587"/>
                  </a:lnTo>
                  <a:lnTo>
                    <a:pt x="925" y="620"/>
                  </a:lnTo>
                  <a:lnTo>
                    <a:pt x="927" y="650"/>
                  </a:lnTo>
                  <a:lnTo>
                    <a:pt x="927" y="676"/>
                  </a:lnTo>
                  <a:lnTo>
                    <a:pt x="927" y="697"/>
                  </a:lnTo>
                  <a:lnTo>
                    <a:pt x="925" y="712"/>
                  </a:lnTo>
                  <a:lnTo>
                    <a:pt x="925" y="722"/>
                  </a:lnTo>
                  <a:close/>
                </a:path>
              </a:pathLst>
            </a:custGeom>
            <a:solidFill>
              <a:srgbClr val="0000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3" name="Freeform 53"/>
            <p:cNvSpPr>
              <a:spLocks/>
            </p:cNvSpPr>
            <p:nvPr/>
          </p:nvSpPr>
          <p:spPr bwMode="auto">
            <a:xfrm>
              <a:off x="1202" y="2869"/>
              <a:ext cx="1092" cy="947"/>
            </a:xfrm>
            <a:custGeom>
              <a:avLst/>
              <a:gdLst/>
              <a:ahLst/>
              <a:cxnLst>
                <a:cxn ang="0">
                  <a:pos x="8" y="696"/>
                </a:cxn>
                <a:cxn ang="0">
                  <a:pos x="8" y="566"/>
                </a:cxn>
                <a:cxn ang="0">
                  <a:pos x="27" y="442"/>
                </a:cxn>
                <a:cxn ang="0">
                  <a:pos x="66" y="328"/>
                </a:cxn>
                <a:cxn ang="0">
                  <a:pos x="121" y="226"/>
                </a:cxn>
                <a:cxn ang="0">
                  <a:pos x="193" y="141"/>
                </a:cxn>
                <a:cxn ang="0">
                  <a:pos x="280" y="75"/>
                </a:cxn>
                <a:cxn ang="0">
                  <a:pos x="379" y="31"/>
                </a:cxn>
                <a:cxn ang="0">
                  <a:pos x="487" y="12"/>
                </a:cxn>
                <a:cxn ang="0">
                  <a:pos x="595" y="21"/>
                </a:cxn>
                <a:cxn ang="0">
                  <a:pos x="698" y="53"/>
                </a:cxn>
                <a:cxn ang="0">
                  <a:pos x="794" y="109"/>
                </a:cxn>
                <a:cxn ang="0">
                  <a:pos x="880" y="184"/>
                </a:cxn>
                <a:cxn ang="0">
                  <a:pos x="956" y="279"/>
                </a:cxn>
                <a:cxn ang="0">
                  <a:pos x="1016" y="390"/>
                </a:cxn>
                <a:cxn ang="0">
                  <a:pos x="1059" y="515"/>
                </a:cxn>
                <a:cxn ang="0">
                  <a:pos x="1075" y="584"/>
                </a:cxn>
                <a:cxn ang="0">
                  <a:pos x="1075" y="591"/>
                </a:cxn>
                <a:cxn ang="0">
                  <a:pos x="1092" y="589"/>
                </a:cxn>
                <a:cxn ang="0">
                  <a:pos x="1092" y="583"/>
                </a:cxn>
                <a:cxn ang="0">
                  <a:pos x="1090" y="577"/>
                </a:cxn>
                <a:cxn ang="0">
                  <a:pos x="1055" y="445"/>
                </a:cxn>
                <a:cxn ang="0">
                  <a:pos x="1002" y="325"/>
                </a:cxn>
                <a:cxn ang="0">
                  <a:pos x="933" y="221"/>
                </a:cxn>
                <a:cxn ang="0">
                  <a:pos x="851" y="134"/>
                </a:cxn>
                <a:cxn ang="0">
                  <a:pos x="757" y="68"/>
                </a:cxn>
                <a:cxn ang="0">
                  <a:pos x="655" y="22"/>
                </a:cxn>
                <a:cxn ang="0">
                  <a:pos x="546" y="0"/>
                </a:cxn>
                <a:cxn ang="0">
                  <a:pos x="435" y="6"/>
                </a:cxn>
                <a:cxn ang="0">
                  <a:pos x="343" y="33"/>
                </a:cxn>
                <a:cxn ang="0">
                  <a:pos x="259" y="77"/>
                </a:cxn>
                <a:cxn ang="0">
                  <a:pos x="185" y="138"/>
                </a:cxn>
                <a:cxn ang="0">
                  <a:pos x="121" y="213"/>
                </a:cxn>
                <a:cxn ang="0">
                  <a:pos x="70" y="301"/>
                </a:cxn>
                <a:cxn ang="0">
                  <a:pos x="32" y="398"/>
                </a:cxn>
                <a:cxn ang="0">
                  <a:pos x="8" y="504"/>
                </a:cxn>
                <a:cxn ang="0">
                  <a:pos x="0" y="617"/>
                </a:cxn>
                <a:cxn ang="0">
                  <a:pos x="0" y="621"/>
                </a:cxn>
                <a:cxn ang="0">
                  <a:pos x="0" y="623"/>
                </a:cxn>
                <a:cxn ang="0">
                  <a:pos x="2" y="694"/>
                </a:cxn>
                <a:cxn ang="0">
                  <a:pos x="12" y="764"/>
                </a:cxn>
                <a:cxn ang="0">
                  <a:pos x="21" y="812"/>
                </a:cxn>
                <a:cxn ang="0">
                  <a:pos x="33" y="859"/>
                </a:cxn>
                <a:cxn ang="0">
                  <a:pos x="48" y="904"/>
                </a:cxn>
                <a:cxn ang="0">
                  <a:pos x="66" y="947"/>
                </a:cxn>
                <a:cxn ang="0">
                  <a:pos x="62" y="924"/>
                </a:cxn>
                <a:cxn ang="0">
                  <a:pos x="47" y="881"/>
                </a:cxn>
                <a:cxn ang="0">
                  <a:pos x="33" y="835"/>
                </a:cxn>
                <a:cxn ang="0">
                  <a:pos x="23" y="789"/>
                </a:cxn>
              </a:cxnLst>
              <a:rect l="0" t="0" r="r" b="b"/>
              <a:pathLst>
                <a:path w="1092" h="947">
                  <a:moveTo>
                    <a:pt x="17" y="764"/>
                  </a:moveTo>
                  <a:lnTo>
                    <a:pt x="8" y="696"/>
                  </a:lnTo>
                  <a:lnTo>
                    <a:pt x="5" y="631"/>
                  </a:lnTo>
                  <a:lnTo>
                    <a:pt x="8" y="566"/>
                  </a:lnTo>
                  <a:lnTo>
                    <a:pt x="15" y="503"/>
                  </a:lnTo>
                  <a:lnTo>
                    <a:pt x="27" y="442"/>
                  </a:lnTo>
                  <a:lnTo>
                    <a:pt x="44" y="384"/>
                  </a:lnTo>
                  <a:lnTo>
                    <a:pt x="66" y="328"/>
                  </a:lnTo>
                  <a:lnTo>
                    <a:pt x="92" y="275"/>
                  </a:lnTo>
                  <a:lnTo>
                    <a:pt x="121" y="226"/>
                  </a:lnTo>
                  <a:lnTo>
                    <a:pt x="155" y="182"/>
                  </a:lnTo>
                  <a:lnTo>
                    <a:pt x="193" y="141"/>
                  </a:lnTo>
                  <a:lnTo>
                    <a:pt x="235" y="106"/>
                  </a:lnTo>
                  <a:lnTo>
                    <a:pt x="280" y="75"/>
                  </a:lnTo>
                  <a:lnTo>
                    <a:pt x="328" y="50"/>
                  </a:lnTo>
                  <a:lnTo>
                    <a:pt x="379" y="31"/>
                  </a:lnTo>
                  <a:lnTo>
                    <a:pt x="433" y="18"/>
                  </a:lnTo>
                  <a:lnTo>
                    <a:pt x="487" y="12"/>
                  </a:lnTo>
                  <a:lnTo>
                    <a:pt x="541" y="12"/>
                  </a:lnTo>
                  <a:lnTo>
                    <a:pt x="595" y="21"/>
                  </a:lnTo>
                  <a:lnTo>
                    <a:pt x="648" y="34"/>
                  </a:lnTo>
                  <a:lnTo>
                    <a:pt x="698" y="53"/>
                  </a:lnTo>
                  <a:lnTo>
                    <a:pt x="748" y="77"/>
                  </a:lnTo>
                  <a:lnTo>
                    <a:pt x="794" y="109"/>
                  </a:lnTo>
                  <a:lnTo>
                    <a:pt x="839" y="144"/>
                  </a:lnTo>
                  <a:lnTo>
                    <a:pt x="880" y="184"/>
                  </a:lnTo>
                  <a:lnTo>
                    <a:pt x="920" y="229"/>
                  </a:lnTo>
                  <a:lnTo>
                    <a:pt x="956" y="279"/>
                  </a:lnTo>
                  <a:lnTo>
                    <a:pt x="987" y="332"/>
                  </a:lnTo>
                  <a:lnTo>
                    <a:pt x="1016" y="390"/>
                  </a:lnTo>
                  <a:lnTo>
                    <a:pt x="1040" y="450"/>
                  </a:lnTo>
                  <a:lnTo>
                    <a:pt x="1059" y="515"/>
                  </a:lnTo>
                  <a:lnTo>
                    <a:pt x="1074" y="581"/>
                  </a:lnTo>
                  <a:lnTo>
                    <a:pt x="1075" y="584"/>
                  </a:lnTo>
                  <a:lnTo>
                    <a:pt x="1075" y="588"/>
                  </a:lnTo>
                  <a:lnTo>
                    <a:pt x="1075" y="591"/>
                  </a:lnTo>
                  <a:lnTo>
                    <a:pt x="1077" y="595"/>
                  </a:lnTo>
                  <a:lnTo>
                    <a:pt x="1092" y="589"/>
                  </a:lnTo>
                  <a:lnTo>
                    <a:pt x="1092" y="587"/>
                  </a:lnTo>
                  <a:lnTo>
                    <a:pt x="1092" y="583"/>
                  </a:lnTo>
                  <a:lnTo>
                    <a:pt x="1090" y="580"/>
                  </a:lnTo>
                  <a:lnTo>
                    <a:pt x="1090" y="577"/>
                  </a:lnTo>
                  <a:lnTo>
                    <a:pt x="1075" y="510"/>
                  </a:lnTo>
                  <a:lnTo>
                    <a:pt x="1055" y="445"/>
                  </a:lnTo>
                  <a:lnTo>
                    <a:pt x="1031" y="384"/>
                  </a:lnTo>
                  <a:lnTo>
                    <a:pt x="1002" y="325"/>
                  </a:lnTo>
                  <a:lnTo>
                    <a:pt x="970" y="271"/>
                  </a:lnTo>
                  <a:lnTo>
                    <a:pt x="933" y="221"/>
                  </a:lnTo>
                  <a:lnTo>
                    <a:pt x="894" y="175"/>
                  </a:lnTo>
                  <a:lnTo>
                    <a:pt x="851" y="134"/>
                  </a:lnTo>
                  <a:lnTo>
                    <a:pt x="805" y="98"/>
                  </a:lnTo>
                  <a:lnTo>
                    <a:pt x="757" y="68"/>
                  </a:lnTo>
                  <a:lnTo>
                    <a:pt x="707" y="42"/>
                  </a:lnTo>
                  <a:lnTo>
                    <a:pt x="655" y="22"/>
                  </a:lnTo>
                  <a:lnTo>
                    <a:pt x="602" y="8"/>
                  </a:lnTo>
                  <a:lnTo>
                    <a:pt x="546" y="0"/>
                  </a:lnTo>
                  <a:lnTo>
                    <a:pt x="491" y="0"/>
                  </a:lnTo>
                  <a:lnTo>
                    <a:pt x="435" y="6"/>
                  </a:lnTo>
                  <a:lnTo>
                    <a:pt x="388" y="16"/>
                  </a:lnTo>
                  <a:lnTo>
                    <a:pt x="343" y="33"/>
                  </a:lnTo>
                  <a:lnTo>
                    <a:pt x="300" y="53"/>
                  </a:lnTo>
                  <a:lnTo>
                    <a:pt x="259" y="77"/>
                  </a:lnTo>
                  <a:lnTo>
                    <a:pt x="220" y="106"/>
                  </a:lnTo>
                  <a:lnTo>
                    <a:pt x="185" y="138"/>
                  </a:lnTo>
                  <a:lnTo>
                    <a:pt x="151" y="174"/>
                  </a:lnTo>
                  <a:lnTo>
                    <a:pt x="121" y="213"/>
                  </a:lnTo>
                  <a:lnTo>
                    <a:pt x="94" y="255"/>
                  </a:lnTo>
                  <a:lnTo>
                    <a:pt x="70" y="301"/>
                  </a:lnTo>
                  <a:lnTo>
                    <a:pt x="50" y="348"/>
                  </a:lnTo>
                  <a:lnTo>
                    <a:pt x="32" y="398"/>
                  </a:lnTo>
                  <a:lnTo>
                    <a:pt x="19" y="450"/>
                  </a:lnTo>
                  <a:lnTo>
                    <a:pt x="8" y="504"/>
                  </a:lnTo>
                  <a:lnTo>
                    <a:pt x="2" y="560"/>
                  </a:lnTo>
                  <a:lnTo>
                    <a:pt x="0" y="617"/>
                  </a:lnTo>
                  <a:lnTo>
                    <a:pt x="0" y="618"/>
                  </a:lnTo>
                  <a:lnTo>
                    <a:pt x="0" y="621"/>
                  </a:lnTo>
                  <a:lnTo>
                    <a:pt x="0" y="622"/>
                  </a:lnTo>
                  <a:lnTo>
                    <a:pt x="0" y="623"/>
                  </a:lnTo>
                  <a:lnTo>
                    <a:pt x="1" y="659"/>
                  </a:lnTo>
                  <a:lnTo>
                    <a:pt x="2" y="694"/>
                  </a:lnTo>
                  <a:lnTo>
                    <a:pt x="6" y="729"/>
                  </a:lnTo>
                  <a:lnTo>
                    <a:pt x="12" y="764"/>
                  </a:lnTo>
                  <a:lnTo>
                    <a:pt x="16" y="789"/>
                  </a:lnTo>
                  <a:lnTo>
                    <a:pt x="21" y="812"/>
                  </a:lnTo>
                  <a:lnTo>
                    <a:pt x="27" y="836"/>
                  </a:lnTo>
                  <a:lnTo>
                    <a:pt x="33" y="859"/>
                  </a:lnTo>
                  <a:lnTo>
                    <a:pt x="42" y="881"/>
                  </a:lnTo>
                  <a:lnTo>
                    <a:pt x="48" y="904"/>
                  </a:lnTo>
                  <a:lnTo>
                    <a:pt x="56" y="925"/>
                  </a:lnTo>
                  <a:lnTo>
                    <a:pt x="66" y="947"/>
                  </a:lnTo>
                  <a:lnTo>
                    <a:pt x="71" y="946"/>
                  </a:lnTo>
                  <a:lnTo>
                    <a:pt x="62" y="924"/>
                  </a:lnTo>
                  <a:lnTo>
                    <a:pt x="54" y="902"/>
                  </a:lnTo>
                  <a:lnTo>
                    <a:pt x="47" y="881"/>
                  </a:lnTo>
                  <a:lnTo>
                    <a:pt x="40" y="858"/>
                  </a:lnTo>
                  <a:lnTo>
                    <a:pt x="33" y="835"/>
                  </a:lnTo>
                  <a:lnTo>
                    <a:pt x="28" y="812"/>
                  </a:lnTo>
                  <a:lnTo>
                    <a:pt x="23" y="789"/>
                  </a:lnTo>
                  <a:lnTo>
                    <a:pt x="17" y="7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4" name="Freeform 54"/>
            <p:cNvSpPr>
              <a:spLocks/>
            </p:cNvSpPr>
            <p:nvPr/>
          </p:nvSpPr>
          <p:spPr bwMode="auto">
            <a:xfrm>
              <a:off x="1268" y="3458"/>
              <a:ext cx="1036" cy="754"/>
            </a:xfrm>
            <a:custGeom>
              <a:avLst/>
              <a:gdLst/>
              <a:ahLst/>
              <a:cxnLst>
                <a:cxn ang="0">
                  <a:pos x="1019" y="72"/>
                </a:cxn>
                <a:cxn ang="0">
                  <a:pos x="1019" y="201"/>
                </a:cxn>
                <a:cxn ang="0">
                  <a:pos x="999" y="323"/>
                </a:cxn>
                <a:cxn ang="0">
                  <a:pos x="959" y="435"/>
                </a:cxn>
                <a:cxn ang="0">
                  <a:pos x="904" y="535"/>
                </a:cxn>
                <a:cxn ang="0">
                  <a:pos x="833" y="619"/>
                </a:cxn>
                <a:cxn ang="0">
                  <a:pos x="748" y="684"/>
                </a:cxn>
                <a:cxn ang="0">
                  <a:pos x="652" y="728"/>
                </a:cxn>
                <a:cxn ang="0">
                  <a:pos x="555" y="745"/>
                </a:cxn>
                <a:cxn ang="0">
                  <a:pos x="465" y="743"/>
                </a:cxn>
                <a:cxn ang="0">
                  <a:pos x="377" y="722"/>
                </a:cxn>
                <a:cxn ang="0">
                  <a:pos x="294" y="686"/>
                </a:cxn>
                <a:cxn ang="0">
                  <a:pos x="216" y="634"/>
                </a:cxn>
                <a:cxn ang="0">
                  <a:pos x="145" y="569"/>
                </a:cxn>
                <a:cxn ang="0">
                  <a:pos x="81" y="492"/>
                </a:cxn>
                <a:cxn ang="0">
                  <a:pos x="28" y="404"/>
                </a:cxn>
                <a:cxn ang="0">
                  <a:pos x="0" y="358"/>
                </a:cxn>
                <a:cxn ang="0">
                  <a:pos x="41" y="439"/>
                </a:cxn>
                <a:cxn ang="0">
                  <a:pos x="89" y="514"/>
                </a:cxn>
                <a:cxn ang="0">
                  <a:pos x="145" y="580"/>
                </a:cxn>
                <a:cxn ang="0">
                  <a:pos x="207" y="636"/>
                </a:cxn>
                <a:cxn ang="0">
                  <a:pos x="273" y="683"/>
                </a:cxn>
                <a:cxn ang="0">
                  <a:pos x="345" y="718"/>
                </a:cxn>
                <a:cxn ang="0">
                  <a:pos x="419" y="741"/>
                </a:cxn>
                <a:cxn ang="0">
                  <a:pos x="497" y="754"/>
                </a:cxn>
                <a:cxn ang="0">
                  <a:pos x="514" y="754"/>
                </a:cxn>
                <a:cxn ang="0">
                  <a:pos x="530" y="754"/>
                </a:cxn>
                <a:cxn ang="0">
                  <a:pos x="548" y="754"/>
                </a:cxn>
                <a:cxn ang="0">
                  <a:pos x="566" y="752"/>
                </a:cxn>
                <a:cxn ang="0">
                  <a:pos x="583" y="749"/>
                </a:cxn>
                <a:cxn ang="0">
                  <a:pos x="601" y="747"/>
                </a:cxn>
                <a:cxn ang="0">
                  <a:pos x="706" y="714"/>
                </a:cxn>
                <a:cxn ang="0">
                  <a:pos x="800" y="660"/>
                </a:cxn>
                <a:cxn ang="0">
                  <a:pos x="879" y="584"/>
                </a:cxn>
                <a:cxn ang="0">
                  <a:pos x="946" y="491"/>
                </a:cxn>
                <a:cxn ang="0">
                  <a:pos x="994" y="382"/>
                </a:cxn>
                <a:cxn ang="0">
                  <a:pos x="1026" y="263"/>
                </a:cxn>
                <a:cxn ang="0">
                  <a:pos x="1036" y="135"/>
                </a:cxn>
                <a:cxn ang="0">
                  <a:pos x="1026" y="0"/>
                </a:cxn>
              </a:cxnLst>
              <a:rect l="0" t="0" r="r" b="b"/>
              <a:pathLst>
                <a:path w="1036" h="754">
                  <a:moveTo>
                    <a:pt x="1011" y="6"/>
                  </a:moveTo>
                  <a:lnTo>
                    <a:pt x="1019" y="72"/>
                  </a:lnTo>
                  <a:lnTo>
                    <a:pt x="1022" y="137"/>
                  </a:lnTo>
                  <a:lnTo>
                    <a:pt x="1019" y="201"/>
                  </a:lnTo>
                  <a:lnTo>
                    <a:pt x="1011" y="263"/>
                  </a:lnTo>
                  <a:lnTo>
                    <a:pt x="999" y="323"/>
                  </a:lnTo>
                  <a:lnTo>
                    <a:pt x="981" y="381"/>
                  </a:lnTo>
                  <a:lnTo>
                    <a:pt x="959" y="435"/>
                  </a:lnTo>
                  <a:lnTo>
                    <a:pt x="934" y="487"/>
                  </a:lnTo>
                  <a:lnTo>
                    <a:pt x="904" y="535"/>
                  </a:lnTo>
                  <a:lnTo>
                    <a:pt x="870" y="579"/>
                  </a:lnTo>
                  <a:lnTo>
                    <a:pt x="833" y="619"/>
                  </a:lnTo>
                  <a:lnTo>
                    <a:pt x="793" y="655"/>
                  </a:lnTo>
                  <a:lnTo>
                    <a:pt x="748" y="684"/>
                  </a:lnTo>
                  <a:lnTo>
                    <a:pt x="702" y="709"/>
                  </a:lnTo>
                  <a:lnTo>
                    <a:pt x="652" y="728"/>
                  </a:lnTo>
                  <a:lnTo>
                    <a:pt x="599" y="740"/>
                  </a:lnTo>
                  <a:lnTo>
                    <a:pt x="555" y="745"/>
                  </a:lnTo>
                  <a:lnTo>
                    <a:pt x="509" y="747"/>
                  </a:lnTo>
                  <a:lnTo>
                    <a:pt x="465" y="743"/>
                  </a:lnTo>
                  <a:lnTo>
                    <a:pt x="421" y="735"/>
                  </a:lnTo>
                  <a:lnTo>
                    <a:pt x="377" y="722"/>
                  </a:lnTo>
                  <a:lnTo>
                    <a:pt x="336" y="706"/>
                  </a:lnTo>
                  <a:lnTo>
                    <a:pt x="294" y="686"/>
                  </a:lnTo>
                  <a:lnTo>
                    <a:pt x="254" y="661"/>
                  </a:lnTo>
                  <a:lnTo>
                    <a:pt x="216" y="634"/>
                  </a:lnTo>
                  <a:lnTo>
                    <a:pt x="179" y="603"/>
                  </a:lnTo>
                  <a:lnTo>
                    <a:pt x="145" y="569"/>
                  </a:lnTo>
                  <a:lnTo>
                    <a:pt x="112" y="533"/>
                  </a:lnTo>
                  <a:lnTo>
                    <a:pt x="81" y="492"/>
                  </a:lnTo>
                  <a:lnTo>
                    <a:pt x="53" y="450"/>
                  </a:lnTo>
                  <a:lnTo>
                    <a:pt x="28" y="404"/>
                  </a:lnTo>
                  <a:lnTo>
                    <a:pt x="5" y="357"/>
                  </a:lnTo>
                  <a:lnTo>
                    <a:pt x="0" y="358"/>
                  </a:lnTo>
                  <a:lnTo>
                    <a:pt x="19" y="400"/>
                  </a:lnTo>
                  <a:lnTo>
                    <a:pt x="41" y="439"/>
                  </a:lnTo>
                  <a:lnTo>
                    <a:pt x="64" y="477"/>
                  </a:lnTo>
                  <a:lnTo>
                    <a:pt x="89" y="514"/>
                  </a:lnTo>
                  <a:lnTo>
                    <a:pt x="116" y="548"/>
                  </a:lnTo>
                  <a:lnTo>
                    <a:pt x="145" y="580"/>
                  </a:lnTo>
                  <a:lnTo>
                    <a:pt x="174" y="609"/>
                  </a:lnTo>
                  <a:lnTo>
                    <a:pt x="207" y="636"/>
                  </a:lnTo>
                  <a:lnTo>
                    <a:pt x="239" y="660"/>
                  </a:lnTo>
                  <a:lnTo>
                    <a:pt x="273" y="683"/>
                  </a:lnTo>
                  <a:lnTo>
                    <a:pt x="308" y="702"/>
                  </a:lnTo>
                  <a:lnTo>
                    <a:pt x="345" y="718"/>
                  </a:lnTo>
                  <a:lnTo>
                    <a:pt x="382" y="732"/>
                  </a:lnTo>
                  <a:lnTo>
                    <a:pt x="419" y="741"/>
                  </a:lnTo>
                  <a:lnTo>
                    <a:pt x="457" y="749"/>
                  </a:lnTo>
                  <a:lnTo>
                    <a:pt x="497" y="754"/>
                  </a:lnTo>
                  <a:lnTo>
                    <a:pt x="505" y="754"/>
                  </a:lnTo>
                  <a:lnTo>
                    <a:pt x="514" y="754"/>
                  </a:lnTo>
                  <a:lnTo>
                    <a:pt x="522" y="754"/>
                  </a:lnTo>
                  <a:lnTo>
                    <a:pt x="530" y="754"/>
                  </a:lnTo>
                  <a:lnTo>
                    <a:pt x="540" y="754"/>
                  </a:lnTo>
                  <a:lnTo>
                    <a:pt x="548" y="754"/>
                  </a:lnTo>
                  <a:lnTo>
                    <a:pt x="557" y="752"/>
                  </a:lnTo>
                  <a:lnTo>
                    <a:pt x="566" y="752"/>
                  </a:lnTo>
                  <a:lnTo>
                    <a:pt x="575" y="751"/>
                  </a:lnTo>
                  <a:lnTo>
                    <a:pt x="583" y="749"/>
                  </a:lnTo>
                  <a:lnTo>
                    <a:pt x="593" y="748"/>
                  </a:lnTo>
                  <a:lnTo>
                    <a:pt x="601" y="747"/>
                  </a:lnTo>
                  <a:lnTo>
                    <a:pt x="655" y="733"/>
                  </a:lnTo>
                  <a:lnTo>
                    <a:pt x="706" y="714"/>
                  </a:lnTo>
                  <a:lnTo>
                    <a:pt x="754" y="690"/>
                  </a:lnTo>
                  <a:lnTo>
                    <a:pt x="800" y="660"/>
                  </a:lnTo>
                  <a:lnTo>
                    <a:pt x="842" y="624"/>
                  </a:lnTo>
                  <a:lnTo>
                    <a:pt x="879" y="584"/>
                  </a:lnTo>
                  <a:lnTo>
                    <a:pt x="915" y="540"/>
                  </a:lnTo>
                  <a:lnTo>
                    <a:pt x="946" y="491"/>
                  </a:lnTo>
                  <a:lnTo>
                    <a:pt x="971" y="438"/>
                  </a:lnTo>
                  <a:lnTo>
                    <a:pt x="994" y="382"/>
                  </a:lnTo>
                  <a:lnTo>
                    <a:pt x="1012" y="324"/>
                  </a:lnTo>
                  <a:lnTo>
                    <a:pt x="1026" y="263"/>
                  </a:lnTo>
                  <a:lnTo>
                    <a:pt x="1034" y="200"/>
                  </a:lnTo>
                  <a:lnTo>
                    <a:pt x="1036" y="135"/>
                  </a:lnTo>
                  <a:lnTo>
                    <a:pt x="1034" y="68"/>
                  </a:lnTo>
                  <a:lnTo>
                    <a:pt x="1026" y="0"/>
                  </a:lnTo>
                  <a:lnTo>
                    <a:pt x="1011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5" name="Freeform 55"/>
            <p:cNvSpPr>
              <a:spLocks/>
            </p:cNvSpPr>
            <p:nvPr/>
          </p:nvSpPr>
          <p:spPr bwMode="auto">
            <a:xfrm>
              <a:off x="1273" y="3464"/>
              <a:ext cx="1017" cy="739"/>
            </a:xfrm>
            <a:custGeom>
              <a:avLst/>
              <a:gdLst/>
              <a:ahLst/>
              <a:cxnLst>
                <a:cxn ang="0">
                  <a:pos x="547" y="731"/>
                </a:cxn>
                <a:cxn ang="0">
                  <a:pos x="460" y="729"/>
                </a:cxn>
                <a:cxn ang="0">
                  <a:pos x="374" y="708"/>
                </a:cxn>
                <a:cxn ang="0">
                  <a:pos x="293" y="672"/>
                </a:cxn>
                <a:cxn ang="0">
                  <a:pos x="216" y="622"/>
                </a:cxn>
                <a:cxn ang="0">
                  <a:pos x="144" y="558"/>
                </a:cxn>
                <a:cxn ang="0">
                  <a:pos x="82" y="482"/>
                </a:cxn>
                <a:cxn ang="0">
                  <a:pos x="29" y="395"/>
                </a:cxn>
                <a:cxn ang="0">
                  <a:pos x="0" y="351"/>
                </a:cxn>
                <a:cxn ang="0">
                  <a:pos x="42" y="433"/>
                </a:cxn>
                <a:cxn ang="0">
                  <a:pos x="92" y="508"/>
                </a:cxn>
                <a:cxn ang="0">
                  <a:pos x="151" y="574"/>
                </a:cxn>
                <a:cxn ang="0">
                  <a:pos x="214" y="630"/>
                </a:cxn>
                <a:cxn ang="0">
                  <a:pos x="283" y="676"/>
                </a:cxn>
                <a:cxn ang="0">
                  <a:pos x="356" y="710"/>
                </a:cxn>
                <a:cxn ang="0">
                  <a:pos x="433" y="731"/>
                </a:cxn>
                <a:cxn ang="0">
                  <a:pos x="512" y="739"/>
                </a:cxn>
                <a:cxn ang="0">
                  <a:pos x="532" y="739"/>
                </a:cxn>
                <a:cxn ang="0">
                  <a:pos x="552" y="738"/>
                </a:cxn>
                <a:cxn ang="0">
                  <a:pos x="573" y="737"/>
                </a:cxn>
                <a:cxn ang="0">
                  <a:pos x="594" y="734"/>
                </a:cxn>
                <a:cxn ang="0">
                  <a:pos x="697" y="703"/>
                </a:cxn>
                <a:cxn ang="0">
                  <a:pos x="788" y="649"/>
                </a:cxn>
                <a:cxn ang="0">
                  <a:pos x="865" y="573"/>
                </a:cxn>
                <a:cxn ang="0">
                  <a:pos x="929" y="481"/>
                </a:cxn>
                <a:cxn ang="0">
                  <a:pos x="976" y="375"/>
                </a:cxn>
                <a:cxn ang="0">
                  <a:pos x="1006" y="257"/>
                </a:cxn>
                <a:cxn ang="0">
                  <a:pos x="1017" y="131"/>
                </a:cxn>
                <a:cxn ang="0">
                  <a:pos x="1006" y="0"/>
                </a:cxn>
                <a:cxn ang="0">
                  <a:pos x="999" y="69"/>
                </a:cxn>
                <a:cxn ang="0">
                  <a:pos x="999" y="196"/>
                </a:cxn>
                <a:cxn ang="0">
                  <a:pos x="980" y="317"/>
                </a:cxn>
                <a:cxn ang="0">
                  <a:pos x="942" y="427"/>
                </a:cxn>
                <a:cxn ang="0">
                  <a:pos x="889" y="525"/>
                </a:cxn>
                <a:cxn ang="0">
                  <a:pos x="820" y="607"/>
                </a:cxn>
                <a:cxn ang="0">
                  <a:pos x="738" y="672"/>
                </a:cxn>
                <a:cxn ang="0">
                  <a:pos x="643" y="714"/>
                </a:cxn>
              </a:cxnLst>
              <a:rect l="0" t="0" r="r" b="b"/>
              <a:pathLst>
                <a:path w="1017" h="739">
                  <a:moveTo>
                    <a:pt x="592" y="726"/>
                  </a:moveTo>
                  <a:lnTo>
                    <a:pt x="547" y="731"/>
                  </a:lnTo>
                  <a:lnTo>
                    <a:pt x="504" y="731"/>
                  </a:lnTo>
                  <a:lnTo>
                    <a:pt x="460" y="729"/>
                  </a:lnTo>
                  <a:lnTo>
                    <a:pt x="417" y="720"/>
                  </a:lnTo>
                  <a:lnTo>
                    <a:pt x="374" y="708"/>
                  </a:lnTo>
                  <a:lnTo>
                    <a:pt x="332" y="692"/>
                  </a:lnTo>
                  <a:lnTo>
                    <a:pt x="293" y="672"/>
                  </a:lnTo>
                  <a:lnTo>
                    <a:pt x="253" y="649"/>
                  </a:lnTo>
                  <a:lnTo>
                    <a:pt x="216" y="622"/>
                  </a:lnTo>
                  <a:lnTo>
                    <a:pt x="179" y="590"/>
                  </a:lnTo>
                  <a:lnTo>
                    <a:pt x="144" y="558"/>
                  </a:lnTo>
                  <a:lnTo>
                    <a:pt x="113" y="521"/>
                  </a:lnTo>
                  <a:lnTo>
                    <a:pt x="82" y="482"/>
                  </a:lnTo>
                  <a:lnTo>
                    <a:pt x="54" y="439"/>
                  </a:lnTo>
                  <a:lnTo>
                    <a:pt x="29" y="395"/>
                  </a:lnTo>
                  <a:lnTo>
                    <a:pt x="7" y="348"/>
                  </a:lnTo>
                  <a:lnTo>
                    <a:pt x="0" y="351"/>
                  </a:lnTo>
                  <a:lnTo>
                    <a:pt x="21" y="393"/>
                  </a:lnTo>
                  <a:lnTo>
                    <a:pt x="42" y="433"/>
                  </a:lnTo>
                  <a:lnTo>
                    <a:pt x="67" y="471"/>
                  </a:lnTo>
                  <a:lnTo>
                    <a:pt x="92" y="508"/>
                  </a:lnTo>
                  <a:lnTo>
                    <a:pt x="121" y="542"/>
                  </a:lnTo>
                  <a:lnTo>
                    <a:pt x="151" y="574"/>
                  </a:lnTo>
                  <a:lnTo>
                    <a:pt x="182" y="604"/>
                  </a:lnTo>
                  <a:lnTo>
                    <a:pt x="214" y="630"/>
                  </a:lnTo>
                  <a:lnTo>
                    <a:pt x="248" y="654"/>
                  </a:lnTo>
                  <a:lnTo>
                    <a:pt x="283" y="676"/>
                  </a:lnTo>
                  <a:lnTo>
                    <a:pt x="320" y="695"/>
                  </a:lnTo>
                  <a:lnTo>
                    <a:pt x="356" y="710"/>
                  </a:lnTo>
                  <a:lnTo>
                    <a:pt x="394" y="722"/>
                  </a:lnTo>
                  <a:lnTo>
                    <a:pt x="433" y="731"/>
                  </a:lnTo>
                  <a:lnTo>
                    <a:pt x="473" y="737"/>
                  </a:lnTo>
                  <a:lnTo>
                    <a:pt x="512" y="739"/>
                  </a:lnTo>
                  <a:lnTo>
                    <a:pt x="523" y="739"/>
                  </a:lnTo>
                  <a:lnTo>
                    <a:pt x="532" y="739"/>
                  </a:lnTo>
                  <a:lnTo>
                    <a:pt x="543" y="739"/>
                  </a:lnTo>
                  <a:lnTo>
                    <a:pt x="552" y="738"/>
                  </a:lnTo>
                  <a:lnTo>
                    <a:pt x="563" y="738"/>
                  </a:lnTo>
                  <a:lnTo>
                    <a:pt x="573" y="737"/>
                  </a:lnTo>
                  <a:lnTo>
                    <a:pt x="584" y="735"/>
                  </a:lnTo>
                  <a:lnTo>
                    <a:pt x="594" y="734"/>
                  </a:lnTo>
                  <a:lnTo>
                    <a:pt x="647" y="722"/>
                  </a:lnTo>
                  <a:lnTo>
                    <a:pt x="697" y="703"/>
                  </a:lnTo>
                  <a:lnTo>
                    <a:pt x="743" y="678"/>
                  </a:lnTo>
                  <a:lnTo>
                    <a:pt x="788" y="649"/>
                  </a:lnTo>
                  <a:lnTo>
                    <a:pt x="828" y="613"/>
                  </a:lnTo>
                  <a:lnTo>
                    <a:pt x="865" y="573"/>
                  </a:lnTo>
                  <a:lnTo>
                    <a:pt x="899" y="529"/>
                  </a:lnTo>
                  <a:lnTo>
                    <a:pt x="929" y="481"/>
                  </a:lnTo>
                  <a:lnTo>
                    <a:pt x="954" y="429"/>
                  </a:lnTo>
                  <a:lnTo>
                    <a:pt x="976" y="375"/>
                  </a:lnTo>
                  <a:lnTo>
                    <a:pt x="994" y="317"/>
                  </a:lnTo>
                  <a:lnTo>
                    <a:pt x="1006" y="257"/>
                  </a:lnTo>
                  <a:lnTo>
                    <a:pt x="1014" y="195"/>
                  </a:lnTo>
                  <a:lnTo>
                    <a:pt x="1017" y="131"/>
                  </a:lnTo>
                  <a:lnTo>
                    <a:pt x="1014" y="66"/>
                  </a:lnTo>
                  <a:lnTo>
                    <a:pt x="1006" y="0"/>
                  </a:lnTo>
                  <a:lnTo>
                    <a:pt x="991" y="4"/>
                  </a:lnTo>
                  <a:lnTo>
                    <a:pt x="999" y="69"/>
                  </a:lnTo>
                  <a:lnTo>
                    <a:pt x="1002" y="133"/>
                  </a:lnTo>
                  <a:lnTo>
                    <a:pt x="999" y="196"/>
                  </a:lnTo>
                  <a:lnTo>
                    <a:pt x="991" y="257"/>
                  </a:lnTo>
                  <a:lnTo>
                    <a:pt x="980" y="317"/>
                  </a:lnTo>
                  <a:lnTo>
                    <a:pt x="964" y="374"/>
                  </a:lnTo>
                  <a:lnTo>
                    <a:pt x="942" y="427"/>
                  </a:lnTo>
                  <a:lnTo>
                    <a:pt x="918" y="478"/>
                  </a:lnTo>
                  <a:lnTo>
                    <a:pt x="889" y="525"/>
                  </a:lnTo>
                  <a:lnTo>
                    <a:pt x="857" y="569"/>
                  </a:lnTo>
                  <a:lnTo>
                    <a:pt x="820" y="607"/>
                  </a:lnTo>
                  <a:lnTo>
                    <a:pt x="781" y="642"/>
                  </a:lnTo>
                  <a:lnTo>
                    <a:pt x="738" y="672"/>
                  </a:lnTo>
                  <a:lnTo>
                    <a:pt x="692" y="695"/>
                  </a:lnTo>
                  <a:lnTo>
                    <a:pt x="643" y="714"/>
                  </a:lnTo>
                  <a:lnTo>
                    <a:pt x="592" y="726"/>
                  </a:lnTo>
                  <a:close/>
                </a:path>
              </a:pathLst>
            </a:custGeom>
            <a:solidFill>
              <a:srgbClr val="D8D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6" name="Freeform 56"/>
            <p:cNvSpPr>
              <a:spLocks/>
            </p:cNvSpPr>
            <p:nvPr/>
          </p:nvSpPr>
          <p:spPr bwMode="auto">
            <a:xfrm>
              <a:off x="1207" y="2881"/>
              <a:ext cx="1072" cy="934"/>
            </a:xfrm>
            <a:custGeom>
              <a:avLst/>
              <a:gdLst/>
              <a:ahLst/>
              <a:cxnLst>
                <a:cxn ang="0">
                  <a:pos x="380" y="17"/>
                </a:cxn>
                <a:cxn ang="0">
                  <a:pos x="294" y="52"/>
                </a:cxn>
                <a:cxn ang="0">
                  <a:pos x="217" y="105"/>
                </a:cxn>
                <a:cxn ang="0">
                  <a:pos x="149" y="172"/>
                </a:cxn>
                <a:cxn ang="0">
                  <a:pos x="92" y="254"/>
                </a:cxn>
                <a:cxn ang="0">
                  <a:pos x="49" y="344"/>
                </a:cxn>
                <a:cxn ang="0">
                  <a:pos x="18" y="446"/>
                </a:cxn>
                <a:cxn ang="0">
                  <a:pos x="3" y="554"/>
                </a:cxn>
                <a:cxn ang="0">
                  <a:pos x="1" y="645"/>
                </a:cxn>
                <a:cxn ang="0">
                  <a:pos x="7" y="717"/>
                </a:cxn>
                <a:cxn ang="0">
                  <a:pos x="18" y="777"/>
                </a:cxn>
                <a:cxn ang="0">
                  <a:pos x="28" y="823"/>
                </a:cxn>
                <a:cxn ang="0">
                  <a:pos x="42" y="869"/>
                </a:cxn>
                <a:cxn ang="0">
                  <a:pos x="57" y="912"/>
                </a:cxn>
                <a:cxn ang="0">
                  <a:pos x="73" y="931"/>
                </a:cxn>
                <a:cxn ang="0">
                  <a:pos x="56" y="889"/>
                </a:cxn>
                <a:cxn ang="0">
                  <a:pos x="41" y="844"/>
                </a:cxn>
                <a:cxn ang="0">
                  <a:pos x="28" y="800"/>
                </a:cxn>
                <a:cxn ang="0">
                  <a:pos x="19" y="754"/>
                </a:cxn>
                <a:cxn ang="0">
                  <a:pos x="7" y="622"/>
                </a:cxn>
                <a:cxn ang="0">
                  <a:pos x="16" y="496"/>
                </a:cxn>
                <a:cxn ang="0">
                  <a:pos x="45" y="378"/>
                </a:cxn>
                <a:cxn ang="0">
                  <a:pos x="91" y="273"/>
                </a:cxn>
                <a:cxn ang="0">
                  <a:pos x="153" y="181"/>
                </a:cxn>
                <a:cxn ang="0">
                  <a:pos x="231" y="105"/>
                </a:cxn>
                <a:cxn ang="0">
                  <a:pos x="321" y="51"/>
                </a:cxn>
                <a:cxn ang="0">
                  <a:pos x="424" y="19"/>
                </a:cxn>
                <a:cxn ang="0">
                  <a:pos x="530" y="14"/>
                </a:cxn>
                <a:cxn ang="0">
                  <a:pos x="635" y="34"/>
                </a:cxn>
                <a:cxn ang="0">
                  <a:pos x="732" y="78"/>
                </a:cxn>
                <a:cxn ang="0">
                  <a:pos x="823" y="143"/>
                </a:cxn>
                <a:cxn ang="0">
                  <a:pos x="903" y="227"/>
                </a:cxn>
                <a:cxn ang="0">
                  <a:pos x="969" y="328"/>
                </a:cxn>
                <a:cxn ang="0">
                  <a:pos x="1020" y="445"/>
                </a:cxn>
                <a:cxn ang="0">
                  <a:pos x="1054" y="573"/>
                </a:cxn>
                <a:cxn ang="0">
                  <a:pos x="1055" y="580"/>
                </a:cxn>
                <a:cxn ang="0">
                  <a:pos x="1057" y="587"/>
                </a:cxn>
                <a:cxn ang="0">
                  <a:pos x="1070" y="579"/>
                </a:cxn>
                <a:cxn ang="0">
                  <a:pos x="1070" y="572"/>
                </a:cxn>
                <a:cxn ang="0">
                  <a:pos x="1054" y="503"/>
                </a:cxn>
                <a:cxn ang="0">
                  <a:pos x="1011" y="378"/>
                </a:cxn>
                <a:cxn ang="0">
                  <a:pos x="951" y="267"/>
                </a:cxn>
                <a:cxn ang="0">
                  <a:pos x="875" y="172"/>
                </a:cxn>
                <a:cxn ang="0">
                  <a:pos x="789" y="97"/>
                </a:cxn>
                <a:cxn ang="0">
                  <a:pos x="693" y="41"/>
                </a:cxn>
                <a:cxn ang="0">
                  <a:pos x="590" y="9"/>
                </a:cxn>
                <a:cxn ang="0">
                  <a:pos x="482" y="0"/>
                </a:cxn>
              </a:cxnLst>
              <a:rect l="0" t="0" r="r" b="b"/>
              <a:pathLst>
                <a:path w="1072" h="934">
                  <a:moveTo>
                    <a:pt x="428" y="6"/>
                  </a:moveTo>
                  <a:lnTo>
                    <a:pt x="380" y="17"/>
                  </a:lnTo>
                  <a:lnTo>
                    <a:pt x="336" y="32"/>
                  </a:lnTo>
                  <a:lnTo>
                    <a:pt x="294" y="52"/>
                  </a:lnTo>
                  <a:lnTo>
                    <a:pt x="253" y="76"/>
                  </a:lnTo>
                  <a:lnTo>
                    <a:pt x="217" y="105"/>
                  </a:lnTo>
                  <a:lnTo>
                    <a:pt x="181" y="137"/>
                  </a:lnTo>
                  <a:lnTo>
                    <a:pt x="149" y="172"/>
                  </a:lnTo>
                  <a:lnTo>
                    <a:pt x="119" y="212"/>
                  </a:lnTo>
                  <a:lnTo>
                    <a:pt x="92" y="254"/>
                  </a:lnTo>
                  <a:lnTo>
                    <a:pt x="69" y="298"/>
                  </a:lnTo>
                  <a:lnTo>
                    <a:pt x="49" y="344"/>
                  </a:lnTo>
                  <a:lnTo>
                    <a:pt x="31" y="395"/>
                  </a:lnTo>
                  <a:lnTo>
                    <a:pt x="18" y="446"/>
                  </a:lnTo>
                  <a:lnTo>
                    <a:pt x="8" y="499"/>
                  </a:lnTo>
                  <a:lnTo>
                    <a:pt x="3" y="554"/>
                  </a:lnTo>
                  <a:lnTo>
                    <a:pt x="0" y="610"/>
                  </a:lnTo>
                  <a:lnTo>
                    <a:pt x="1" y="645"/>
                  </a:lnTo>
                  <a:lnTo>
                    <a:pt x="3" y="680"/>
                  </a:lnTo>
                  <a:lnTo>
                    <a:pt x="7" y="717"/>
                  </a:lnTo>
                  <a:lnTo>
                    <a:pt x="12" y="752"/>
                  </a:lnTo>
                  <a:lnTo>
                    <a:pt x="18" y="777"/>
                  </a:lnTo>
                  <a:lnTo>
                    <a:pt x="23" y="800"/>
                  </a:lnTo>
                  <a:lnTo>
                    <a:pt x="28" y="823"/>
                  </a:lnTo>
                  <a:lnTo>
                    <a:pt x="35" y="846"/>
                  </a:lnTo>
                  <a:lnTo>
                    <a:pt x="42" y="869"/>
                  </a:lnTo>
                  <a:lnTo>
                    <a:pt x="49" y="890"/>
                  </a:lnTo>
                  <a:lnTo>
                    <a:pt x="57" y="912"/>
                  </a:lnTo>
                  <a:lnTo>
                    <a:pt x="66" y="934"/>
                  </a:lnTo>
                  <a:lnTo>
                    <a:pt x="73" y="931"/>
                  </a:lnTo>
                  <a:lnTo>
                    <a:pt x="64" y="909"/>
                  </a:lnTo>
                  <a:lnTo>
                    <a:pt x="56" y="889"/>
                  </a:lnTo>
                  <a:lnTo>
                    <a:pt x="49" y="867"/>
                  </a:lnTo>
                  <a:lnTo>
                    <a:pt x="41" y="844"/>
                  </a:lnTo>
                  <a:lnTo>
                    <a:pt x="34" y="823"/>
                  </a:lnTo>
                  <a:lnTo>
                    <a:pt x="28" y="800"/>
                  </a:lnTo>
                  <a:lnTo>
                    <a:pt x="23" y="777"/>
                  </a:lnTo>
                  <a:lnTo>
                    <a:pt x="19" y="754"/>
                  </a:lnTo>
                  <a:lnTo>
                    <a:pt x="11" y="687"/>
                  </a:lnTo>
                  <a:lnTo>
                    <a:pt x="7" y="622"/>
                  </a:lnTo>
                  <a:lnTo>
                    <a:pt x="10" y="558"/>
                  </a:lnTo>
                  <a:lnTo>
                    <a:pt x="16" y="496"/>
                  </a:lnTo>
                  <a:lnTo>
                    <a:pt x="28" y="437"/>
                  </a:lnTo>
                  <a:lnTo>
                    <a:pt x="45" y="378"/>
                  </a:lnTo>
                  <a:lnTo>
                    <a:pt x="65" y="324"/>
                  </a:lnTo>
                  <a:lnTo>
                    <a:pt x="91" y="273"/>
                  </a:lnTo>
                  <a:lnTo>
                    <a:pt x="120" y="224"/>
                  </a:lnTo>
                  <a:lnTo>
                    <a:pt x="153" y="181"/>
                  </a:lnTo>
                  <a:lnTo>
                    <a:pt x="191" y="140"/>
                  </a:lnTo>
                  <a:lnTo>
                    <a:pt x="231" y="105"/>
                  </a:lnTo>
                  <a:lnTo>
                    <a:pt x="275" y="75"/>
                  </a:lnTo>
                  <a:lnTo>
                    <a:pt x="321" y="51"/>
                  </a:lnTo>
                  <a:lnTo>
                    <a:pt x="371" y="32"/>
                  </a:lnTo>
                  <a:lnTo>
                    <a:pt x="424" y="19"/>
                  </a:lnTo>
                  <a:lnTo>
                    <a:pt x="478" y="14"/>
                  </a:lnTo>
                  <a:lnTo>
                    <a:pt x="530" y="14"/>
                  </a:lnTo>
                  <a:lnTo>
                    <a:pt x="583" y="21"/>
                  </a:lnTo>
                  <a:lnTo>
                    <a:pt x="635" y="34"/>
                  </a:lnTo>
                  <a:lnTo>
                    <a:pt x="685" y="53"/>
                  </a:lnTo>
                  <a:lnTo>
                    <a:pt x="732" y="78"/>
                  </a:lnTo>
                  <a:lnTo>
                    <a:pt x="778" y="107"/>
                  </a:lnTo>
                  <a:lnTo>
                    <a:pt x="823" y="143"/>
                  </a:lnTo>
                  <a:lnTo>
                    <a:pt x="863" y="182"/>
                  </a:lnTo>
                  <a:lnTo>
                    <a:pt x="903" y="227"/>
                  </a:lnTo>
                  <a:lnTo>
                    <a:pt x="938" y="275"/>
                  </a:lnTo>
                  <a:lnTo>
                    <a:pt x="969" y="328"/>
                  </a:lnTo>
                  <a:lnTo>
                    <a:pt x="997" y="384"/>
                  </a:lnTo>
                  <a:lnTo>
                    <a:pt x="1020" y="445"/>
                  </a:lnTo>
                  <a:lnTo>
                    <a:pt x="1039" y="507"/>
                  </a:lnTo>
                  <a:lnTo>
                    <a:pt x="1054" y="573"/>
                  </a:lnTo>
                  <a:lnTo>
                    <a:pt x="1055" y="576"/>
                  </a:lnTo>
                  <a:lnTo>
                    <a:pt x="1055" y="580"/>
                  </a:lnTo>
                  <a:lnTo>
                    <a:pt x="1055" y="584"/>
                  </a:lnTo>
                  <a:lnTo>
                    <a:pt x="1057" y="587"/>
                  </a:lnTo>
                  <a:lnTo>
                    <a:pt x="1072" y="583"/>
                  </a:lnTo>
                  <a:lnTo>
                    <a:pt x="1070" y="579"/>
                  </a:lnTo>
                  <a:lnTo>
                    <a:pt x="1070" y="576"/>
                  </a:lnTo>
                  <a:lnTo>
                    <a:pt x="1070" y="572"/>
                  </a:lnTo>
                  <a:lnTo>
                    <a:pt x="1069" y="569"/>
                  </a:lnTo>
                  <a:lnTo>
                    <a:pt x="1054" y="503"/>
                  </a:lnTo>
                  <a:lnTo>
                    <a:pt x="1035" y="438"/>
                  </a:lnTo>
                  <a:lnTo>
                    <a:pt x="1011" y="378"/>
                  </a:lnTo>
                  <a:lnTo>
                    <a:pt x="982" y="320"/>
                  </a:lnTo>
                  <a:lnTo>
                    <a:pt x="951" y="267"/>
                  </a:lnTo>
                  <a:lnTo>
                    <a:pt x="915" y="217"/>
                  </a:lnTo>
                  <a:lnTo>
                    <a:pt x="875" y="172"/>
                  </a:lnTo>
                  <a:lnTo>
                    <a:pt x="834" y="132"/>
                  </a:lnTo>
                  <a:lnTo>
                    <a:pt x="789" y="97"/>
                  </a:lnTo>
                  <a:lnTo>
                    <a:pt x="743" y="65"/>
                  </a:lnTo>
                  <a:lnTo>
                    <a:pt x="693" y="41"/>
                  </a:lnTo>
                  <a:lnTo>
                    <a:pt x="643" y="22"/>
                  </a:lnTo>
                  <a:lnTo>
                    <a:pt x="590" y="9"/>
                  </a:lnTo>
                  <a:lnTo>
                    <a:pt x="536" y="0"/>
                  </a:lnTo>
                  <a:lnTo>
                    <a:pt x="482" y="0"/>
                  </a:lnTo>
                  <a:lnTo>
                    <a:pt x="428" y="6"/>
                  </a:lnTo>
                  <a:close/>
                </a:path>
              </a:pathLst>
            </a:custGeom>
            <a:solidFill>
              <a:srgbClr val="D8D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7" name="Freeform 57"/>
            <p:cNvSpPr>
              <a:spLocks/>
            </p:cNvSpPr>
            <p:nvPr/>
          </p:nvSpPr>
          <p:spPr bwMode="auto">
            <a:xfrm>
              <a:off x="1214" y="2895"/>
              <a:ext cx="1050" cy="917"/>
            </a:xfrm>
            <a:custGeom>
              <a:avLst/>
              <a:gdLst/>
              <a:ahLst/>
              <a:cxnLst>
                <a:cxn ang="0">
                  <a:pos x="11" y="675"/>
                </a:cxn>
                <a:cxn ang="0">
                  <a:pos x="8" y="547"/>
                </a:cxn>
                <a:cxn ang="0">
                  <a:pos x="27" y="428"/>
                </a:cxn>
                <a:cxn ang="0">
                  <a:pos x="62" y="317"/>
                </a:cxn>
                <a:cxn ang="0">
                  <a:pos x="116" y="219"/>
                </a:cxn>
                <a:cxn ang="0">
                  <a:pos x="184" y="137"/>
                </a:cxn>
                <a:cxn ang="0">
                  <a:pos x="266" y="73"/>
                </a:cxn>
                <a:cxn ang="0">
                  <a:pos x="361" y="30"/>
                </a:cxn>
                <a:cxn ang="0">
                  <a:pos x="465" y="12"/>
                </a:cxn>
                <a:cxn ang="0">
                  <a:pos x="568" y="19"/>
                </a:cxn>
                <a:cxn ang="0">
                  <a:pos x="668" y="50"/>
                </a:cxn>
                <a:cxn ang="0">
                  <a:pos x="760" y="104"/>
                </a:cxn>
                <a:cxn ang="0">
                  <a:pos x="844" y="177"/>
                </a:cxn>
                <a:cxn ang="0">
                  <a:pos x="916" y="268"/>
                </a:cxn>
                <a:cxn ang="0">
                  <a:pos x="975" y="375"/>
                </a:cxn>
                <a:cxn ang="0">
                  <a:pos x="1017" y="497"/>
                </a:cxn>
                <a:cxn ang="0">
                  <a:pos x="1034" y="566"/>
                </a:cxn>
                <a:cxn ang="0">
                  <a:pos x="1034" y="574"/>
                </a:cxn>
                <a:cxn ang="0">
                  <a:pos x="1050" y="573"/>
                </a:cxn>
                <a:cxn ang="0">
                  <a:pos x="1048" y="566"/>
                </a:cxn>
                <a:cxn ang="0">
                  <a:pos x="1047" y="559"/>
                </a:cxn>
                <a:cxn ang="0">
                  <a:pos x="1013" y="431"/>
                </a:cxn>
                <a:cxn ang="0">
                  <a:pos x="962" y="314"/>
                </a:cxn>
                <a:cxn ang="0">
                  <a:pos x="896" y="213"/>
                </a:cxn>
                <a:cxn ang="0">
                  <a:pos x="816" y="129"/>
                </a:cxn>
                <a:cxn ang="0">
                  <a:pos x="725" y="64"/>
                </a:cxn>
                <a:cxn ang="0">
                  <a:pos x="628" y="20"/>
                </a:cxn>
                <a:cxn ang="0">
                  <a:pos x="523" y="0"/>
                </a:cxn>
                <a:cxn ang="0">
                  <a:pos x="417" y="5"/>
                </a:cxn>
                <a:cxn ang="0">
                  <a:pos x="327" y="31"/>
                </a:cxn>
                <a:cxn ang="0">
                  <a:pos x="246" y="74"/>
                </a:cxn>
                <a:cxn ang="0">
                  <a:pos x="176" y="134"/>
                </a:cxn>
                <a:cxn ang="0">
                  <a:pos x="115" y="207"/>
                </a:cxn>
                <a:cxn ang="0">
                  <a:pos x="66" y="293"/>
                </a:cxn>
                <a:cxn ang="0">
                  <a:pos x="30" y="387"/>
                </a:cxn>
                <a:cxn ang="0">
                  <a:pos x="8" y="490"/>
                </a:cxn>
                <a:cxn ang="0">
                  <a:pos x="0" y="600"/>
                </a:cxn>
                <a:cxn ang="0">
                  <a:pos x="3" y="669"/>
                </a:cxn>
                <a:cxn ang="0">
                  <a:pos x="12" y="740"/>
                </a:cxn>
                <a:cxn ang="0">
                  <a:pos x="21" y="786"/>
                </a:cxn>
                <a:cxn ang="0">
                  <a:pos x="34" y="830"/>
                </a:cxn>
                <a:cxn ang="0">
                  <a:pos x="49" y="875"/>
                </a:cxn>
                <a:cxn ang="0">
                  <a:pos x="66" y="917"/>
                </a:cxn>
                <a:cxn ang="0">
                  <a:pos x="62" y="895"/>
                </a:cxn>
                <a:cxn ang="0">
                  <a:pos x="47" y="852"/>
                </a:cxn>
                <a:cxn ang="0">
                  <a:pos x="34" y="809"/>
                </a:cxn>
                <a:cxn ang="0">
                  <a:pos x="23" y="763"/>
                </a:cxn>
              </a:cxnLst>
              <a:rect l="0" t="0" r="r" b="b"/>
              <a:pathLst>
                <a:path w="1050" h="917">
                  <a:moveTo>
                    <a:pt x="19" y="740"/>
                  </a:moveTo>
                  <a:lnTo>
                    <a:pt x="11" y="675"/>
                  </a:lnTo>
                  <a:lnTo>
                    <a:pt x="7" y="611"/>
                  </a:lnTo>
                  <a:lnTo>
                    <a:pt x="8" y="547"/>
                  </a:lnTo>
                  <a:lnTo>
                    <a:pt x="15" y="486"/>
                  </a:lnTo>
                  <a:lnTo>
                    <a:pt x="27" y="428"/>
                  </a:lnTo>
                  <a:lnTo>
                    <a:pt x="42" y="371"/>
                  </a:lnTo>
                  <a:lnTo>
                    <a:pt x="62" y="317"/>
                  </a:lnTo>
                  <a:lnTo>
                    <a:pt x="88" y="267"/>
                  </a:lnTo>
                  <a:lnTo>
                    <a:pt x="116" y="219"/>
                  </a:lnTo>
                  <a:lnTo>
                    <a:pt x="149" y="176"/>
                  </a:lnTo>
                  <a:lnTo>
                    <a:pt x="184" y="137"/>
                  </a:lnTo>
                  <a:lnTo>
                    <a:pt x="223" y="102"/>
                  </a:lnTo>
                  <a:lnTo>
                    <a:pt x="266" y="73"/>
                  </a:lnTo>
                  <a:lnTo>
                    <a:pt x="312" y="49"/>
                  </a:lnTo>
                  <a:lnTo>
                    <a:pt x="361" y="30"/>
                  </a:lnTo>
                  <a:lnTo>
                    <a:pt x="413" y="18"/>
                  </a:lnTo>
                  <a:lnTo>
                    <a:pt x="465" y="12"/>
                  </a:lnTo>
                  <a:lnTo>
                    <a:pt x="517" y="12"/>
                  </a:lnTo>
                  <a:lnTo>
                    <a:pt x="568" y="19"/>
                  </a:lnTo>
                  <a:lnTo>
                    <a:pt x="620" y="32"/>
                  </a:lnTo>
                  <a:lnTo>
                    <a:pt x="668" y="50"/>
                  </a:lnTo>
                  <a:lnTo>
                    <a:pt x="716" y="74"/>
                  </a:lnTo>
                  <a:lnTo>
                    <a:pt x="760" y="104"/>
                  </a:lnTo>
                  <a:lnTo>
                    <a:pt x="804" y="138"/>
                  </a:lnTo>
                  <a:lnTo>
                    <a:pt x="844" y="177"/>
                  </a:lnTo>
                  <a:lnTo>
                    <a:pt x="882" y="221"/>
                  </a:lnTo>
                  <a:lnTo>
                    <a:pt x="916" y="268"/>
                  </a:lnTo>
                  <a:lnTo>
                    <a:pt x="947" y="320"/>
                  </a:lnTo>
                  <a:lnTo>
                    <a:pt x="975" y="375"/>
                  </a:lnTo>
                  <a:lnTo>
                    <a:pt x="998" y="435"/>
                  </a:lnTo>
                  <a:lnTo>
                    <a:pt x="1017" y="497"/>
                  </a:lnTo>
                  <a:lnTo>
                    <a:pt x="1032" y="562"/>
                  </a:lnTo>
                  <a:lnTo>
                    <a:pt x="1034" y="566"/>
                  </a:lnTo>
                  <a:lnTo>
                    <a:pt x="1034" y="570"/>
                  </a:lnTo>
                  <a:lnTo>
                    <a:pt x="1034" y="574"/>
                  </a:lnTo>
                  <a:lnTo>
                    <a:pt x="1035" y="578"/>
                  </a:lnTo>
                  <a:lnTo>
                    <a:pt x="1050" y="573"/>
                  </a:lnTo>
                  <a:lnTo>
                    <a:pt x="1048" y="570"/>
                  </a:lnTo>
                  <a:lnTo>
                    <a:pt x="1048" y="566"/>
                  </a:lnTo>
                  <a:lnTo>
                    <a:pt x="1048" y="562"/>
                  </a:lnTo>
                  <a:lnTo>
                    <a:pt x="1047" y="559"/>
                  </a:lnTo>
                  <a:lnTo>
                    <a:pt x="1032" y="493"/>
                  </a:lnTo>
                  <a:lnTo>
                    <a:pt x="1013" y="431"/>
                  </a:lnTo>
                  <a:lnTo>
                    <a:pt x="990" y="370"/>
                  </a:lnTo>
                  <a:lnTo>
                    <a:pt x="962" y="314"/>
                  </a:lnTo>
                  <a:lnTo>
                    <a:pt x="931" y="261"/>
                  </a:lnTo>
                  <a:lnTo>
                    <a:pt x="896" y="213"/>
                  </a:lnTo>
                  <a:lnTo>
                    <a:pt x="856" y="168"/>
                  </a:lnTo>
                  <a:lnTo>
                    <a:pt x="816" y="129"/>
                  </a:lnTo>
                  <a:lnTo>
                    <a:pt x="771" y="93"/>
                  </a:lnTo>
                  <a:lnTo>
                    <a:pt x="725" y="64"/>
                  </a:lnTo>
                  <a:lnTo>
                    <a:pt x="678" y="39"/>
                  </a:lnTo>
                  <a:lnTo>
                    <a:pt x="628" y="20"/>
                  </a:lnTo>
                  <a:lnTo>
                    <a:pt x="576" y="7"/>
                  </a:lnTo>
                  <a:lnTo>
                    <a:pt x="523" y="0"/>
                  </a:lnTo>
                  <a:lnTo>
                    <a:pt x="471" y="0"/>
                  </a:lnTo>
                  <a:lnTo>
                    <a:pt x="417" y="5"/>
                  </a:lnTo>
                  <a:lnTo>
                    <a:pt x="371" y="16"/>
                  </a:lnTo>
                  <a:lnTo>
                    <a:pt x="327" y="31"/>
                  </a:lnTo>
                  <a:lnTo>
                    <a:pt x="285" y="51"/>
                  </a:lnTo>
                  <a:lnTo>
                    <a:pt x="246" y="74"/>
                  </a:lnTo>
                  <a:lnTo>
                    <a:pt x="210" y="103"/>
                  </a:lnTo>
                  <a:lnTo>
                    <a:pt x="176" y="134"/>
                  </a:lnTo>
                  <a:lnTo>
                    <a:pt x="143" y="169"/>
                  </a:lnTo>
                  <a:lnTo>
                    <a:pt x="115" y="207"/>
                  </a:lnTo>
                  <a:lnTo>
                    <a:pt x="89" y="248"/>
                  </a:lnTo>
                  <a:lnTo>
                    <a:pt x="66" y="293"/>
                  </a:lnTo>
                  <a:lnTo>
                    <a:pt x="46" y="339"/>
                  </a:lnTo>
                  <a:lnTo>
                    <a:pt x="30" y="387"/>
                  </a:lnTo>
                  <a:lnTo>
                    <a:pt x="17" y="439"/>
                  </a:lnTo>
                  <a:lnTo>
                    <a:pt x="8" y="490"/>
                  </a:lnTo>
                  <a:lnTo>
                    <a:pt x="1" y="544"/>
                  </a:lnTo>
                  <a:lnTo>
                    <a:pt x="0" y="600"/>
                  </a:lnTo>
                  <a:lnTo>
                    <a:pt x="1" y="634"/>
                  </a:lnTo>
                  <a:lnTo>
                    <a:pt x="3" y="669"/>
                  </a:lnTo>
                  <a:lnTo>
                    <a:pt x="7" y="704"/>
                  </a:lnTo>
                  <a:lnTo>
                    <a:pt x="12" y="740"/>
                  </a:lnTo>
                  <a:lnTo>
                    <a:pt x="16" y="763"/>
                  </a:lnTo>
                  <a:lnTo>
                    <a:pt x="21" y="786"/>
                  </a:lnTo>
                  <a:lnTo>
                    <a:pt x="27" y="809"/>
                  </a:lnTo>
                  <a:lnTo>
                    <a:pt x="34" y="830"/>
                  </a:lnTo>
                  <a:lnTo>
                    <a:pt x="42" y="853"/>
                  </a:lnTo>
                  <a:lnTo>
                    <a:pt x="49" y="875"/>
                  </a:lnTo>
                  <a:lnTo>
                    <a:pt x="57" y="895"/>
                  </a:lnTo>
                  <a:lnTo>
                    <a:pt x="66" y="917"/>
                  </a:lnTo>
                  <a:lnTo>
                    <a:pt x="72" y="916"/>
                  </a:lnTo>
                  <a:lnTo>
                    <a:pt x="62" y="895"/>
                  </a:lnTo>
                  <a:lnTo>
                    <a:pt x="54" y="874"/>
                  </a:lnTo>
                  <a:lnTo>
                    <a:pt x="47" y="852"/>
                  </a:lnTo>
                  <a:lnTo>
                    <a:pt x="40" y="830"/>
                  </a:lnTo>
                  <a:lnTo>
                    <a:pt x="34" y="809"/>
                  </a:lnTo>
                  <a:lnTo>
                    <a:pt x="28" y="786"/>
                  </a:lnTo>
                  <a:lnTo>
                    <a:pt x="23" y="763"/>
                  </a:lnTo>
                  <a:lnTo>
                    <a:pt x="19" y="740"/>
                  </a:lnTo>
                  <a:close/>
                </a:path>
              </a:pathLst>
            </a:custGeom>
            <a:solidFill>
              <a:srgbClr val="B7BF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8" name="Freeform 58"/>
            <p:cNvSpPr>
              <a:spLocks/>
            </p:cNvSpPr>
            <p:nvPr/>
          </p:nvSpPr>
          <p:spPr bwMode="auto">
            <a:xfrm>
              <a:off x="1280" y="3468"/>
              <a:ext cx="995" cy="729"/>
            </a:xfrm>
            <a:custGeom>
              <a:avLst/>
              <a:gdLst/>
              <a:ahLst/>
              <a:cxnLst>
                <a:cxn ang="0">
                  <a:pos x="524" y="729"/>
                </a:cxn>
                <a:cxn ang="0">
                  <a:pos x="541" y="727"/>
                </a:cxn>
                <a:cxn ang="0">
                  <a:pos x="559" y="726"/>
                </a:cxn>
                <a:cxn ang="0">
                  <a:pos x="577" y="723"/>
                </a:cxn>
                <a:cxn ang="0">
                  <a:pos x="636" y="710"/>
                </a:cxn>
                <a:cxn ang="0">
                  <a:pos x="731" y="668"/>
                </a:cxn>
                <a:cxn ang="0">
                  <a:pos x="813" y="603"/>
                </a:cxn>
                <a:cxn ang="0">
                  <a:pos x="882" y="521"/>
                </a:cxn>
                <a:cxn ang="0">
                  <a:pos x="935" y="423"/>
                </a:cxn>
                <a:cxn ang="0">
                  <a:pos x="973" y="313"/>
                </a:cxn>
                <a:cxn ang="0">
                  <a:pos x="992" y="192"/>
                </a:cxn>
                <a:cxn ang="0">
                  <a:pos x="992" y="65"/>
                </a:cxn>
                <a:cxn ang="0">
                  <a:pos x="969" y="5"/>
                </a:cxn>
                <a:cxn ang="0">
                  <a:pos x="980" y="131"/>
                </a:cxn>
                <a:cxn ang="0">
                  <a:pos x="970" y="253"/>
                </a:cxn>
                <a:cxn ang="0">
                  <a:pos x="945" y="367"/>
                </a:cxn>
                <a:cxn ang="0">
                  <a:pos x="900" y="470"/>
                </a:cxn>
                <a:cxn ang="0">
                  <a:pos x="842" y="559"/>
                </a:cxn>
                <a:cxn ang="0">
                  <a:pos x="767" y="631"/>
                </a:cxn>
                <a:cxn ang="0">
                  <a:pos x="681" y="684"/>
                </a:cxn>
                <a:cxn ang="0">
                  <a:pos x="583" y="714"/>
                </a:cxn>
                <a:cxn ang="0">
                  <a:pos x="497" y="719"/>
                </a:cxn>
                <a:cxn ang="0">
                  <a:pos x="411" y="708"/>
                </a:cxn>
                <a:cxn ang="0">
                  <a:pos x="328" y="680"/>
                </a:cxn>
                <a:cxn ang="0">
                  <a:pos x="249" y="638"/>
                </a:cxn>
                <a:cxn ang="0">
                  <a:pos x="176" y="581"/>
                </a:cxn>
                <a:cxn ang="0">
                  <a:pos x="110" y="512"/>
                </a:cxn>
                <a:cxn ang="0">
                  <a:pos x="53" y="432"/>
                </a:cxn>
                <a:cxn ang="0">
                  <a:pos x="6" y="343"/>
                </a:cxn>
                <a:cxn ang="0">
                  <a:pos x="20" y="386"/>
                </a:cxn>
                <a:cxn ang="0">
                  <a:pos x="66" y="466"/>
                </a:cxn>
                <a:cxn ang="0">
                  <a:pos x="122" y="536"/>
                </a:cxn>
                <a:cxn ang="0">
                  <a:pos x="183" y="597"/>
                </a:cxn>
                <a:cxn ang="0">
                  <a:pos x="250" y="647"/>
                </a:cxn>
                <a:cxn ang="0">
                  <a:pos x="322" y="687"/>
                </a:cxn>
                <a:cxn ang="0">
                  <a:pos x="398" y="714"/>
                </a:cxn>
                <a:cxn ang="0">
                  <a:pos x="476" y="727"/>
                </a:cxn>
              </a:cxnLst>
              <a:rect l="0" t="0" r="r" b="b"/>
              <a:pathLst>
                <a:path w="995" h="729">
                  <a:moveTo>
                    <a:pt x="516" y="729"/>
                  </a:moveTo>
                  <a:lnTo>
                    <a:pt x="524" y="729"/>
                  </a:lnTo>
                  <a:lnTo>
                    <a:pt x="533" y="727"/>
                  </a:lnTo>
                  <a:lnTo>
                    <a:pt x="541" y="727"/>
                  </a:lnTo>
                  <a:lnTo>
                    <a:pt x="551" y="726"/>
                  </a:lnTo>
                  <a:lnTo>
                    <a:pt x="559" y="726"/>
                  </a:lnTo>
                  <a:lnTo>
                    <a:pt x="567" y="725"/>
                  </a:lnTo>
                  <a:lnTo>
                    <a:pt x="577" y="723"/>
                  </a:lnTo>
                  <a:lnTo>
                    <a:pt x="585" y="722"/>
                  </a:lnTo>
                  <a:lnTo>
                    <a:pt x="636" y="710"/>
                  </a:lnTo>
                  <a:lnTo>
                    <a:pt x="685" y="691"/>
                  </a:lnTo>
                  <a:lnTo>
                    <a:pt x="731" y="668"/>
                  </a:lnTo>
                  <a:lnTo>
                    <a:pt x="774" y="638"/>
                  </a:lnTo>
                  <a:lnTo>
                    <a:pt x="813" y="603"/>
                  </a:lnTo>
                  <a:lnTo>
                    <a:pt x="850" y="565"/>
                  </a:lnTo>
                  <a:lnTo>
                    <a:pt x="882" y="521"/>
                  </a:lnTo>
                  <a:lnTo>
                    <a:pt x="911" y="474"/>
                  </a:lnTo>
                  <a:lnTo>
                    <a:pt x="935" y="423"/>
                  </a:lnTo>
                  <a:lnTo>
                    <a:pt x="957" y="370"/>
                  </a:lnTo>
                  <a:lnTo>
                    <a:pt x="973" y="313"/>
                  </a:lnTo>
                  <a:lnTo>
                    <a:pt x="984" y="253"/>
                  </a:lnTo>
                  <a:lnTo>
                    <a:pt x="992" y="192"/>
                  </a:lnTo>
                  <a:lnTo>
                    <a:pt x="995" y="129"/>
                  </a:lnTo>
                  <a:lnTo>
                    <a:pt x="992" y="65"/>
                  </a:lnTo>
                  <a:lnTo>
                    <a:pt x="984" y="0"/>
                  </a:lnTo>
                  <a:lnTo>
                    <a:pt x="969" y="5"/>
                  </a:lnTo>
                  <a:lnTo>
                    <a:pt x="977" y="69"/>
                  </a:lnTo>
                  <a:lnTo>
                    <a:pt x="980" y="131"/>
                  </a:lnTo>
                  <a:lnTo>
                    <a:pt x="977" y="194"/>
                  </a:lnTo>
                  <a:lnTo>
                    <a:pt x="970" y="253"/>
                  </a:lnTo>
                  <a:lnTo>
                    <a:pt x="959" y="311"/>
                  </a:lnTo>
                  <a:lnTo>
                    <a:pt x="945" y="367"/>
                  </a:lnTo>
                  <a:lnTo>
                    <a:pt x="924" y="420"/>
                  </a:lnTo>
                  <a:lnTo>
                    <a:pt x="900" y="470"/>
                  </a:lnTo>
                  <a:lnTo>
                    <a:pt x="873" y="516"/>
                  </a:lnTo>
                  <a:lnTo>
                    <a:pt x="842" y="559"/>
                  </a:lnTo>
                  <a:lnTo>
                    <a:pt x="807" y="597"/>
                  </a:lnTo>
                  <a:lnTo>
                    <a:pt x="767" y="631"/>
                  </a:lnTo>
                  <a:lnTo>
                    <a:pt x="727" y="660"/>
                  </a:lnTo>
                  <a:lnTo>
                    <a:pt x="681" y="684"/>
                  </a:lnTo>
                  <a:lnTo>
                    <a:pt x="633" y="702"/>
                  </a:lnTo>
                  <a:lnTo>
                    <a:pt x="583" y="714"/>
                  </a:lnTo>
                  <a:lnTo>
                    <a:pt x="540" y="719"/>
                  </a:lnTo>
                  <a:lnTo>
                    <a:pt x="497" y="719"/>
                  </a:lnTo>
                  <a:lnTo>
                    <a:pt x="453" y="716"/>
                  </a:lnTo>
                  <a:lnTo>
                    <a:pt x="411" y="708"/>
                  </a:lnTo>
                  <a:lnTo>
                    <a:pt x="370" y="696"/>
                  </a:lnTo>
                  <a:lnTo>
                    <a:pt x="328" y="680"/>
                  </a:lnTo>
                  <a:lnTo>
                    <a:pt x="288" y="661"/>
                  </a:lnTo>
                  <a:lnTo>
                    <a:pt x="249" y="638"/>
                  </a:lnTo>
                  <a:lnTo>
                    <a:pt x="211" y="611"/>
                  </a:lnTo>
                  <a:lnTo>
                    <a:pt x="176" y="581"/>
                  </a:lnTo>
                  <a:lnTo>
                    <a:pt x="142" y="549"/>
                  </a:lnTo>
                  <a:lnTo>
                    <a:pt x="110" y="512"/>
                  </a:lnTo>
                  <a:lnTo>
                    <a:pt x="80" y="474"/>
                  </a:lnTo>
                  <a:lnTo>
                    <a:pt x="53" y="432"/>
                  </a:lnTo>
                  <a:lnTo>
                    <a:pt x="27" y="389"/>
                  </a:lnTo>
                  <a:lnTo>
                    <a:pt x="6" y="343"/>
                  </a:lnTo>
                  <a:lnTo>
                    <a:pt x="0" y="344"/>
                  </a:lnTo>
                  <a:lnTo>
                    <a:pt x="20" y="386"/>
                  </a:lnTo>
                  <a:lnTo>
                    <a:pt x="42" y="427"/>
                  </a:lnTo>
                  <a:lnTo>
                    <a:pt x="66" y="466"/>
                  </a:lnTo>
                  <a:lnTo>
                    <a:pt x="93" y="502"/>
                  </a:lnTo>
                  <a:lnTo>
                    <a:pt x="122" y="536"/>
                  </a:lnTo>
                  <a:lnTo>
                    <a:pt x="152" y="567"/>
                  </a:lnTo>
                  <a:lnTo>
                    <a:pt x="183" y="597"/>
                  </a:lnTo>
                  <a:lnTo>
                    <a:pt x="215" y="623"/>
                  </a:lnTo>
                  <a:lnTo>
                    <a:pt x="250" y="647"/>
                  </a:lnTo>
                  <a:lnTo>
                    <a:pt x="286" y="669"/>
                  </a:lnTo>
                  <a:lnTo>
                    <a:pt x="322" y="687"/>
                  </a:lnTo>
                  <a:lnTo>
                    <a:pt x="360" y="702"/>
                  </a:lnTo>
                  <a:lnTo>
                    <a:pt x="398" y="714"/>
                  </a:lnTo>
                  <a:lnTo>
                    <a:pt x="437" y="722"/>
                  </a:lnTo>
                  <a:lnTo>
                    <a:pt x="476" y="727"/>
                  </a:lnTo>
                  <a:lnTo>
                    <a:pt x="516" y="729"/>
                  </a:lnTo>
                  <a:close/>
                </a:path>
              </a:pathLst>
            </a:custGeom>
            <a:solidFill>
              <a:srgbClr val="B7BF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9" name="Freeform 59"/>
            <p:cNvSpPr>
              <a:spLocks/>
            </p:cNvSpPr>
            <p:nvPr/>
          </p:nvSpPr>
          <p:spPr bwMode="auto">
            <a:xfrm>
              <a:off x="1286" y="3473"/>
              <a:ext cx="974" cy="716"/>
            </a:xfrm>
            <a:custGeom>
              <a:avLst/>
              <a:gdLst/>
              <a:ahLst/>
              <a:cxnLst>
                <a:cxn ang="0">
                  <a:pos x="533" y="707"/>
                </a:cxn>
                <a:cxn ang="0">
                  <a:pos x="447" y="703"/>
                </a:cxn>
                <a:cxn ang="0">
                  <a:pos x="365" y="684"/>
                </a:cxn>
                <a:cxn ang="0">
                  <a:pos x="285" y="649"/>
                </a:cxn>
                <a:cxn ang="0">
                  <a:pos x="209" y="599"/>
                </a:cxn>
                <a:cxn ang="0">
                  <a:pos x="140" y="537"/>
                </a:cxn>
                <a:cxn ang="0">
                  <a:pos x="79" y="464"/>
                </a:cxn>
                <a:cxn ang="0">
                  <a:pos x="27" y="380"/>
                </a:cxn>
                <a:cxn ang="0">
                  <a:pos x="0" y="338"/>
                </a:cxn>
                <a:cxn ang="0">
                  <a:pos x="41" y="419"/>
                </a:cxn>
                <a:cxn ang="0">
                  <a:pos x="92" y="492"/>
                </a:cxn>
                <a:cxn ang="0">
                  <a:pos x="148" y="556"/>
                </a:cxn>
                <a:cxn ang="0">
                  <a:pos x="212" y="611"/>
                </a:cxn>
                <a:cxn ang="0">
                  <a:pos x="281" y="655"/>
                </a:cxn>
                <a:cxn ang="0">
                  <a:pos x="354" y="688"/>
                </a:cxn>
                <a:cxn ang="0">
                  <a:pos x="430" y="709"/>
                </a:cxn>
                <a:cxn ang="0">
                  <a:pos x="507" y="716"/>
                </a:cxn>
                <a:cxn ang="0">
                  <a:pos x="525" y="716"/>
                </a:cxn>
                <a:cxn ang="0">
                  <a:pos x="542" y="714"/>
                </a:cxn>
                <a:cxn ang="0">
                  <a:pos x="560" y="711"/>
                </a:cxn>
                <a:cxn ang="0">
                  <a:pos x="577" y="709"/>
                </a:cxn>
                <a:cxn ang="0">
                  <a:pos x="675" y="679"/>
                </a:cxn>
                <a:cxn ang="0">
                  <a:pos x="761" y="626"/>
                </a:cxn>
                <a:cxn ang="0">
                  <a:pos x="836" y="554"/>
                </a:cxn>
                <a:cxn ang="0">
                  <a:pos x="894" y="465"/>
                </a:cxn>
                <a:cxn ang="0">
                  <a:pos x="939" y="362"/>
                </a:cxn>
                <a:cxn ang="0">
                  <a:pos x="964" y="248"/>
                </a:cxn>
                <a:cxn ang="0">
                  <a:pos x="974" y="126"/>
                </a:cxn>
                <a:cxn ang="0">
                  <a:pos x="963" y="0"/>
                </a:cxn>
                <a:cxn ang="0">
                  <a:pos x="956" y="68"/>
                </a:cxn>
                <a:cxn ang="0">
                  <a:pos x="958" y="190"/>
                </a:cxn>
                <a:cxn ang="0">
                  <a:pos x="940" y="306"/>
                </a:cxn>
                <a:cxn ang="0">
                  <a:pos x="906" y="412"/>
                </a:cxn>
                <a:cxn ang="0">
                  <a:pos x="856" y="507"/>
                </a:cxn>
                <a:cxn ang="0">
                  <a:pos x="792" y="587"/>
                </a:cxn>
                <a:cxn ang="0">
                  <a:pos x="714" y="649"/>
                </a:cxn>
                <a:cxn ang="0">
                  <a:pos x="623" y="690"/>
                </a:cxn>
              </a:cxnLst>
              <a:rect l="0" t="0" r="r" b="b"/>
              <a:pathLst>
                <a:path w="974" h="716">
                  <a:moveTo>
                    <a:pt x="575" y="702"/>
                  </a:moveTo>
                  <a:lnTo>
                    <a:pt x="533" y="707"/>
                  </a:lnTo>
                  <a:lnTo>
                    <a:pt x="489" y="707"/>
                  </a:lnTo>
                  <a:lnTo>
                    <a:pt x="447" y="703"/>
                  </a:lnTo>
                  <a:lnTo>
                    <a:pt x="405" y="695"/>
                  </a:lnTo>
                  <a:lnTo>
                    <a:pt x="365" y="684"/>
                  </a:lnTo>
                  <a:lnTo>
                    <a:pt x="324" y="668"/>
                  </a:lnTo>
                  <a:lnTo>
                    <a:pt x="285" y="649"/>
                  </a:lnTo>
                  <a:lnTo>
                    <a:pt x="246" y="626"/>
                  </a:lnTo>
                  <a:lnTo>
                    <a:pt x="209" y="599"/>
                  </a:lnTo>
                  <a:lnTo>
                    <a:pt x="174" y="569"/>
                  </a:lnTo>
                  <a:lnTo>
                    <a:pt x="140" y="537"/>
                  </a:lnTo>
                  <a:lnTo>
                    <a:pt x="108" y="502"/>
                  </a:lnTo>
                  <a:lnTo>
                    <a:pt x="79" y="464"/>
                  </a:lnTo>
                  <a:lnTo>
                    <a:pt x="51" y="423"/>
                  </a:lnTo>
                  <a:lnTo>
                    <a:pt x="27" y="380"/>
                  </a:lnTo>
                  <a:lnTo>
                    <a:pt x="5" y="335"/>
                  </a:lnTo>
                  <a:lnTo>
                    <a:pt x="0" y="338"/>
                  </a:lnTo>
                  <a:lnTo>
                    <a:pt x="20" y="378"/>
                  </a:lnTo>
                  <a:lnTo>
                    <a:pt x="41" y="419"/>
                  </a:lnTo>
                  <a:lnTo>
                    <a:pt x="66" y="455"/>
                  </a:lnTo>
                  <a:lnTo>
                    <a:pt x="92" y="492"/>
                  </a:lnTo>
                  <a:lnTo>
                    <a:pt x="119" y="525"/>
                  </a:lnTo>
                  <a:lnTo>
                    <a:pt x="148" y="556"/>
                  </a:lnTo>
                  <a:lnTo>
                    <a:pt x="179" y="584"/>
                  </a:lnTo>
                  <a:lnTo>
                    <a:pt x="212" y="611"/>
                  </a:lnTo>
                  <a:lnTo>
                    <a:pt x="246" y="634"/>
                  </a:lnTo>
                  <a:lnTo>
                    <a:pt x="281" y="655"/>
                  </a:lnTo>
                  <a:lnTo>
                    <a:pt x="316" y="674"/>
                  </a:lnTo>
                  <a:lnTo>
                    <a:pt x="354" y="688"/>
                  </a:lnTo>
                  <a:lnTo>
                    <a:pt x="391" y="699"/>
                  </a:lnTo>
                  <a:lnTo>
                    <a:pt x="430" y="709"/>
                  </a:lnTo>
                  <a:lnTo>
                    <a:pt x="468" y="714"/>
                  </a:lnTo>
                  <a:lnTo>
                    <a:pt x="507" y="716"/>
                  </a:lnTo>
                  <a:lnTo>
                    <a:pt x="515" y="716"/>
                  </a:lnTo>
                  <a:lnTo>
                    <a:pt x="525" y="716"/>
                  </a:lnTo>
                  <a:lnTo>
                    <a:pt x="533" y="714"/>
                  </a:lnTo>
                  <a:lnTo>
                    <a:pt x="542" y="714"/>
                  </a:lnTo>
                  <a:lnTo>
                    <a:pt x="550" y="713"/>
                  </a:lnTo>
                  <a:lnTo>
                    <a:pt x="560" y="711"/>
                  </a:lnTo>
                  <a:lnTo>
                    <a:pt x="568" y="710"/>
                  </a:lnTo>
                  <a:lnTo>
                    <a:pt x="577" y="709"/>
                  </a:lnTo>
                  <a:lnTo>
                    <a:pt x="627" y="697"/>
                  </a:lnTo>
                  <a:lnTo>
                    <a:pt x="675" y="679"/>
                  </a:lnTo>
                  <a:lnTo>
                    <a:pt x="721" y="655"/>
                  </a:lnTo>
                  <a:lnTo>
                    <a:pt x="761" y="626"/>
                  </a:lnTo>
                  <a:lnTo>
                    <a:pt x="801" y="592"/>
                  </a:lnTo>
                  <a:lnTo>
                    <a:pt x="836" y="554"/>
                  </a:lnTo>
                  <a:lnTo>
                    <a:pt x="867" y="511"/>
                  </a:lnTo>
                  <a:lnTo>
                    <a:pt x="894" y="465"/>
                  </a:lnTo>
                  <a:lnTo>
                    <a:pt x="918" y="415"/>
                  </a:lnTo>
                  <a:lnTo>
                    <a:pt x="939" y="362"/>
                  </a:lnTo>
                  <a:lnTo>
                    <a:pt x="953" y="306"/>
                  </a:lnTo>
                  <a:lnTo>
                    <a:pt x="964" y="248"/>
                  </a:lnTo>
                  <a:lnTo>
                    <a:pt x="971" y="189"/>
                  </a:lnTo>
                  <a:lnTo>
                    <a:pt x="974" y="126"/>
                  </a:lnTo>
                  <a:lnTo>
                    <a:pt x="971" y="64"/>
                  </a:lnTo>
                  <a:lnTo>
                    <a:pt x="963" y="0"/>
                  </a:lnTo>
                  <a:lnTo>
                    <a:pt x="948" y="6"/>
                  </a:lnTo>
                  <a:lnTo>
                    <a:pt x="956" y="68"/>
                  </a:lnTo>
                  <a:lnTo>
                    <a:pt x="959" y="130"/>
                  </a:lnTo>
                  <a:lnTo>
                    <a:pt x="958" y="190"/>
                  </a:lnTo>
                  <a:lnTo>
                    <a:pt x="951" y="250"/>
                  </a:lnTo>
                  <a:lnTo>
                    <a:pt x="940" y="306"/>
                  </a:lnTo>
                  <a:lnTo>
                    <a:pt x="925" y="361"/>
                  </a:lnTo>
                  <a:lnTo>
                    <a:pt x="906" y="412"/>
                  </a:lnTo>
                  <a:lnTo>
                    <a:pt x="883" y="461"/>
                  </a:lnTo>
                  <a:lnTo>
                    <a:pt x="856" y="507"/>
                  </a:lnTo>
                  <a:lnTo>
                    <a:pt x="826" y="549"/>
                  </a:lnTo>
                  <a:lnTo>
                    <a:pt x="792" y="587"/>
                  </a:lnTo>
                  <a:lnTo>
                    <a:pt x="755" y="621"/>
                  </a:lnTo>
                  <a:lnTo>
                    <a:pt x="714" y="649"/>
                  </a:lnTo>
                  <a:lnTo>
                    <a:pt x="671" y="672"/>
                  </a:lnTo>
                  <a:lnTo>
                    <a:pt x="623" y="690"/>
                  </a:lnTo>
                  <a:lnTo>
                    <a:pt x="575" y="702"/>
                  </a:lnTo>
                  <a:close/>
                </a:path>
              </a:pathLst>
            </a:custGeom>
            <a:solidFill>
              <a:srgbClr val="939E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0" name="Freeform 60"/>
            <p:cNvSpPr>
              <a:spLocks/>
            </p:cNvSpPr>
            <p:nvPr/>
          </p:nvSpPr>
          <p:spPr bwMode="auto">
            <a:xfrm>
              <a:off x="1221" y="2907"/>
              <a:ext cx="1028" cy="904"/>
            </a:xfrm>
            <a:custGeom>
              <a:avLst/>
              <a:gdLst/>
              <a:ahLst/>
              <a:cxnLst>
                <a:cxn ang="0">
                  <a:pos x="361" y="16"/>
                </a:cxn>
                <a:cxn ang="0">
                  <a:pos x="277" y="50"/>
                </a:cxn>
                <a:cxn ang="0">
                  <a:pos x="204" y="100"/>
                </a:cxn>
                <a:cxn ang="0">
                  <a:pos x="139" y="165"/>
                </a:cxn>
                <a:cxn ang="0">
                  <a:pos x="86" y="244"/>
                </a:cxn>
                <a:cxn ang="0">
                  <a:pos x="44" y="332"/>
                </a:cxn>
                <a:cxn ang="0">
                  <a:pos x="16" y="430"/>
                </a:cxn>
                <a:cxn ang="0">
                  <a:pos x="1" y="534"/>
                </a:cxn>
                <a:cxn ang="0">
                  <a:pos x="1" y="622"/>
                </a:cxn>
                <a:cxn ang="0">
                  <a:pos x="6" y="692"/>
                </a:cxn>
                <a:cxn ang="0">
                  <a:pos x="16" y="751"/>
                </a:cxn>
                <a:cxn ang="0">
                  <a:pos x="27" y="797"/>
                </a:cxn>
                <a:cxn ang="0">
                  <a:pos x="40" y="840"/>
                </a:cxn>
                <a:cxn ang="0">
                  <a:pos x="55" y="883"/>
                </a:cxn>
                <a:cxn ang="0">
                  <a:pos x="70" y="901"/>
                </a:cxn>
                <a:cxn ang="0">
                  <a:pos x="54" y="859"/>
                </a:cxn>
                <a:cxn ang="0">
                  <a:pos x="39" y="817"/>
                </a:cxn>
                <a:cxn ang="0">
                  <a:pos x="27" y="772"/>
                </a:cxn>
                <a:cxn ang="0">
                  <a:pos x="17" y="728"/>
                </a:cxn>
                <a:cxn ang="0">
                  <a:pos x="5" y="602"/>
                </a:cxn>
                <a:cxn ang="0">
                  <a:pos x="14" y="480"/>
                </a:cxn>
                <a:cxn ang="0">
                  <a:pos x="40" y="366"/>
                </a:cxn>
                <a:cxn ang="0">
                  <a:pos x="83" y="263"/>
                </a:cxn>
                <a:cxn ang="0">
                  <a:pos x="143" y="174"/>
                </a:cxn>
                <a:cxn ang="0">
                  <a:pos x="217" y="102"/>
                </a:cxn>
                <a:cxn ang="0">
                  <a:pos x="303" y="49"/>
                </a:cxn>
                <a:cxn ang="0">
                  <a:pos x="401" y="19"/>
                </a:cxn>
                <a:cxn ang="0">
                  <a:pos x="504" y="14"/>
                </a:cxn>
                <a:cxn ang="0">
                  <a:pos x="604" y="33"/>
                </a:cxn>
                <a:cxn ang="0">
                  <a:pos x="699" y="75"/>
                </a:cxn>
                <a:cxn ang="0">
                  <a:pos x="786" y="136"/>
                </a:cxn>
                <a:cxn ang="0">
                  <a:pos x="863" y="217"/>
                </a:cxn>
                <a:cxn ang="0">
                  <a:pos x="926" y="316"/>
                </a:cxn>
                <a:cxn ang="0">
                  <a:pos x="977" y="428"/>
                </a:cxn>
                <a:cxn ang="0">
                  <a:pos x="1010" y="554"/>
                </a:cxn>
                <a:cxn ang="0">
                  <a:pos x="1012" y="564"/>
                </a:cxn>
                <a:cxn ang="0">
                  <a:pos x="1013" y="572"/>
                </a:cxn>
                <a:cxn ang="0">
                  <a:pos x="1027" y="562"/>
                </a:cxn>
                <a:cxn ang="0">
                  <a:pos x="1027" y="554"/>
                </a:cxn>
                <a:cxn ang="0">
                  <a:pos x="1010" y="485"/>
                </a:cxn>
                <a:cxn ang="0">
                  <a:pos x="968" y="363"/>
                </a:cxn>
                <a:cxn ang="0">
                  <a:pos x="909" y="256"/>
                </a:cxn>
                <a:cxn ang="0">
                  <a:pos x="837" y="165"/>
                </a:cxn>
                <a:cxn ang="0">
                  <a:pos x="753" y="92"/>
                </a:cxn>
                <a:cxn ang="0">
                  <a:pos x="661" y="38"/>
                </a:cxn>
                <a:cxn ang="0">
                  <a:pos x="561" y="7"/>
                </a:cxn>
                <a:cxn ang="0">
                  <a:pos x="458" y="0"/>
                </a:cxn>
              </a:cxnLst>
              <a:rect l="0" t="0" r="r" b="b"/>
              <a:pathLst>
                <a:path w="1028" h="904">
                  <a:moveTo>
                    <a:pt x="406" y="6"/>
                  </a:moveTo>
                  <a:lnTo>
                    <a:pt x="361" y="16"/>
                  </a:lnTo>
                  <a:lnTo>
                    <a:pt x="318" y="31"/>
                  </a:lnTo>
                  <a:lnTo>
                    <a:pt x="277" y="50"/>
                  </a:lnTo>
                  <a:lnTo>
                    <a:pt x="239" y="73"/>
                  </a:lnTo>
                  <a:lnTo>
                    <a:pt x="204" y="100"/>
                  </a:lnTo>
                  <a:lnTo>
                    <a:pt x="170" y="132"/>
                  </a:lnTo>
                  <a:lnTo>
                    <a:pt x="139" y="165"/>
                  </a:lnTo>
                  <a:lnTo>
                    <a:pt x="112" y="203"/>
                  </a:lnTo>
                  <a:lnTo>
                    <a:pt x="86" y="244"/>
                  </a:lnTo>
                  <a:lnTo>
                    <a:pt x="63" y="287"/>
                  </a:lnTo>
                  <a:lnTo>
                    <a:pt x="44" y="332"/>
                  </a:lnTo>
                  <a:lnTo>
                    <a:pt x="29" y="379"/>
                  </a:lnTo>
                  <a:lnTo>
                    <a:pt x="16" y="430"/>
                  </a:lnTo>
                  <a:lnTo>
                    <a:pt x="8" y="481"/>
                  </a:lnTo>
                  <a:lnTo>
                    <a:pt x="1" y="534"/>
                  </a:lnTo>
                  <a:lnTo>
                    <a:pt x="0" y="588"/>
                  </a:lnTo>
                  <a:lnTo>
                    <a:pt x="1" y="622"/>
                  </a:lnTo>
                  <a:lnTo>
                    <a:pt x="2" y="657"/>
                  </a:lnTo>
                  <a:lnTo>
                    <a:pt x="6" y="692"/>
                  </a:lnTo>
                  <a:lnTo>
                    <a:pt x="12" y="728"/>
                  </a:lnTo>
                  <a:lnTo>
                    <a:pt x="16" y="751"/>
                  </a:lnTo>
                  <a:lnTo>
                    <a:pt x="21" y="774"/>
                  </a:lnTo>
                  <a:lnTo>
                    <a:pt x="27" y="797"/>
                  </a:lnTo>
                  <a:lnTo>
                    <a:pt x="33" y="818"/>
                  </a:lnTo>
                  <a:lnTo>
                    <a:pt x="40" y="840"/>
                  </a:lnTo>
                  <a:lnTo>
                    <a:pt x="47" y="862"/>
                  </a:lnTo>
                  <a:lnTo>
                    <a:pt x="55" y="883"/>
                  </a:lnTo>
                  <a:lnTo>
                    <a:pt x="65" y="904"/>
                  </a:lnTo>
                  <a:lnTo>
                    <a:pt x="70" y="901"/>
                  </a:lnTo>
                  <a:lnTo>
                    <a:pt x="62" y="881"/>
                  </a:lnTo>
                  <a:lnTo>
                    <a:pt x="54" y="859"/>
                  </a:lnTo>
                  <a:lnTo>
                    <a:pt x="46" y="839"/>
                  </a:lnTo>
                  <a:lnTo>
                    <a:pt x="39" y="817"/>
                  </a:lnTo>
                  <a:lnTo>
                    <a:pt x="32" y="795"/>
                  </a:lnTo>
                  <a:lnTo>
                    <a:pt x="27" y="772"/>
                  </a:lnTo>
                  <a:lnTo>
                    <a:pt x="21" y="751"/>
                  </a:lnTo>
                  <a:lnTo>
                    <a:pt x="17" y="728"/>
                  </a:lnTo>
                  <a:lnTo>
                    <a:pt x="9" y="664"/>
                  </a:lnTo>
                  <a:lnTo>
                    <a:pt x="5" y="602"/>
                  </a:lnTo>
                  <a:lnTo>
                    <a:pt x="8" y="539"/>
                  </a:lnTo>
                  <a:lnTo>
                    <a:pt x="14" y="480"/>
                  </a:lnTo>
                  <a:lnTo>
                    <a:pt x="25" y="421"/>
                  </a:lnTo>
                  <a:lnTo>
                    <a:pt x="40" y="366"/>
                  </a:lnTo>
                  <a:lnTo>
                    <a:pt x="60" y="313"/>
                  </a:lnTo>
                  <a:lnTo>
                    <a:pt x="83" y="263"/>
                  </a:lnTo>
                  <a:lnTo>
                    <a:pt x="112" y="217"/>
                  </a:lnTo>
                  <a:lnTo>
                    <a:pt x="143" y="174"/>
                  </a:lnTo>
                  <a:lnTo>
                    <a:pt x="178" y="136"/>
                  </a:lnTo>
                  <a:lnTo>
                    <a:pt x="217" y="102"/>
                  </a:lnTo>
                  <a:lnTo>
                    <a:pt x="258" y="73"/>
                  </a:lnTo>
                  <a:lnTo>
                    <a:pt x="303" y="49"/>
                  </a:lnTo>
                  <a:lnTo>
                    <a:pt x="351" y="31"/>
                  </a:lnTo>
                  <a:lnTo>
                    <a:pt x="401" y="19"/>
                  </a:lnTo>
                  <a:lnTo>
                    <a:pt x="453" y="14"/>
                  </a:lnTo>
                  <a:lnTo>
                    <a:pt x="504" y="14"/>
                  </a:lnTo>
                  <a:lnTo>
                    <a:pt x="556" y="20"/>
                  </a:lnTo>
                  <a:lnTo>
                    <a:pt x="604" y="33"/>
                  </a:lnTo>
                  <a:lnTo>
                    <a:pt x="653" y="50"/>
                  </a:lnTo>
                  <a:lnTo>
                    <a:pt x="699" y="75"/>
                  </a:lnTo>
                  <a:lnTo>
                    <a:pt x="744" y="103"/>
                  </a:lnTo>
                  <a:lnTo>
                    <a:pt x="786" y="136"/>
                  </a:lnTo>
                  <a:lnTo>
                    <a:pt x="825" y="175"/>
                  </a:lnTo>
                  <a:lnTo>
                    <a:pt x="863" y="217"/>
                  </a:lnTo>
                  <a:lnTo>
                    <a:pt x="897" y="264"/>
                  </a:lnTo>
                  <a:lnTo>
                    <a:pt x="926" y="316"/>
                  </a:lnTo>
                  <a:lnTo>
                    <a:pt x="954" y="370"/>
                  </a:lnTo>
                  <a:lnTo>
                    <a:pt x="977" y="428"/>
                  </a:lnTo>
                  <a:lnTo>
                    <a:pt x="995" y="489"/>
                  </a:lnTo>
                  <a:lnTo>
                    <a:pt x="1010" y="554"/>
                  </a:lnTo>
                  <a:lnTo>
                    <a:pt x="1012" y="560"/>
                  </a:lnTo>
                  <a:lnTo>
                    <a:pt x="1012" y="564"/>
                  </a:lnTo>
                  <a:lnTo>
                    <a:pt x="1012" y="568"/>
                  </a:lnTo>
                  <a:lnTo>
                    <a:pt x="1013" y="572"/>
                  </a:lnTo>
                  <a:lnTo>
                    <a:pt x="1028" y="566"/>
                  </a:lnTo>
                  <a:lnTo>
                    <a:pt x="1027" y="562"/>
                  </a:lnTo>
                  <a:lnTo>
                    <a:pt x="1027" y="558"/>
                  </a:lnTo>
                  <a:lnTo>
                    <a:pt x="1027" y="554"/>
                  </a:lnTo>
                  <a:lnTo>
                    <a:pt x="1025" y="550"/>
                  </a:lnTo>
                  <a:lnTo>
                    <a:pt x="1010" y="485"/>
                  </a:lnTo>
                  <a:lnTo>
                    <a:pt x="991" y="423"/>
                  </a:lnTo>
                  <a:lnTo>
                    <a:pt x="968" y="363"/>
                  </a:lnTo>
                  <a:lnTo>
                    <a:pt x="940" y="308"/>
                  </a:lnTo>
                  <a:lnTo>
                    <a:pt x="909" y="256"/>
                  </a:lnTo>
                  <a:lnTo>
                    <a:pt x="875" y="209"/>
                  </a:lnTo>
                  <a:lnTo>
                    <a:pt x="837" y="165"/>
                  </a:lnTo>
                  <a:lnTo>
                    <a:pt x="797" y="126"/>
                  </a:lnTo>
                  <a:lnTo>
                    <a:pt x="753" y="92"/>
                  </a:lnTo>
                  <a:lnTo>
                    <a:pt x="709" y="62"/>
                  </a:lnTo>
                  <a:lnTo>
                    <a:pt x="661" y="38"/>
                  </a:lnTo>
                  <a:lnTo>
                    <a:pt x="613" y="20"/>
                  </a:lnTo>
                  <a:lnTo>
                    <a:pt x="561" y="7"/>
                  </a:lnTo>
                  <a:lnTo>
                    <a:pt x="510" y="0"/>
                  </a:lnTo>
                  <a:lnTo>
                    <a:pt x="458" y="0"/>
                  </a:lnTo>
                  <a:lnTo>
                    <a:pt x="406" y="6"/>
                  </a:lnTo>
                  <a:close/>
                </a:path>
              </a:pathLst>
            </a:custGeom>
            <a:solidFill>
              <a:srgbClr val="939E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1" name="Freeform 61"/>
            <p:cNvSpPr>
              <a:spLocks/>
            </p:cNvSpPr>
            <p:nvPr/>
          </p:nvSpPr>
          <p:spPr bwMode="auto">
            <a:xfrm>
              <a:off x="1291" y="3479"/>
              <a:ext cx="954" cy="701"/>
            </a:xfrm>
            <a:custGeom>
              <a:avLst/>
              <a:gdLst/>
              <a:ahLst/>
              <a:cxnLst>
                <a:cxn ang="0">
                  <a:pos x="514" y="701"/>
                </a:cxn>
                <a:cxn ang="0">
                  <a:pos x="529" y="700"/>
                </a:cxn>
                <a:cxn ang="0">
                  <a:pos x="545" y="699"/>
                </a:cxn>
                <a:cxn ang="0">
                  <a:pos x="561" y="697"/>
                </a:cxn>
                <a:cxn ang="0">
                  <a:pos x="618" y="684"/>
                </a:cxn>
                <a:cxn ang="0">
                  <a:pos x="709" y="643"/>
                </a:cxn>
                <a:cxn ang="0">
                  <a:pos x="787" y="581"/>
                </a:cxn>
                <a:cxn ang="0">
                  <a:pos x="851" y="501"/>
                </a:cxn>
                <a:cxn ang="0">
                  <a:pos x="901" y="406"/>
                </a:cxn>
                <a:cxn ang="0">
                  <a:pos x="935" y="300"/>
                </a:cxn>
                <a:cxn ang="0">
                  <a:pos x="953" y="184"/>
                </a:cxn>
                <a:cxn ang="0">
                  <a:pos x="951" y="62"/>
                </a:cxn>
                <a:cxn ang="0">
                  <a:pos x="928" y="5"/>
                </a:cxn>
                <a:cxn ang="0">
                  <a:pos x="939" y="126"/>
                </a:cxn>
                <a:cxn ang="0">
                  <a:pos x="931" y="242"/>
                </a:cxn>
                <a:cxn ang="0">
                  <a:pos x="907" y="351"/>
                </a:cxn>
                <a:cxn ang="0">
                  <a:pos x="867" y="449"/>
                </a:cxn>
                <a:cxn ang="0">
                  <a:pos x="812" y="535"/>
                </a:cxn>
                <a:cxn ang="0">
                  <a:pos x="743" y="604"/>
                </a:cxn>
                <a:cxn ang="0">
                  <a:pos x="662" y="655"/>
                </a:cxn>
                <a:cxn ang="0">
                  <a:pos x="568" y="684"/>
                </a:cxn>
                <a:cxn ang="0">
                  <a:pos x="486" y="689"/>
                </a:cxn>
                <a:cxn ang="0">
                  <a:pos x="403" y="677"/>
                </a:cxn>
                <a:cxn ang="0">
                  <a:pos x="322" y="650"/>
                </a:cxn>
                <a:cxn ang="0">
                  <a:pos x="246" y="609"/>
                </a:cxn>
                <a:cxn ang="0">
                  <a:pos x="174" y="555"/>
                </a:cxn>
                <a:cxn ang="0">
                  <a:pos x="111" y="489"/>
                </a:cxn>
                <a:cxn ang="0">
                  <a:pos x="54" y="412"/>
                </a:cxn>
                <a:cxn ang="0">
                  <a:pos x="8" y="326"/>
                </a:cxn>
                <a:cxn ang="0">
                  <a:pos x="20" y="370"/>
                </a:cxn>
                <a:cxn ang="0">
                  <a:pos x="66" y="447"/>
                </a:cxn>
                <a:cxn ang="0">
                  <a:pos x="120" y="514"/>
                </a:cxn>
                <a:cxn ang="0">
                  <a:pos x="181" y="574"/>
                </a:cxn>
                <a:cxn ang="0">
                  <a:pos x="248" y="623"/>
                </a:cxn>
                <a:cxn ang="0">
                  <a:pos x="318" y="661"/>
                </a:cxn>
                <a:cxn ang="0">
                  <a:pos x="391" y="688"/>
                </a:cxn>
                <a:cxn ang="0">
                  <a:pos x="468" y="700"/>
                </a:cxn>
              </a:cxnLst>
              <a:rect l="0" t="0" r="r" b="b"/>
              <a:pathLst>
                <a:path w="954" h="701">
                  <a:moveTo>
                    <a:pt x="506" y="701"/>
                  </a:moveTo>
                  <a:lnTo>
                    <a:pt x="514" y="701"/>
                  </a:lnTo>
                  <a:lnTo>
                    <a:pt x="521" y="701"/>
                  </a:lnTo>
                  <a:lnTo>
                    <a:pt x="529" y="700"/>
                  </a:lnTo>
                  <a:lnTo>
                    <a:pt x="537" y="700"/>
                  </a:lnTo>
                  <a:lnTo>
                    <a:pt x="545" y="699"/>
                  </a:lnTo>
                  <a:lnTo>
                    <a:pt x="553" y="697"/>
                  </a:lnTo>
                  <a:lnTo>
                    <a:pt x="561" y="697"/>
                  </a:lnTo>
                  <a:lnTo>
                    <a:pt x="570" y="696"/>
                  </a:lnTo>
                  <a:lnTo>
                    <a:pt x="618" y="684"/>
                  </a:lnTo>
                  <a:lnTo>
                    <a:pt x="666" y="666"/>
                  </a:lnTo>
                  <a:lnTo>
                    <a:pt x="709" y="643"/>
                  </a:lnTo>
                  <a:lnTo>
                    <a:pt x="750" y="615"/>
                  </a:lnTo>
                  <a:lnTo>
                    <a:pt x="787" y="581"/>
                  </a:lnTo>
                  <a:lnTo>
                    <a:pt x="821" y="543"/>
                  </a:lnTo>
                  <a:lnTo>
                    <a:pt x="851" y="501"/>
                  </a:lnTo>
                  <a:lnTo>
                    <a:pt x="878" y="455"/>
                  </a:lnTo>
                  <a:lnTo>
                    <a:pt x="901" y="406"/>
                  </a:lnTo>
                  <a:lnTo>
                    <a:pt x="920" y="355"/>
                  </a:lnTo>
                  <a:lnTo>
                    <a:pt x="935" y="300"/>
                  </a:lnTo>
                  <a:lnTo>
                    <a:pt x="946" y="244"/>
                  </a:lnTo>
                  <a:lnTo>
                    <a:pt x="953" y="184"/>
                  </a:lnTo>
                  <a:lnTo>
                    <a:pt x="954" y="124"/>
                  </a:lnTo>
                  <a:lnTo>
                    <a:pt x="951" y="62"/>
                  </a:lnTo>
                  <a:lnTo>
                    <a:pt x="943" y="0"/>
                  </a:lnTo>
                  <a:lnTo>
                    <a:pt x="928" y="5"/>
                  </a:lnTo>
                  <a:lnTo>
                    <a:pt x="936" y="66"/>
                  </a:lnTo>
                  <a:lnTo>
                    <a:pt x="939" y="126"/>
                  </a:lnTo>
                  <a:lnTo>
                    <a:pt x="938" y="184"/>
                  </a:lnTo>
                  <a:lnTo>
                    <a:pt x="931" y="242"/>
                  </a:lnTo>
                  <a:lnTo>
                    <a:pt x="921" y="298"/>
                  </a:lnTo>
                  <a:lnTo>
                    <a:pt x="907" y="351"/>
                  </a:lnTo>
                  <a:lnTo>
                    <a:pt x="889" y="401"/>
                  </a:lnTo>
                  <a:lnTo>
                    <a:pt x="867" y="449"/>
                  </a:lnTo>
                  <a:lnTo>
                    <a:pt x="842" y="494"/>
                  </a:lnTo>
                  <a:lnTo>
                    <a:pt x="812" y="535"/>
                  </a:lnTo>
                  <a:lnTo>
                    <a:pt x="779" y="571"/>
                  </a:lnTo>
                  <a:lnTo>
                    <a:pt x="743" y="604"/>
                  </a:lnTo>
                  <a:lnTo>
                    <a:pt x="704" y="632"/>
                  </a:lnTo>
                  <a:lnTo>
                    <a:pt x="662" y="655"/>
                  </a:lnTo>
                  <a:lnTo>
                    <a:pt x="617" y="672"/>
                  </a:lnTo>
                  <a:lnTo>
                    <a:pt x="568" y="684"/>
                  </a:lnTo>
                  <a:lnTo>
                    <a:pt x="526" y="689"/>
                  </a:lnTo>
                  <a:lnTo>
                    <a:pt x="486" y="689"/>
                  </a:lnTo>
                  <a:lnTo>
                    <a:pt x="444" y="685"/>
                  </a:lnTo>
                  <a:lnTo>
                    <a:pt x="403" y="677"/>
                  </a:lnTo>
                  <a:lnTo>
                    <a:pt x="363" y="666"/>
                  </a:lnTo>
                  <a:lnTo>
                    <a:pt x="322" y="650"/>
                  </a:lnTo>
                  <a:lnTo>
                    <a:pt x="284" y="631"/>
                  </a:lnTo>
                  <a:lnTo>
                    <a:pt x="246" y="609"/>
                  </a:lnTo>
                  <a:lnTo>
                    <a:pt x="210" y="584"/>
                  </a:lnTo>
                  <a:lnTo>
                    <a:pt x="174" y="555"/>
                  </a:lnTo>
                  <a:lnTo>
                    <a:pt x="142" y="523"/>
                  </a:lnTo>
                  <a:lnTo>
                    <a:pt x="111" y="489"/>
                  </a:lnTo>
                  <a:lnTo>
                    <a:pt x="81" y="451"/>
                  </a:lnTo>
                  <a:lnTo>
                    <a:pt x="54" y="412"/>
                  </a:lnTo>
                  <a:lnTo>
                    <a:pt x="30" y="370"/>
                  </a:lnTo>
                  <a:lnTo>
                    <a:pt x="8" y="326"/>
                  </a:lnTo>
                  <a:lnTo>
                    <a:pt x="0" y="329"/>
                  </a:lnTo>
                  <a:lnTo>
                    <a:pt x="20" y="370"/>
                  </a:lnTo>
                  <a:lnTo>
                    <a:pt x="42" y="409"/>
                  </a:lnTo>
                  <a:lnTo>
                    <a:pt x="66" y="447"/>
                  </a:lnTo>
                  <a:lnTo>
                    <a:pt x="92" y="482"/>
                  </a:lnTo>
                  <a:lnTo>
                    <a:pt x="120" y="514"/>
                  </a:lnTo>
                  <a:lnTo>
                    <a:pt x="150" y="546"/>
                  </a:lnTo>
                  <a:lnTo>
                    <a:pt x="181" y="574"/>
                  </a:lnTo>
                  <a:lnTo>
                    <a:pt x="214" y="600"/>
                  </a:lnTo>
                  <a:lnTo>
                    <a:pt x="248" y="623"/>
                  </a:lnTo>
                  <a:lnTo>
                    <a:pt x="281" y="643"/>
                  </a:lnTo>
                  <a:lnTo>
                    <a:pt x="318" y="661"/>
                  </a:lnTo>
                  <a:lnTo>
                    <a:pt x="354" y="676"/>
                  </a:lnTo>
                  <a:lnTo>
                    <a:pt x="391" y="688"/>
                  </a:lnTo>
                  <a:lnTo>
                    <a:pt x="429" y="696"/>
                  </a:lnTo>
                  <a:lnTo>
                    <a:pt x="468" y="700"/>
                  </a:lnTo>
                  <a:lnTo>
                    <a:pt x="506" y="701"/>
                  </a:lnTo>
                  <a:close/>
                </a:path>
              </a:pathLst>
            </a:custGeom>
            <a:solidFill>
              <a:srgbClr val="707C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2" name="Freeform 62"/>
            <p:cNvSpPr>
              <a:spLocks/>
            </p:cNvSpPr>
            <p:nvPr/>
          </p:nvSpPr>
          <p:spPr bwMode="auto">
            <a:xfrm>
              <a:off x="1226" y="2921"/>
              <a:ext cx="1008" cy="887"/>
            </a:xfrm>
            <a:custGeom>
              <a:avLst/>
              <a:gdLst/>
              <a:ahLst/>
              <a:cxnLst>
                <a:cxn ang="0">
                  <a:pos x="11" y="647"/>
                </a:cxn>
                <a:cxn ang="0">
                  <a:pos x="8" y="525"/>
                </a:cxn>
                <a:cxn ang="0">
                  <a:pos x="26" y="409"/>
                </a:cxn>
                <a:cxn ang="0">
                  <a:pos x="60" y="303"/>
                </a:cxn>
                <a:cxn ang="0">
                  <a:pos x="110" y="208"/>
                </a:cxn>
                <a:cxn ang="0">
                  <a:pos x="175" y="128"/>
                </a:cxn>
                <a:cxn ang="0">
                  <a:pos x="253" y="66"/>
                </a:cxn>
                <a:cxn ang="0">
                  <a:pos x="344" y="25"/>
                </a:cxn>
                <a:cxn ang="0">
                  <a:pos x="444" y="8"/>
                </a:cxn>
                <a:cxn ang="0">
                  <a:pos x="544" y="15"/>
                </a:cxn>
                <a:cxn ang="0">
                  <a:pos x="639" y="44"/>
                </a:cxn>
                <a:cxn ang="0">
                  <a:pos x="728" y="96"/>
                </a:cxn>
                <a:cxn ang="0">
                  <a:pos x="808" y="166"/>
                </a:cxn>
                <a:cxn ang="0">
                  <a:pos x="877" y="254"/>
                </a:cxn>
                <a:cxn ang="0">
                  <a:pos x="934" y="359"/>
                </a:cxn>
                <a:cxn ang="0">
                  <a:pos x="976" y="478"/>
                </a:cxn>
                <a:cxn ang="0">
                  <a:pos x="992" y="547"/>
                </a:cxn>
                <a:cxn ang="0">
                  <a:pos x="992" y="558"/>
                </a:cxn>
                <a:cxn ang="0">
                  <a:pos x="1008" y="558"/>
                </a:cxn>
                <a:cxn ang="0">
                  <a:pos x="1007" y="550"/>
                </a:cxn>
                <a:cxn ang="0">
                  <a:pos x="1005" y="540"/>
                </a:cxn>
                <a:cxn ang="0">
                  <a:pos x="972" y="414"/>
                </a:cxn>
                <a:cxn ang="0">
                  <a:pos x="921" y="302"/>
                </a:cxn>
                <a:cxn ang="0">
                  <a:pos x="858" y="203"/>
                </a:cxn>
                <a:cxn ang="0">
                  <a:pos x="781" y="122"/>
                </a:cxn>
                <a:cxn ang="0">
                  <a:pos x="694" y="61"/>
                </a:cxn>
                <a:cxn ang="0">
                  <a:pos x="599" y="19"/>
                </a:cxn>
                <a:cxn ang="0">
                  <a:pos x="499" y="0"/>
                </a:cxn>
                <a:cxn ang="0">
                  <a:pos x="396" y="5"/>
                </a:cxn>
                <a:cxn ang="0">
                  <a:pos x="322" y="25"/>
                </a:cxn>
                <a:cxn ang="0">
                  <a:pos x="253" y="59"/>
                </a:cxn>
                <a:cxn ang="0">
                  <a:pos x="192" y="104"/>
                </a:cxn>
                <a:cxn ang="0">
                  <a:pos x="138" y="160"/>
                </a:cxn>
                <a:cxn ang="0">
                  <a:pos x="92" y="226"/>
                </a:cxn>
                <a:cxn ang="0">
                  <a:pos x="54" y="299"/>
                </a:cxn>
                <a:cxn ang="0">
                  <a:pos x="27" y="379"/>
                </a:cxn>
                <a:cxn ang="0">
                  <a:pos x="8" y="466"/>
                </a:cxn>
                <a:cxn ang="0">
                  <a:pos x="3" y="518"/>
                </a:cxn>
                <a:cxn ang="0">
                  <a:pos x="0" y="573"/>
                </a:cxn>
                <a:cxn ang="0">
                  <a:pos x="3" y="643"/>
                </a:cxn>
                <a:cxn ang="0">
                  <a:pos x="12" y="714"/>
                </a:cxn>
                <a:cxn ang="0">
                  <a:pos x="22" y="758"/>
                </a:cxn>
                <a:cxn ang="0">
                  <a:pos x="34" y="803"/>
                </a:cxn>
                <a:cxn ang="0">
                  <a:pos x="49" y="845"/>
                </a:cxn>
                <a:cxn ang="0">
                  <a:pos x="65" y="887"/>
                </a:cxn>
                <a:cxn ang="0">
                  <a:pos x="64" y="864"/>
                </a:cxn>
                <a:cxn ang="0">
                  <a:pos x="49" y="822"/>
                </a:cxn>
                <a:cxn ang="0">
                  <a:pos x="34" y="777"/>
                </a:cxn>
                <a:cxn ang="0">
                  <a:pos x="23" y="732"/>
                </a:cxn>
              </a:cxnLst>
              <a:rect l="0" t="0" r="r" b="b"/>
              <a:pathLst>
                <a:path w="1008" h="887">
                  <a:moveTo>
                    <a:pt x="19" y="709"/>
                  </a:moveTo>
                  <a:lnTo>
                    <a:pt x="11" y="647"/>
                  </a:lnTo>
                  <a:lnTo>
                    <a:pt x="7" y="585"/>
                  </a:lnTo>
                  <a:lnTo>
                    <a:pt x="8" y="525"/>
                  </a:lnTo>
                  <a:lnTo>
                    <a:pt x="15" y="466"/>
                  </a:lnTo>
                  <a:lnTo>
                    <a:pt x="26" y="409"/>
                  </a:lnTo>
                  <a:lnTo>
                    <a:pt x="41" y="355"/>
                  </a:lnTo>
                  <a:lnTo>
                    <a:pt x="60" y="303"/>
                  </a:lnTo>
                  <a:lnTo>
                    <a:pt x="83" y="253"/>
                  </a:lnTo>
                  <a:lnTo>
                    <a:pt x="110" y="208"/>
                  </a:lnTo>
                  <a:lnTo>
                    <a:pt x="141" y="166"/>
                  </a:lnTo>
                  <a:lnTo>
                    <a:pt x="175" y="128"/>
                  </a:lnTo>
                  <a:lnTo>
                    <a:pt x="212" y="95"/>
                  </a:lnTo>
                  <a:lnTo>
                    <a:pt x="253" y="66"/>
                  </a:lnTo>
                  <a:lnTo>
                    <a:pt x="298" y="43"/>
                  </a:lnTo>
                  <a:lnTo>
                    <a:pt x="344" y="25"/>
                  </a:lnTo>
                  <a:lnTo>
                    <a:pt x="394" y="13"/>
                  </a:lnTo>
                  <a:lnTo>
                    <a:pt x="444" y="8"/>
                  </a:lnTo>
                  <a:lnTo>
                    <a:pt x="494" y="8"/>
                  </a:lnTo>
                  <a:lnTo>
                    <a:pt x="544" y="15"/>
                  </a:lnTo>
                  <a:lnTo>
                    <a:pt x="591" y="27"/>
                  </a:lnTo>
                  <a:lnTo>
                    <a:pt x="639" y="44"/>
                  </a:lnTo>
                  <a:lnTo>
                    <a:pt x="685" y="67"/>
                  </a:lnTo>
                  <a:lnTo>
                    <a:pt x="728" y="96"/>
                  </a:lnTo>
                  <a:lnTo>
                    <a:pt x="769" y="128"/>
                  </a:lnTo>
                  <a:lnTo>
                    <a:pt x="808" y="166"/>
                  </a:lnTo>
                  <a:lnTo>
                    <a:pt x="844" y="208"/>
                  </a:lnTo>
                  <a:lnTo>
                    <a:pt x="877" y="254"/>
                  </a:lnTo>
                  <a:lnTo>
                    <a:pt x="908" y="304"/>
                  </a:lnTo>
                  <a:lnTo>
                    <a:pt x="934" y="359"/>
                  </a:lnTo>
                  <a:lnTo>
                    <a:pt x="957" y="417"/>
                  </a:lnTo>
                  <a:lnTo>
                    <a:pt x="976" y="478"/>
                  </a:lnTo>
                  <a:lnTo>
                    <a:pt x="990" y="541"/>
                  </a:lnTo>
                  <a:lnTo>
                    <a:pt x="992" y="547"/>
                  </a:lnTo>
                  <a:lnTo>
                    <a:pt x="992" y="552"/>
                  </a:lnTo>
                  <a:lnTo>
                    <a:pt x="992" y="558"/>
                  </a:lnTo>
                  <a:lnTo>
                    <a:pt x="993" y="563"/>
                  </a:lnTo>
                  <a:lnTo>
                    <a:pt x="1008" y="558"/>
                  </a:lnTo>
                  <a:lnTo>
                    <a:pt x="1007" y="554"/>
                  </a:lnTo>
                  <a:lnTo>
                    <a:pt x="1007" y="550"/>
                  </a:lnTo>
                  <a:lnTo>
                    <a:pt x="1007" y="546"/>
                  </a:lnTo>
                  <a:lnTo>
                    <a:pt x="1005" y="540"/>
                  </a:lnTo>
                  <a:lnTo>
                    <a:pt x="990" y="475"/>
                  </a:lnTo>
                  <a:lnTo>
                    <a:pt x="972" y="414"/>
                  </a:lnTo>
                  <a:lnTo>
                    <a:pt x="949" y="356"/>
                  </a:lnTo>
                  <a:lnTo>
                    <a:pt x="921" y="302"/>
                  </a:lnTo>
                  <a:lnTo>
                    <a:pt x="892" y="250"/>
                  </a:lnTo>
                  <a:lnTo>
                    <a:pt x="858" y="203"/>
                  </a:lnTo>
                  <a:lnTo>
                    <a:pt x="820" y="161"/>
                  </a:lnTo>
                  <a:lnTo>
                    <a:pt x="781" y="122"/>
                  </a:lnTo>
                  <a:lnTo>
                    <a:pt x="739" y="89"/>
                  </a:lnTo>
                  <a:lnTo>
                    <a:pt x="694" y="61"/>
                  </a:lnTo>
                  <a:lnTo>
                    <a:pt x="648" y="36"/>
                  </a:lnTo>
                  <a:lnTo>
                    <a:pt x="599" y="19"/>
                  </a:lnTo>
                  <a:lnTo>
                    <a:pt x="551" y="6"/>
                  </a:lnTo>
                  <a:lnTo>
                    <a:pt x="499" y="0"/>
                  </a:lnTo>
                  <a:lnTo>
                    <a:pt x="448" y="0"/>
                  </a:lnTo>
                  <a:lnTo>
                    <a:pt x="396" y="5"/>
                  </a:lnTo>
                  <a:lnTo>
                    <a:pt x="359" y="13"/>
                  </a:lnTo>
                  <a:lnTo>
                    <a:pt x="322" y="25"/>
                  </a:lnTo>
                  <a:lnTo>
                    <a:pt x="287" y="40"/>
                  </a:lnTo>
                  <a:lnTo>
                    <a:pt x="253" y="59"/>
                  </a:lnTo>
                  <a:lnTo>
                    <a:pt x="222" y="80"/>
                  </a:lnTo>
                  <a:lnTo>
                    <a:pt x="192" y="104"/>
                  </a:lnTo>
                  <a:lnTo>
                    <a:pt x="164" y="131"/>
                  </a:lnTo>
                  <a:lnTo>
                    <a:pt x="138" y="160"/>
                  </a:lnTo>
                  <a:lnTo>
                    <a:pt x="114" y="192"/>
                  </a:lnTo>
                  <a:lnTo>
                    <a:pt x="92" y="226"/>
                  </a:lnTo>
                  <a:lnTo>
                    <a:pt x="72" y="261"/>
                  </a:lnTo>
                  <a:lnTo>
                    <a:pt x="54" y="299"/>
                  </a:lnTo>
                  <a:lnTo>
                    <a:pt x="39" y="338"/>
                  </a:lnTo>
                  <a:lnTo>
                    <a:pt x="27" y="379"/>
                  </a:lnTo>
                  <a:lnTo>
                    <a:pt x="16" y="422"/>
                  </a:lnTo>
                  <a:lnTo>
                    <a:pt x="8" y="466"/>
                  </a:lnTo>
                  <a:lnTo>
                    <a:pt x="5" y="493"/>
                  </a:lnTo>
                  <a:lnTo>
                    <a:pt x="3" y="518"/>
                  </a:lnTo>
                  <a:lnTo>
                    <a:pt x="1" y="546"/>
                  </a:lnTo>
                  <a:lnTo>
                    <a:pt x="0" y="573"/>
                  </a:lnTo>
                  <a:lnTo>
                    <a:pt x="1" y="608"/>
                  </a:lnTo>
                  <a:lnTo>
                    <a:pt x="3" y="643"/>
                  </a:lnTo>
                  <a:lnTo>
                    <a:pt x="7" y="678"/>
                  </a:lnTo>
                  <a:lnTo>
                    <a:pt x="12" y="714"/>
                  </a:lnTo>
                  <a:lnTo>
                    <a:pt x="16" y="737"/>
                  </a:lnTo>
                  <a:lnTo>
                    <a:pt x="22" y="758"/>
                  </a:lnTo>
                  <a:lnTo>
                    <a:pt x="27" y="781"/>
                  </a:lnTo>
                  <a:lnTo>
                    <a:pt x="34" y="803"/>
                  </a:lnTo>
                  <a:lnTo>
                    <a:pt x="41" y="825"/>
                  </a:lnTo>
                  <a:lnTo>
                    <a:pt x="49" y="845"/>
                  </a:lnTo>
                  <a:lnTo>
                    <a:pt x="57" y="867"/>
                  </a:lnTo>
                  <a:lnTo>
                    <a:pt x="65" y="887"/>
                  </a:lnTo>
                  <a:lnTo>
                    <a:pt x="73" y="884"/>
                  </a:lnTo>
                  <a:lnTo>
                    <a:pt x="64" y="864"/>
                  </a:lnTo>
                  <a:lnTo>
                    <a:pt x="55" y="842"/>
                  </a:lnTo>
                  <a:lnTo>
                    <a:pt x="49" y="822"/>
                  </a:lnTo>
                  <a:lnTo>
                    <a:pt x="41" y="800"/>
                  </a:lnTo>
                  <a:lnTo>
                    <a:pt x="34" y="777"/>
                  </a:lnTo>
                  <a:lnTo>
                    <a:pt x="28" y="756"/>
                  </a:lnTo>
                  <a:lnTo>
                    <a:pt x="23" y="732"/>
                  </a:lnTo>
                  <a:lnTo>
                    <a:pt x="19" y="709"/>
                  </a:lnTo>
                  <a:close/>
                </a:path>
              </a:pathLst>
            </a:custGeom>
            <a:solidFill>
              <a:srgbClr val="707C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3" name="Freeform 63"/>
            <p:cNvSpPr>
              <a:spLocks/>
            </p:cNvSpPr>
            <p:nvPr/>
          </p:nvSpPr>
          <p:spPr bwMode="auto">
            <a:xfrm>
              <a:off x="1299" y="3484"/>
              <a:ext cx="931" cy="684"/>
            </a:xfrm>
            <a:custGeom>
              <a:avLst/>
              <a:gdLst/>
              <a:ahLst/>
              <a:cxnLst>
                <a:cxn ang="0">
                  <a:pos x="517" y="680"/>
                </a:cxn>
                <a:cxn ang="0">
                  <a:pos x="436" y="676"/>
                </a:cxn>
                <a:cxn ang="0">
                  <a:pos x="355" y="657"/>
                </a:cxn>
                <a:cxn ang="0">
                  <a:pos x="277" y="623"/>
                </a:cxn>
                <a:cxn ang="0">
                  <a:pos x="204" y="574"/>
                </a:cxn>
                <a:cxn ang="0">
                  <a:pos x="137" y="515"/>
                </a:cxn>
                <a:cxn ang="0">
                  <a:pos x="77" y="444"/>
                </a:cxn>
                <a:cxn ang="0">
                  <a:pos x="26" y="363"/>
                </a:cxn>
                <a:cxn ang="0">
                  <a:pos x="0" y="321"/>
                </a:cxn>
                <a:cxn ang="0">
                  <a:pos x="42" y="400"/>
                </a:cxn>
                <a:cxn ang="0">
                  <a:pos x="91" y="470"/>
                </a:cxn>
                <a:cxn ang="0">
                  <a:pos x="148" y="533"/>
                </a:cxn>
                <a:cxn ang="0">
                  <a:pos x="211" y="585"/>
                </a:cxn>
                <a:cxn ang="0">
                  <a:pos x="277" y="629"/>
                </a:cxn>
                <a:cxn ang="0">
                  <a:pos x="349" y="660"/>
                </a:cxn>
                <a:cxn ang="0">
                  <a:pos x="422" y="679"/>
                </a:cxn>
                <a:cxn ang="0">
                  <a:pos x="498" y="684"/>
                </a:cxn>
                <a:cxn ang="0">
                  <a:pos x="513" y="684"/>
                </a:cxn>
                <a:cxn ang="0">
                  <a:pos x="529" y="683"/>
                </a:cxn>
                <a:cxn ang="0">
                  <a:pos x="544" y="682"/>
                </a:cxn>
                <a:cxn ang="0">
                  <a:pos x="560" y="679"/>
                </a:cxn>
                <a:cxn ang="0">
                  <a:pos x="654" y="650"/>
                </a:cxn>
                <a:cxn ang="0">
                  <a:pos x="735" y="599"/>
                </a:cxn>
                <a:cxn ang="0">
                  <a:pos x="804" y="530"/>
                </a:cxn>
                <a:cxn ang="0">
                  <a:pos x="859" y="444"/>
                </a:cxn>
                <a:cxn ang="0">
                  <a:pos x="899" y="346"/>
                </a:cxn>
                <a:cxn ang="0">
                  <a:pos x="923" y="237"/>
                </a:cxn>
                <a:cxn ang="0">
                  <a:pos x="931" y="121"/>
                </a:cxn>
                <a:cxn ang="0">
                  <a:pos x="920" y="0"/>
                </a:cxn>
                <a:cxn ang="0">
                  <a:pos x="913" y="65"/>
                </a:cxn>
                <a:cxn ang="0">
                  <a:pos x="915" y="182"/>
                </a:cxn>
                <a:cxn ang="0">
                  <a:pos x="900" y="294"/>
                </a:cxn>
                <a:cxn ang="0">
                  <a:pos x="869" y="396"/>
                </a:cxn>
                <a:cxn ang="0">
                  <a:pos x="823" y="488"/>
                </a:cxn>
                <a:cxn ang="0">
                  <a:pos x="763" y="564"/>
                </a:cxn>
                <a:cxn ang="0">
                  <a:pos x="690" y="623"/>
                </a:cxn>
                <a:cxn ang="0">
                  <a:pos x="605" y="664"/>
                </a:cxn>
              </a:cxnLst>
              <a:rect l="0" t="0" r="r" b="b"/>
              <a:pathLst>
                <a:path w="931" h="684">
                  <a:moveTo>
                    <a:pt x="558" y="675"/>
                  </a:moveTo>
                  <a:lnTo>
                    <a:pt x="517" y="680"/>
                  </a:lnTo>
                  <a:lnTo>
                    <a:pt x="476" y="680"/>
                  </a:lnTo>
                  <a:lnTo>
                    <a:pt x="436" y="676"/>
                  </a:lnTo>
                  <a:lnTo>
                    <a:pt x="395" y="668"/>
                  </a:lnTo>
                  <a:lnTo>
                    <a:pt x="355" y="657"/>
                  </a:lnTo>
                  <a:lnTo>
                    <a:pt x="315" y="642"/>
                  </a:lnTo>
                  <a:lnTo>
                    <a:pt x="277" y="623"/>
                  </a:lnTo>
                  <a:lnTo>
                    <a:pt x="241" y="600"/>
                  </a:lnTo>
                  <a:lnTo>
                    <a:pt x="204" y="574"/>
                  </a:lnTo>
                  <a:lnTo>
                    <a:pt x="169" y="546"/>
                  </a:lnTo>
                  <a:lnTo>
                    <a:pt x="137" y="515"/>
                  </a:lnTo>
                  <a:lnTo>
                    <a:pt x="106" y="481"/>
                  </a:lnTo>
                  <a:lnTo>
                    <a:pt x="77" y="444"/>
                  </a:lnTo>
                  <a:lnTo>
                    <a:pt x="50" y="405"/>
                  </a:lnTo>
                  <a:lnTo>
                    <a:pt x="26" y="363"/>
                  </a:lnTo>
                  <a:lnTo>
                    <a:pt x="4" y="320"/>
                  </a:lnTo>
                  <a:lnTo>
                    <a:pt x="0" y="321"/>
                  </a:lnTo>
                  <a:lnTo>
                    <a:pt x="20" y="362"/>
                  </a:lnTo>
                  <a:lnTo>
                    <a:pt x="42" y="400"/>
                  </a:lnTo>
                  <a:lnTo>
                    <a:pt x="65" y="436"/>
                  </a:lnTo>
                  <a:lnTo>
                    <a:pt x="91" y="470"/>
                  </a:lnTo>
                  <a:lnTo>
                    <a:pt x="119" y="503"/>
                  </a:lnTo>
                  <a:lnTo>
                    <a:pt x="148" y="533"/>
                  </a:lnTo>
                  <a:lnTo>
                    <a:pt x="179" y="561"/>
                  </a:lnTo>
                  <a:lnTo>
                    <a:pt x="211" y="585"/>
                  </a:lnTo>
                  <a:lnTo>
                    <a:pt x="244" y="608"/>
                  </a:lnTo>
                  <a:lnTo>
                    <a:pt x="277" y="629"/>
                  </a:lnTo>
                  <a:lnTo>
                    <a:pt x="313" y="645"/>
                  </a:lnTo>
                  <a:lnTo>
                    <a:pt x="349" y="660"/>
                  </a:lnTo>
                  <a:lnTo>
                    <a:pt x="386" y="671"/>
                  </a:lnTo>
                  <a:lnTo>
                    <a:pt x="422" y="679"/>
                  </a:lnTo>
                  <a:lnTo>
                    <a:pt x="460" y="683"/>
                  </a:lnTo>
                  <a:lnTo>
                    <a:pt x="498" y="684"/>
                  </a:lnTo>
                  <a:lnTo>
                    <a:pt x="506" y="684"/>
                  </a:lnTo>
                  <a:lnTo>
                    <a:pt x="513" y="684"/>
                  </a:lnTo>
                  <a:lnTo>
                    <a:pt x="521" y="684"/>
                  </a:lnTo>
                  <a:lnTo>
                    <a:pt x="529" y="683"/>
                  </a:lnTo>
                  <a:lnTo>
                    <a:pt x="536" y="683"/>
                  </a:lnTo>
                  <a:lnTo>
                    <a:pt x="544" y="682"/>
                  </a:lnTo>
                  <a:lnTo>
                    <a:pt x="552" y="680"/>
                  </a:lnTo>
                  <a:lnTo>
                    <a:pt x="560" y="679"/>
                  </a:lnTo>
                  <a:lnTo>
                    <a:pt x="609" y="667"/>
                  </a:lnTo>
                  <a:lnTo>
                    <a:pt x="654" y="650"/>
                  </a:lnTo>
                  <a:lnTo>
                    <a:pt x="696" y="627"/>
                  </a:lnTo>
                  <a:lnTo>
                    <a:pt x="735" y="599"/>
                  </a:lnTo>
                  <a:lnTo>
                    <a:pt x="771" y="566"/>
                  </a:lnTo>
                  <a:lnTo>
                    <a:pt x="804" y="530"/>
                  </a:lnTo>
                  <a:lnTo>
                    <a:pt x="834" y="489"/>
                  </a:lnTo>
                  <a:lnTo>
                    <a:pt x="859" y="444"/>
                  </a:lnTo>
                  <a:lnTo>
                    <a:pt x="881" y="396"/>
                  </a:lnTo>
                  <a:lnTo>
                    <a:pt x="899" y="346"/>
                  </a:lnTo>
                  <a:lnTo>
                    <a:pt x="913" y="293"/>
                  </a:lnTo>
                  <a:lnTo>
                    <a:pt x="923" y="237"/>
                  </a:lnTo>
                  <a:lnTo>
                    <a:pt x="930" y="179"/>
                  </a:lnTo>
                  <a:lnTo>
                    <a:pt x="931" y="121"/>
                  </a:lnTo>
                  <a:lnTo>
                    <a:pt x="928" y="61"/>
                  </a:lnTo>
                  <a:lnTo>
                    <a:pt x="920" y="0"/>
                  </a:lnTo>
                  <a:lnTo>
                    <a:pt x="905" y="6"/>
                  </a:lnTo>
                  <a:lnTo>
                    <a:pt x="913" y="65"/>
                  </a:lnTo>
                  <a:lnTo>
                    <a:pt x="916" y="125"/>
                  </a:lnTo>
                  <a:lnTo>
                    <a:pt x="915" y="182"/>
                  </a:lnTo>
                  <a:lnTo>
                    <a:pt x="909" y="239"/>
                  </a:lnTo>
                  <a:lnTo>
                    <a:pt x="900" y="294"/>
                  </a:lnTo>
                  <a:lnTo>
                    <a:pt x="886" y="346"/>
                  </a:lnTo>
                  <a:lnTo>
                    <a:pt x="869" y="396"/>
                  </a:lnTo>
                  <a:lnTo>
                    <a:pt x="848" y="443"/>
                  </a:lnTo>
                  <a:lnTo>
                    <a:pt x="823" y="488"/>
                  </a:lnTo>
                  <a:lnTo>
                    <a:pt x="796" y="527"/>
                  </a:lnTo>
                  <a:lnTo>
                    <a:pt x="763" y="564"/>
                  </a:lnTo>
                  <a:lnTo>
                    <a:pt x="728" y="596"/>
                  </a:lnTo>
                  <a:lnTo>
                    <a:pt x="690" y="623"/>
                  </a:lnTo>
                  <a:lnTo>
                    <a:pt x="648" y="646"/>
                  </a:lnTo>
                  <a:lnTo>
                    <a:pt x="605" y="664"/>
                  </a:lnTo>
                  <a:lnTo>
                    <a:pt x="558" y="675"/>
                  </a:lnTo>
                  <a:close/>
                </a:path>
              </a:pathLst>
            </a:custGeom>
            <a:solidFill>
              <a:srgbClr val="4F5E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4" name="Freeform 64"/>
            <p:cNvSpPr>
              <a:spLocks/>
            </p:cNvSpPr>
            <p:nvPr/>
          </p:nvSpPr>
          <p:spPr bwMode="auto">
            <a:xfrm>
              <a:off x="1233" y="2929"/>
              <a:ext cx="986" cy="876"/>
            </a:xfrm>
            <a:custGeom>
              <a:avLst/>
              <a:gdLst/>
              <a:ahLst/>
              <a:cxnLst>
                <a:cxn ang="0">
                  <a:pos x="349" y="13"/>
                </a:cxn>
                <a:cxn ang="0">
                  <a:pos x="280" y="40"/>
                </a:cxn>
                <a:cxn ang="0">
                  <a:pos x="216" y="78"/>
                </a:cxn>
                <a:cxn ang="0">
                  <a:pos x="159" y="128"/>
                </a:cxn>
                <a:cxn ang="0">
                  <a:pos x="111" y="188"/>
                </a:cxn>
                <a:cxn ang="0">
                  <a:pos x="70" y="256"/>
                </a:cxn>
                <a:cxn ang="0">
                  <a:pos x="39" y="330"/>
                </a:cxn>
                <a:cxn ang="0">
                  <a:pos x="16" y="413"/>
                </a:cxn>
                <a:cxn ang="0">
                  <a:pos x="4" y="486"/>
                </a:cxn>
                <a:cxn ang="0">
                  <a:pos x="0" y="551"/>
                </a:cxn>
                <a:cxn ang="0">
                  <a:pos x="1" y="613"/>
                </a:cxn>
                <a:cxn ang="0">
                  <a:pos x="8" y="672"/>
                </a:cxn>
                <a:cxn ang="0">
                  <a:pos x="16" y="724"/>
                </a:cxn>
                <a:cxn ang="0">
                  <a:pos x="27" y="769"/>
                </a:cxn>
                <a:cxn ang="0">
                  <a:pos x="42" y="814"/>
                </a:cxn>
                <a:cxn ang="0">
                  <a:pos x="57" y="856"/>
                </a:cxn>
                <a:cxn ang="0">
                  <a:pos x="70" y="875"/>
                </a:cxn>
                <a:cxn ang="0">
                  <a:pos x="53" y="834"/>
                </a:cxn>
                <a:cxn ang="0">
                  <a:pos x="39" y="792"/>
                </a:cxn>
                <a:cxn ang="0">
                  <a:pos x="27" y="750"/>
                </a:cxn>
                <a:cxn ang="0">
                  <a:pos x="17" y="706"/>
                </a:cxn>
                <a:cxn ang="0">
                  <a:pos x="7" y="584"/>
                </a:cxn>
                <a:cxn ang="0">
                  <a:pos x="13" y="467"/>
                </a:cxn>
                <a:cxn ang="0">
                  <a:pos x="38" y="357"/>
                </a:cxn>
                <a:cxn ang="0">
                  <a:pos x="80" y="259"/>
                </a:cxn>
                <a:cxn ang="0">
                  <a:pos x="135" y="173"/>
                </a:cxn>
                <a:cxn ang="0">
                  <a:pos x="205" y="103"/>
                </a:cxn>
                <a:cxn ang="0">
                  <a:pos x="288" y="51"/>
                </a:cxn>
                <a:cxn ang="0">
                  <a:pos x="383" y="23"/>
                </a:cxn>
                <a:cxn ang="0">
                  <a:pos x="481" y="17"/>
                </a:cxn>
                <a:cxn ang="0">
                  <a:pos x="576" y="35"/>
                </a:cxn>
                <a:cxn ang="0">
                  <a:pos x="667" y="74"/>
                </a:cxn>
                <a:cxn ang="0">
                  <a:pos x="751" y="134"/>
                </a:cxn>
                <a:cxn ang="0">
                  <a:pos x="824" y="212"/>
                </a:cxn>
                <a:cxn ang="0">
                  <a:pos x="886" y="307"/>
                </a:cxn>
                <a:cxn ang="0">
                  <a:pos x="935" y="417"/>
                </a:cxn>
                <a:cxn ang="0">
                  <a:pos x="967" y="540"/>
                </a:cxn>
                <a:cxn ang="0">
                  <a:pos x="970" y="550"/>
                </a:cxn>
                <a:cxn ang="0">
                  <a:pos x="971" y="561"/>
                </a:cxn>
                <a:cxn ang="0">
                  <a:pos x="985" y="550"/>
                </a:cxn>
                <a:cxn ang="0">
                  <a:pos x="985" y="539"/>
                </a:cxn>
                <a:cxn ang="0">
                  <a:pos x="969" y="470"/>
                </a:cxn>
                <a:cxn ang="0">
                  <a:pos x="927" y="351"/>
                </a:cxn>
                <a:cxn ang="0">
                  <a:pos x="870" y="246"/>
                </a:cxn>
                <a:cxn ang="0">
                  <a:pos x="801" y="158"/>
                </a:cxn>
                <a:cxn ang="0">
                  <a:pos x="721" y="88"/>
                </a:cxn>
                <a:cxn ang="0">
                  <a:pos x="632" y="36"/>
                </a:cxn>
                <a:cxn ang="0">
                  <a:pos x="537" y="7"/>
                </a:cxn>
                <a:cxn ang="0">
                  <a:pos x="437" y="0"/>
                </a:cxn>
              </a:cxnLst>
              <a:rect l="0" t="0" r="r" b="b"/>
              <a:pathLst>
                <a:path w="986" h="876">
                  <a:moveTo>
                    <a:pt x="387" y="5"/>
                  </a:moveTo>
                  <a:lnTo>
                    <a:pt x="349" y="13"/>
                  </a:lnTo>
                  <a:lnTo>
                    <a:pt x="314" y="26"/>
                  </a:lnTo>
                  <a:lnTo>
                    <a:pt x="280" y="40"/>
                  </a:lnTo>
                  <a:lnTo>
                    <a:pt x="247" y="58"/>
                  </a:lnTo>
                  <a:lnTo>
                    <a:pt x="216" y="78"/>
                  </a:lnTo>
                  <a:lnTo>
                    <a:pt x="186" y="103"/>
                  </a:lnTo>
                  <a:lnTo>
                    <a:pt x="159" y="128"/>
                  </a:lnTo>
                  <a:lnTo>
                    <a:pt x="135" y="157"/>
                  </a:lnTo>
                  <a:lnTo>
                    <a:pt x="111" y="188"/>
                  </a:lnTo>
                  <a:lnTo>
                    <a:pt x="89" y="221"/>
                  </a:lnTo>
                  <a:lnTo>
                    <a:pt x="70" y="256"/>
                  </a:lnTo>
                  <a:lnTo>
                    <a:pt x="54" y="292"/>
                  </a:lnTo>
                  <a:lnTo>
                    <a:pt x="39" y="330"/>
                  </a:lnTo>
                  <a:lnTo>
                    <a:pt x="25" y="371"/>
                  </a:lnTo>
                  <a:lnTo>
                    <a:pt x="16" y="413"/>
                  </a:lnTo>
                  <a:lnTo>
                    <a:pt x="8" y="455"/>
                  </a:lnTo>
                  <a:lnTo>
                    <a:pt x="4" y="486"/>
                  </a:lnTo>
                  <a:lnTo>
                    <a:pt x="2" y="519"/>
                  </a:lnTo>
                  <a:lnTo>
                    <a:pt x="0" y="551"/>
                  </a:lnTo>
                  <a:lnTo>
                    <a:pt x="0" y="584"/>
                  </a:lnTo>
                  <a:lnTo>
                    <a:pt x="1" y="613"/>
                  </a:lnTo>
                  <a:lnTo>
                    <a:pt x="4" y="642"/>
                  </a:lnTo>
                  <a:lnTo>
                    <a:pt x="8" y="672"/>
                  </a:lnTo>
                  <a:lnTo>
                    <a:pt x="12" y="701"/>
                  </a:lnTo>
                  <a:lnTo>
                    <a:pt x="16" y="724"/>
                  </a:lnTo>
                  <a:lnTo>
                    <a:pt x="21" y="748"/>
                  </a:lnTo>
                  <a:lnTo>
                    <a:pt x="27" y="769"/>
                  </a:lnTo>
                  <a:lnTo>
                    <a:pt x="34" y="792"/>
                  </a:lnTo>
                  <a:lnTo>
                    <a:pt x="42" y="814"/>
                  </a:lnTo>
                  <a:lnTo>
                    <a:pt x="48" y="834"/>
                  </a:lnTo>
                  <a:lnTo>
                    <a:pt x="57" y="856"/>
                  </a:lnTo>
                  <a:lnTo>
                    <a:pt x="66" y="876"/>
                  </a:lnTo>
                  <a:lnTo>
                    <a:pt x="70" y="875"/>
                  </a:lnTo>
                  <a:lnTo>
                    <a:pt x="61" y="855"/>
                  </a:lnTo>
                  <a:lnTo>
                    <a:pt x="53" y="834"/>
                  </a:lnTo>
                  <a:lnTo>
                    <a:pt x="46" y="814"/>
                  </a:lnTo>
                  <a:lnTo>
                    <a:pt x="39" y="792"/>
                  </a:lnTo>
                  <a:lnTo>
                    <a:pt x="32" y="772"/>
                  </a:lnTo>
                  <a:lnTo>
                    <a:pt x="27" y="750"/>
                  </a:lnTo>
                  <a:lnTo>
                    <a:pt x="21" y="727"/>
                  </a:lnTo>
                  <a:lnTo>
                    <a:pt x="17" y="706"/>
                  </a:lnTo>
                  <a:lnTo>
                    <a:pt x="9" y="645"/>
                  </a:lnTo>
                  <a:lnTo>
                    <a:pt x="7" y="584"/>
                  </a:lnTo>
                  <a:lnTo>
                    <a:pt x="8" y="525"/>
                  </a:lnTo>
                  <a:lnTo>
                    <a:pt x="13" y="467"/>
                  </a:lnTo>
                  <a:lnTo>
                    <a:pt x="24" y="412"/>
                  </a:lnTo>
                  <a:lnTo>
                    <a:pt x="38" y="357"/>
                  </a:lnTo>
                  <a:lnTo>
                    <a:pt x="57" y="306"/>
                  </a:lnTo>
                  <a:lnTo>
                    <a:pt x="80" y="259"/>
                  </a:lnTo>
                  <a:lnTo>
                    <a:pt x="105" y="214"/>
                  </a:lnTo>
                  <a:lnTo>
                    <a:pt x="135" y="173"/>
                  </a:lnTo>
                  <a:lnTo>
                    <a:pt x="169" y="135"/>
                  </a:lnTo>
                  <a:lnTo>
                    <a:pt x="205" y="103"/>
                  </a:lnTo>
                  <a:lnTo>
                    <a:pt x="246" y="74"/>
                  </a:lnTo>
                  <a:lnTo>
                    <a:pt x="288" y="51"/>
                  </a:lnTo>
                  <a:lnTo>
                    <a:pt x="334" y="35"/>
                  </a:lnTo>
                  <a:lnTo>
                    <a:pt x="383" y="23"/>
                  </a:lnTo>
                  <a:lnTo>
                    <a:pt x="433" y="17"/>
                  </a:lnTo>
                  <a:lnTo>
                    <a:pt x="481" y="17"/>
                  </a:lnTo>
                  <a:lnTo>
                    <a:pt x="530" y="23"/>
                  </a:lnTo>
                  <a:lnTo>
                    <a:pt x="576" y="35"/>
                  </a:lnTo>
                  <a:lnTo>
                    <a:pt x="622" y="53"/>
                  </a:lnTo>
                  <a:lnTo>
                    <a:pt x="667" y="74"/>
                  </a:lnTo>
                  <a:lnTo>
                    <a:pt x="710" y="101"/>
                  </a:lnTo>
                  <a:lnTo>
                    <a:pt x="751" y="134"/>
                  </a:lnTo>
                  <a:lnTo>
                    <a:pt x="789" y="170"/>
                  </a:lnTo>
                  <a:lnTo>
                    <a:pt x="824" y="212"/>
                  </a:lnTo>
                  <a:lnTo>
                    <a:pt x="856" y="257"/>
                  </a:lnTo>
                  <a:lnTo>
                    <a:pt x="886" y="307"/>
                  </a:lnTo>
                  <a:lnTo>
                    <a:pt x="912" y="360"/>
                  </a:lnTo>
                  <a:lnTo>
                    <a:pt x="935" y="417"/>
                  </a:lnTo>
                  <a:lnTo>
                    <a:pt x="952" y="477"/>
                  </a:lnTo>
                  <a:lnTo>
                    <a:pt x="967" y="540"/>
                  </a:lnTo>
                  <a:lnTo>
                    <a:pt x="969" y="546"/>
                  </a:lnTo>
                  <a:lnTo>
                    <a:pt x="970" y="550"/>
                  </a:lnTo>
                  <a:lnTo>
                    <a:pt x="970" y="555"/>
                  </a:lnTo>
                  <a:lnTo>
                    <a:pt x="971" y="561"/>
                  </a:lnTo>
                  <a:lnTo>
                    <a:pt x="986" y="555"/>
                  </a:lnTo>
                  <a:lnTo>
                    <a:pt x="985" y="550"/>
                  </a:lnTo>
                  <a:lnTo>
                    <a:pt x="985" y="544"/>
                  </a:lnTo>
                  <a:lnTo>
                    <a:pt x="985" y="539"/>
                  </a:lnTo>
                  <a:lnTo>
                    <a:pt x="983" y="533"/>
                  </a:lnTo>
                  <a:lnTo>
                    <a:pt x="969" y="470"/>
                  </a:lnTo>
                  <a:lnTo>
                    <a:pt x="950" y="409"/>
                  </a:lnTo>
                  <a:lnTo>
                    <a:pt x="927" y="351"/>
                  </a:lnTo>
                  <a:lnTo>
                    <a:pt x="901" y="296"/>
                  </a:lnTo>
                  <a:lnTo>
                    <a:pt x="870" y="246"/>
                  </a:lnTo>
                  <a:lnTo>
                    <a:pt x="837" y="200"/>
                  </a:lnTo>
                  <a:lnTo>
                    <a:pt x="801" y="158"/>
                  </a:lnTo>
                  <a:lnTo>
                    <a:pt x="762" y="120"/>
                  </a:lnTo>
                  <a:lnTo>
                    <a:pt x="721" y="88"/>
                  </a:lnTo>
                  <a:lnTo>
                    <a:pt x="678" y="59"/>
                  </a:lnTo>
                  <a:lnTo>
                    <a:pt x="632" y="36"/>
                  </a:lnTo>
                  <a:lnTo>
                    <a:pt x="584" y="19"/>
                  </a:lnTo>
                  <a:lnTo>
                    <a:pt x="537" y="7"/>
                  </a:lnTo>
                  <a:lnTo>
                    <a:pt x="487" y="0"/>
                  </a:lnTo>
                  <a:lnTo>
                    <a:pt x="437" y="0"/>
                  </a:lnTo>
                  <a:lnTo>
                    <a:pt x="387" y="5"/>
                  </a:lnTo>
                  <a:close/>
                </a:path>
              </a:pathLst>
            </a:custGeom>
            <a:solidFill>
              <a:srgbClr val="4F5E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5" name="Freeform 65"/>
            <p:cNvSpPr>
              <a:spLocks/>
            </p:cNvSpPr>
            <p:nvPr/>
          </p:nvSpPr>
          <p:spPr bwMode="auto">
            <a:xfrm>
              <a:off x="1303" y="3490"/>
              <a:ext cx="912" cy="674"/>
            </a:xfrm>
            <a:custGeom>
              <a:avLst/>
              <a:gdLst/>
              <a:ahLst/>
              <a:cxnLst>
                <a:cxn ang="0">
                  <a:pos x="601" y="658"/>
                </a:cxn>
                <a:cxn ang="0">
                  <a:pos x="686" y="617"/>
                </a:cxn>
                <a:cxn ang="0">
                  <a:pos x="759" y="558"/>
                </a:cxn>
                <a:cxn ang="0">
                  <a:pos x="819" y="482"/>
                </a:cxn>
                <a:cxn ang="0">
                  <a:pos x="865" y="390"/>
                </a:cxn>
                <a:cxn ang="0">
                  <a:pos x="896" y="288"/>
                </a:cxn>
                <a:cxn ang="0">
                  <a:pos x="911" y="176"/>
                </a:cxn>
                <a:cxn ang="0">
                  <a:pos x="909" y="59"/>
                </a:cxn>
                <a:cxn ang="0">
                  <a:pos x="886" y="5"/>
                </a:cxn>
                <a:cxn ang="0">
                  <a:pos x="897" y="120"/>
                </a:cxn>
                <a:cxn ang="0">
                  <a:pos x="892" y="233"/>
                </a:cxn>
                <a:cxn ang="0">
                  <a:pos x="870" y="338"/>
                </a:cxn>
                <a:cxn ang="0">
                  <a:pos x="834" y="433"/>
                </a:cxn>
                <a:cxn ang="0">
                  <a:pos x="782" y="516"/>
                </a:cxn>
                <a:cxn ang="0">
                  <a:pos x="719" y="583"/>
                </a:cxn>
                <a:cxn ang="0">
                  <a:pos x="641" y="632"/>
                </a:cxn>
                <a:cxn ang="0">
                  <a:pos x="552" y="661"/>
                </a:cxn>
                <a:cxn ang="0">
                  <a:pos x="472" y="666"/>
                </a:cxn>
                <a:cxn ang="0">
                  <a:pos x="393" y="654"/>
                </a:cxn>
                <a:cxn ang="0">
                  <a:pos x="314" y="628"/>
                </a:cxn>
                <a:cxn ang="0">
                  <a:pos x="240" y="587"/>
                </a:cxn>
                <a:cxn ang="0">
                  <a:pos x="171" y="533"/>
                </a:cxn>
                <a:cxn ang="0">
                  <a:pos x="107" y="470"/>
                </a:cxn>
                <a:cxn ang="0">
                  <a:pos x="53" y="395"/>
                </a:cxn>
                <a:cxn ang="0">
                  <a:pos x="7" y="311"/>
                </a:cxn>
                <a:cxn ang="0">
                  <a:pos x="22" y="357"/>
                </a:cxn>
                <a:cxn ang="0">
                  <a:pos x="73" y="438"/>
                </a:cxn>
                <a:cxn ang="0">
                  <a:pos x="133" y="509"/>
                </a:cxn>
                <a:cxn ang="0">
                  <a:pos x="200" y="568"/>
                </a:cxn>
                <a:cxn ang="0">
                  <a:pos x="273" y="617"/>
                </a:cxn>
                <a:cxn ang="0">
                  <a:pos x="351" y="651"/>
                </a:cxn>
                <a:cxn ang="0">
                  <a:pos x="432" y="670"/>
                </a:cxn>
                <a:cxn ang="0">
                  <a:pos x="513" y="674"/>
                </a:cxn>
              </a:cxnLst>
              <a:rect l="0" t="0" r="r" b="b"/>
              <a:pathLst>
                <a:path w="912" h="674">
                  <a:moveTo>
                    <a:pt x="554" y="669"/>
                  </a:moveTo>
                  <a:lnTo>
                    <a:pt x="601" y="658"/>
                  </a:lnTo>
                  <a:lnTo>
                    <a:pt x="644" y="640"/>
                  </a:lnTo>
                  <a:lnTo>
                    <a:pt x="686" y="617"/>
                  </a:lnTo>
                  <a:lnTo>
                    <a:pt x="724" y="590"/>
                  </a:lnTo>
                  <a:lnTo>
                    <a:pt x="759" y="558"/>
                  </a:lnTo>
                  <a:lnTo>
                    <a:pt x="792" y="521"/>
                  </a:lnTo>
                  <a:lnTo>
                    <a:pt x="819" y="482"/>
                  </a:lnTo>
                  <a:lnTo>
                    <a:pt x="844" y="437"/>
                  </a:lnTo>
                  <a:lnTo>
                    <a:pt x="865" y="390"/>
                  </a:lnTo>
                  <a:lnTo>
                    <a:pt x="882" y="340"/>
                  </a:lnTo>
                  <a:lnTo>
                    <a:pt x="896" y="288"/>
                  </a:lnTo>
                  <a:lnTo>
                    <a:pt x="905" y="233"/>
                  </a:lnTo>
                  <a:lnTo>
                    <a:pt x="911" y="176"/>
                  </a:lnTo>
                  <a:lnTo>
                    <a:pt x="912" y="119"/>
                  </a:lnTo>
                  <a:lnTo>
                    <a:pt x="909" y="59"/>
                  </a:lnTo>
                  <a:lnTo>
                    <a:pt x="901" y="0"/>
                  </a:lnTo>
                  <a:lnTo>
                    <a:pt x="886" y="5"/>
                  </a:lnTo>
                  <a:lnTo>
                    <a:pt x="895" y="63"/>
                  </a:lnTo>
                  <a:lnTo>
                    <a:pt x="897" y="120"/>
                  </a:lnTo>
                  <a:lnTo>
                    <a:pt x="896" y="177"/>
                  </a:lnTo>
                  <a:lnTo>
                    <a:pt x="892" y="233"/>
                  </a:lnTo>
                  <a:lnTo>
                    <a:pt x="882" y="287"/>
                  </a:lnTo>
                  <a:lnTo>
                    <a:pt x="870" y="338"/>
                  </a:lnTo>
                  <a:lnTo>
                    <a:pt x="854" y="387"/>
                  </a:lnTo>
                  <a:lnTo>
                    <a:pt x="834" y="433"/>
                  </a:lnTo>
                  <a:lnTo>
                    <a:pt x="809" y="476"/>
                  </a:lnTo>
                  <a:lnTo>
                    <a:pt x="782" y="516"/>
                  </a:lnTo>
                  <a:lnTo>
                    <a:pt x="752" y="551"/>
                  </a:lnTo>
                  <a:lnTo>
                    <a:pt x="719" y="583"/>
                  </a:lnTo>
                  <a:lnTo>
                    <a:pt x="681" y="610"/>
                  </a:lnTo>
                  <a:lnTo>
                    <a:pt x="641" y="632"/>
                  </a:lnTo>
                  <a:lnTo>
                    <a:pt x="598" y="650"/>
                  </a:lnTo>
                  <a:lnTo>
                    <a:pt x="552" y="661"/>
                  </a:lnTo>
                  <a:lnTo>
                    <a:pt x="512" y="665"/>
                  </a:lnTo>
                  <a:lnTo>
                    <a:pt x="472" y="666"/>
                  </a:lnTo>
                  <a:lnTo>
                    <a:pt x="432" y="662"/>
                  </a:lnTo>
                  <a:lnTo>
                    <a:pt x="393" y="654"/>
                  </a:lnTo>
                  <a:lnTo>
                    <a:pt x="353" y="643"/>
                  </a:lnTo>
                  <a:lnTo>
                    <a:pt x="314" y="628"/>
                  </a:lnTo>
                  <a:lnTo>
                    <a:pt x="276" y="609"/>
                  </a:lnTo>
                  <a:lnTo>
                    <a:pt x="240" y="587"/>
                  </a:lnTo>
                  <a:lnTo>
                    <a:pt x="204" y="562"/>
                  </a:lnTo>
                  <a:lnTo>
                    <a:pt x="171" y="533"/>
                  </a:lnTo>
                  <a:lnTo>
                    <a:pt x="138" y="502"/>
                  </a:lnTo>
                  <a:lnTo>
                    <a:pt x="107" y="470"/>
                  </a:lnTo>
                  <a:lnTo>
                    <a:pt x="79" y="433"/>
                  </a:lnTo>
                  <a:lnTo>
                    <a:pt x="53" y="395"/>
                  </a:lnTo>
                  <a:lnTo>
                    <a:pt x="29" y="354"/>
                  </a:lnTo>
                  <a:lnTo>
                    <a:pt x="7" y="311"/>
                  </a:lnTo>
                  <a:lnTo>
                    <a:pt x="0" y="314"/>
                  </a:lnTo>
                  <a:lnTo>
                    <a:pt x="22" y="357"/>
                  </a:lnTo>
                  <a:lnTo>
                    <a:pt x="46" y="399"/>
                  </a:lnTo>
                  <a:lnTo>
                    <a:pt x="73" y="438"/>
                  </a:lnTo>
                  <a:lnTo>
                    <a:pt x="102" y="475"/>
                  </a:lnTo>
                  <a:lnTo>
                    <a:pt x="133" y="509"/>
                  </a:lnTo>
                  <a:lnTo>
                    <a:pt x="165" y="540"/>
                  </a:lnTo>
                  <a:lnTo>
                    <a:pt x="200" y="568"/>
                  </a:lnTo>
                  <a:lnTo>
                    <a:pt x="237" y="594"/>
                  </a:lnTo>
                  <a:lnTo>
                    <a:pt x="273" y="617"/>
                  </a:lnTo>
                  <a:lnTo>
                    <a:pt x="311" y="636"/>
                  </a:lnTo>
                  <a:lnTo>
                    <a:pt x="351" y="651"/>
                  </a:lnTo>
                  <a:lnTo>
                    <a:pt x="391" y="662"/>
                  </a:lnTo>
                  <a:lnTo>
                    <a:pt x="432" y="670"/>
                  </a:lnTo>
                  <a:lnTo>
                    <a:pt x="472" y="674"/>
                  </a:lnTo>
                  <a:lnTo>
                    <a:pt x="513" y="674"/>
                  </a:lnTo>
                  <a:lnTo>
                    <a:pt x="554" y="669"/>
                  </a:lnTo>
                  <a:close/>
                </a:path>
              </a:pathLst>
            </a:custGeom>
            <a:solidFill>
              <a:srgbClr val="283D8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6" name="Freeform 66"/>
            <p:cNvSpPr>
              <a:spLocks/>
            </p:cNvSpPr>
            <p:nvPr/>
          </p:nvSpPr>
          <p:spPr bwMode="auto">
            <a:xfrm>
              <a:off x="1240" y="2946"/>
              <a:ext cx="964" cy="858"/>
            </a:xfrm>
            <a:custGeom>
              <a:avLst/>
              <a:gdLst/>
              <a:ahLst/>
              <a:cxnLst>
                <a:cxn ang="0">
                  <a:pos x="9" y="628"/>
                </a:cxn>
                <a:cxn ang="0">
                  <a:pos x="8" y="511"/>
                </a:cxn>
                <a:cxn ang="0">
                  <a:pos x="23" y="399"/>
                </a:cxn>
                <a:cxn ang="0">
                  <a:pos x="55" y="297"/>
                </a:cxn>
                <a:cxn ang="0">
                  <a:pos x="101" y="205"/>
                </a:cxn>
                <a:cxn ang="0">
                  <a:pos x="163" y="129"/>
                </a:cxn>
                <a:cxn ang="0">
                  <a:pos x="238" y="70"/>
                </a:cxn>
                <a:cxn ang="0">
                  <a:pos x="324" y="29"/>
                </a:cxn>
                <a:cxn ang="0">
                  <a:pos x="420" y="13"/>
                </a:cxn>
                <a:cxn ang="0">
                  <a:pos x="515" y="18"/>
                </a:cxn>
                <a:cxn ang="0">
                  <a:pos x="607" y="46"/>
                </a:cxn>
                <a:cxn ang="0">
                  <a:pos x="691" y="95"/>
                </a:cxn>
                <a:cxn ang="0">
                  <a:pos x="768" y="163"/>
                </a:cxn>
                <a:cxn ang="0">
                  <a:pos x="836" y="248"/>
                </a:cxn>
                <a:cxn ang="0">
                  <a:pos x="890" y="350"/>
                </a:cxn>
                <a:cxn ang="0">
                  <a:pos x="930" y="465"/>
                </a:cxn>
                <a:cxn ang="0">
                  <a:pos x="947" y="533"/>
                </a:cxn>
                <a:cxn ang="0">
                  <a:pos x="948" y="544"/>
                </a:cxn>
                <a:cxn ang="0">
                  <a:pos x="964" y="544"/>
                </a:cxn>
                <a:cxn ang="0">
                  <a:pos x="963" y="533"/>
                </a:cxn>
                <a:cxn ang="0">
                  <a:pos x="960" y="523"/>
                </a:cxn>
                <a:cxn ang="0">
                  <a:pos x="928" y="400"/>
                </a:cxn>
                <a:cxn ang="0">
                  <a:pos x="879" y="290"/>
                </a:cxn>
                <a:cxn ang="0">
                  <a:pos x="817" y="195"/>
                </a:cxn>
                <a:cxn ang="0">
                  <a:pos x="744" y="117"/>
                </a:cxn>
                <a:cxn ang="0">
                  <a:pos x="660" y="57"/>
                </a:cxn>
                <a:cxn ang="0">
                  <a:pos x="569" y="18"/>
                </a:cxn>
                <a:cxn ang="0">
                  <a:pos x="474" y="0"/>
                </a:cxn>
                <a:cxn ang="0">
                  <a:pos x="376" y="6"/>
                </a:cxn>
                <a:cxn ang="0">
                  <a:pos x="295" y="29"/>
                </a:cxn>
                <a:cxn ang="0">
                  <a:pos x="220" y="70"/>
                </a:cxn>
                <a:cxn ang="0">
                  <a:pos x="156" y="124"/>
                </a:cxn>
                <a:cxn ang="0">
                  <a:pos x="102" y="191"/>
                </a:cxn>
                <a:cxn ang="0">
                  <a:pos x="58" y="270"/>
                </a:cxn>
                <a:cxn ang="0">
                  <a:pos x="27" y="358"/>
                </a:cxn>
                <a:cxn ang="0">
                  <a:pos x="6" y="453"/>
                </a:cxn>
                <a:cxn ang="0">
                  <a:pos x="0" y="553"/>
                </a:cxn>
                <a:cxn ang="0">
                  <a:pos x="2" y="621"/>
                </a:cxn>
                <a:cxn ang="0">
                  <a:pos x="10" y="689"/>
                </a:cxn>
                <a:cxn ang="0">
                  <a:pos x="20" y="733"/>
                </a:cxn>
                <a:cxn ang="0">
                  <a:pos x="32" y="775"/>
                </a:cxn>
                <a:cxn ang="0">
                  <a:pos x="46" y="817"/>
                </a:cxn>
                <a:cxn ang="0">
                  <a:pos x="63" y="858"/>
                </a:cxn>
                <a:cxn ang="0">
                  <a:pos x="60" y="836"/>
                </a:cxn>
                <a:cxn ang="0">
                  <a:pos x="46" y="796"/>
                </a:cxn>
                <a:cxn ang="0">
                  <a:pos x="32" y="754"/>
                </a:cxn>
                <a:cxn ang="0">
                  <a:pos x="21" y="709"/>
                </a:cxn>
              </a:cxnLst>
              <a:rect l="0" t="0" r="r" b="b"/>
              <a:pathLst>
                <a:path w="964" h="858">
                  <a:moveTo>
                    <a:pt x="17" y="687"/>
                  </a:moveTo>
                  <a:lnTo>
                    <a:pt x="9" y="628"/>
                  </a:lnTo>
                  <a:lnTo>
                    <a:pt x="6" y="568"/>
                  </a:lnTo>
                  <a:lnTo>
                    <a:pt x="8" y="511"/>
                  </a:lnTo>
                  <a:lnTo>
                    <a:pt x="13" y="454"/>
                  </a:lnTo>
                  <a:lnTo>
                    <a:pt x="23" y="399"/>
                  </a:lnTo>
                  <a:lnTo>
                    <a:pt x="36" y="347"/>
                  </a:lnTo>
                  <a:lnTo>
                    <a:pt x="55" y="297"/>
                  </a:lnTo>
                  <a:lnTo>
                    <a:pt x="77" y="250"/>
                  </a:lnTo>
                  <a:lnTo>
                    <a:pt x="101" y="205"/>
                  </a:lnTo>
                  <a:lnTo>
                    <a:pt x="131" y="166"/>
                  </a:lnTo>
                  <a:lnTo>
                    <a:pt x="163" y="129"/>
                  </a:lnTo>
                  <a:lnTo>
                    <a:pt x="198" y="97"/>
                  </a:lnTo>
                  <a:lnTo>
                    <a:pt x="238" y="70"/>
                  </a:lnTo>
                  <a:lnTo>
                    <a:pt x="280" y="46"/>
                  </a:lnTo>
                  <a:lnTo>
                    <a:pt x="324" y="29"/>
                  </a:lnTo>
                  <a:lnTo>
                    <a:pt x="372" y="18"/>
                  </a:lnTo>
                  <a:lnTo>
                    <a:pt x="420" y="13"/>
                  </a:lnTo>
                  <a:lnTo>
                    <a:pt x="468" y="13"/>
                  </a:lnTo>
                  <a:lnTo>
                    <a:pt x="515" y="18"/>
                  </a:lnTo>
                  <a:lnTo>
                    <a:pt x="561" y="30"/>
                  </a:lnTo>
                  <a:lnTo>
                    <a:pt x="607" y="46"/>
                  </a:lnTo>
                  <a:lnTo>
                    <a:pt x="650" y="70"/>
                  </a:lnTo>
                  <a:lnTo>
                    <a:pt x="691" y="95"/>
                  </a:lnTo>
                  <a:lnTo>
                    <a:pt x="732" y="128"/>
                  </a:lnTo>
                  <a:lnTo>
                    <a:pt x="768" y="163"/>
                  </a:lnTo>
                  <a:lnTo>
                    <a:pt x="803" y="204"/>
                  </a:lnTo>
                  <a:lnTo>
                    <a:pt x="836" y="248"/>
                  </a:lnTo>
                  <a:lnTo>
                    <a:pt x="864" y="297"/>
                  </a:lnTo>
                  <a:lnTo>
                    <a:pt x="890" y="350"/>
                  </a:lnTo>
                  <a:lnTo>
                    <a:pt x="913" y="405"/>
                  </a:lnTo>
                  <a:lnTo>
                    <a:pt x="930" y="465"/>
                  </a:lnTo>
                  <a:lnTo>
                    <a:pt x="945" y="527"/>
                  </a:lnTo>
                  <a:lnTo>
                    <a:pt x="947" y="533"/>
                  </a:lnTo>
                  <a:lnTo>
                    <a:pt x="948" y="538"/>
                  </a:lnTo>
                  <a:lnTo>
                    <a:pt x="948" y="544"/>
                  </a:lnTo>
                  <a:lnTo>
                    <a:pt x="949" y="549"/>
                  </a:lnTo>
                  <a:lnTo>
                    <a:pt x="964" y="544"/>
                  </a:lnTo>
                  <a:lnTo>
                    <a:pt x="963" y="538"/>
                  </a:lnTo>
                  <a:lnTo>
                    <a:pt x="963" y="533"/>
                  </a:lnTo>
                  <a:lnTo>
                    <a:pt x="962" y="529"/>
                  </a:lnTo>
                  <a:lnTo>
                    <a:pt x="960" y="523"/>
                  </a:lnTo>
                  <a:lnTo>
                    <a:pt x="945" y="460"/>
                  </a:lnTo>
                  <a:lnTo>
                    <a:pt x="928" y="400"/>
                  </a:lnTo>
                  <a:lnTo>
                    <a:pt x="905" y="343"/>
                  </a:lnTo>
                  <a:lnTo>
                    <a:pt x="879" y="290"/>
                  </a:lnTo>
                  <a:lnTo>
                    <a:pt x="849" y="240"/>
                  </a:lnTo>
                  <a:lnTo>
                    <a:pt x="817" y="195"/>
                  </a:lnTo>
                  <a:lnTo>
                    <a:pt x="782" y="153"/>
                  </a:lnTo>
                  <a:lnTo>
                    <a:pt x="744" y="117"/>
                  </a:lnTo>
                  <a:lnTo>
                    <a:pt x="703" y="84"/>
                  </a:lnTo>
                  <a:lnTo>
                    <a:pt x="660" y="57"/>
                  </a:lnTo>
                  <a:lnTo>
                    <a:pt x="615" y="36"/>
                  </a:lnTo>
                  <a:lnTo>
                    <a:pt x="569" y="18"/>
                  </a:lnTo>
                  <a:lnTo>
                    <a:pt x="523" y="6"/>
                  </a:lnTo>
                  <a:lnTo>
                    <a:pt x="474" y="0"/>
                  </a:lnTo>
                  <a:lnTo>
                    <a:pt x="426" y="0"/>
                  </a:lnTo>
                  <a:lnTo>
                    <a:pt x="376" y="6"/>
                  </a:lnTo>
                  <a:lnTo>
                    <a:pt x="334" y="15"/>
                  </a:lnTo>
                  <a:lnTo>
                    <a:pt x="295" y="29"/>
                  </a:lnTo>
                  <a:lnTo>
                    <a:pt x="257" y="48"/>
                  </a:lnTo>
                  <a:lnTo>
                    <a:pt x="220" y="70"/>
                  </a:lnTo>
                  <a:lnTo>
                    <a:pt x="188" y="95"/>
                  </a:lnTo>
                  <a:lnTo>
                    <a:pt x="156" y="124"/>
                  </a:lnTo>
                  <a:lnTo>
                    <a:pt x="128" y="156"/>
                  </a:lnTo>
                  <a:lnTo>
                    <a:pt x="102" y="191"/>
                  </a:lnTo>
                  <a:lnTo>
                    <a:pt x="78" y="229"/>
                  </a:lnTo>
                  <a:lnTo>
                    <a:pt x="58" y="270"/>
                  </a:lnTo>
                  <a:lnTo>
                    <a:pt x="40" y="313"/>
                  </a:lnTo>
                  <a:lnTo>
                    <a:pt x="27" y="358"/>
                  </a:lnTo>
                  <a:lnTo>
                    <a:pt x="14" y="404"/>
                  </a:lnTo>
                  <a:lnTo>
                    <a:pt x="6" y="453"/>
                  </a:lnTo>
                  <a:lnTo>
                    <a:pt x="1" y="502"/>
                  </a:lnTo>
                  <a:lnTo>
                    <a:pt x="0" y="553"/>
                  </a:lnTo>
                  <a:lnTo>
                    <a:pt x="1" y="587"/>
                  </a:lnTo>
                  <a:lnTo>
                    <a:pt x="2" y="621"/>
                  </a:lnTo>
                  <a:lnTo>
                    <a:pt x="6" y="655"/>
                  </a:lnTo>
                  <a:lnTo>
                    <a:pt x="10" y="689"/>
                  </a:lnTo>
                  <a:lnTo>
                    <a:pt x="14" y="710"/>
                  </a:lnTo>
                  <a:lnTo>
                    <a:pt x="20" y="733"/>
                  </a:lnTo>
                  <a:lnTo>
                    <a:pt x="25" y="755"/>
                  </a:lnTo>
                  <a:lnTo>
                    <a:pt x="32" y="775"/>
                  </a:lnTo>
                  <a:lnTo>
                    <a:pt x="39" y="797"/>
                  </a:lnTo>
                  <a:lnTo>
                    <a:pt x="46" y="817"/>
                  </a:lnTo>
                  <a:lnTo>
                    <a:pt x="54" y="838"/>
                  </a:lnTo>
                  <a:lnTo>
                    <a:pt x="63" y="858"/>
                  </a:lnTo>
                  <a:lnTo>
                    <a:pt x="70" y="855"/>
                  </a:lnTo>
                  <a:lnTo>
                    <a:pt x="60" y="836"/>
                  </a:lnTo>
                  <a:lnTo>
                    <a:pt x="52" y="816"/>
                  </a:lnTo>
                  <a:lnTo>
                    <a:pt x="46" y="796"/>
                  </a:lnTo>
                  <a:lnTo>
                    <a:pt x="39" y="774"/>
                  </a:lnTo>
                  <a:lnTo>
                    <a:pt x="32" y="754"/>
                  </a:lnTo>
                  <a:lnTo>
                    <a:pt x="27" y="732"/>
                  </a:lnTo>
                  <a:lnTo>
                    <a:pt x="21" y="709"/>
                  </a:lnTo>
                  <a:lnTo>
                    <a:pt x="17" y="687"/>
                  </a:lnTo>
                  <a:close/>
                </a:path>
              </a:pathLst>
            </a:custGeom>
            <a:solidFill>
              <a:srgbClr val="283D8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7" name="Freeform 67"/>
            <p:cNvSpPr>
              <a:spLocks/>
            </p:cNvSpPr>
            <p:nvPr/>
          </p:nvSpPr>
          <p:spPr bwMode="auto">
            <a:xfrm>
              <a:off x="1310" y="3495"/>
              <a:ext cx="890" cy="661"/>
            </a:xfrm>
            <a:custGeom>
              <a:avLst/>
              <a:gdLst/>
              <a:ahLst/>
              <a:cxnLst>
                <a:cxn ang="0">
                  <a:pos x="503" y="649"/>
                </a:cxn>
                <a:cxn ang="0">
                  <a:pos x="426" y="646"/>
                </a:cxn>
                <a:cxn ang="0">
                  <a:pos x="349" y="627"/>
                </a:cxn>
                <a:cxn ang="0">
                  <a:pos x="273" y="595"/>
                </a:cxn>
                <a:cxn ang="0">
                  <a:pos x="203" y="549"/>
                </a:cxn>
                <a:cxn ang="0">
                  <a:pos x="137" y="490"/>
                </a:cxn>
                <a:cxn ang="0">
                  <a:pos x="78" y="423"/>
                </a:cxn>
                <a:cxn ang="0">
                  <a:pos x="28" y="345"/>
                </a:cxn>
                <a:cxn ang="0">
                  <a:pos x="0" y="306"/>
                </a:cxn>
                <a:cxn ang="0">
                  <a:pos x="40" y="382"/>
                </a:cxn>
                <a:cxn ang="0">
                  <a:pos x="89" y="451"/>
                </a:cxn>
                <a:cxn ang="0">
                  <a:pos x="145" y="512"/>
                </a:cxn>
                <a:cxn ang="0">
                  <a:pos x="206" y="563"/>
                </a:cxn>
                <a:cxn ang="0">
                  <a:pos x="272" y="605"/>
                </a:cxn>
                <a:cxn ang="0">
                  <a:pos x="341" y="635"/>
                </a:cxn>
                <a:cxn ang="0">
                  <a:pos x="411" y="654"/>
                </a:cxn>
                <a:cxn ang="0">
                  <a:pos x="484" y="661"/>
                </a:cxn>
                <a:cxn ang="0">
                  <a:pos x="499" y="661"/>
                </a:cxn>
                <a:cxn ang="0">
                  <a:pos x="515" y="660"/>
                </a:cxn>
                <a:cxn ang="0">
                  <a:pos x="530" y="658"/>
                </a:cxn>
                <a:cxn ang="0">
                  <a:pos x="545" y="656"/>
                </a:cxn>
                <a:cxn ang="0">
                  <a:pos x="634" y="627"/>
                </a:cxn>
                <a:cxn ang="0">
                  <a:pos x="712" y="578"/>
                </a:cxn>
                <a:cxn ang="0">
                  <a:pos x="775" y="511"/>
                </a:cxn>
                <a:cxn ang="0">
                  <a:pos x="827" y="428"/>
                </a:cxn>
                <a:cxn ang="0">
                  <a:pos x="863" y="333"/>
                </a:cxn>
                <a:cxn ang="0">
                  <a:pos x="885" y="228"/>
                </a:cxn>
                <a:cxn ang="0">
                  <a:pos x="890" y="115"/>
                </a:cxn>
                <a:cxn ang="0">
                  <a:pos x="879" y="0"/>
                </a:cxn>
                <a:cxn ang="0">
                  <a:pos x="871" y="61"/>
                </a:cxn>
                <a:cxn ang="0">
                  <a:pos x="874" y="172"/>
                </a:cxn>
                <a:cxn ang="0">
                  <a:pos x="862" y="279"/>
                </a:cxn>
                <a:cxn ang="0">
                  <a:pos x="833" y="377"/>
                </a:cxn>
                <a:cxn ang="0">
                  <a:pos x="791" y="465"/>
                </a:cxn>
                <a:cxn ang="0">
                  <a:pos x="736" y="538"/>
                </a:cxn>
                <a:cxn ang="0">
                  <a:pos x="668" y="596"/>
                </a:cxn>
                <a:cxn ang="0">
                  <a:pos x="587" y="634"/>
                </a:cxn>
              </a:cxnLst>
              <a:rect l="0" t="0" r="r" b="b"/>
              <a:pathLst>
                <a:path w="890" h="661">
                  <a:moveTo>
                    <a:pt x="542" y="645"/>
                  </a:moveTo>
                  <a:lnTo>
                    <a:pt x="503" y="649"/>
                  </a:lnTo>
                  <a:lnTo>
                    <a:pt x="465" y="650"/>
                  </a:lnTo>
                  <a:lnTo>
                    <a:pt x="426" y="646"/>
                  </a:lnTo>
                  <a:lnTo>
                    <a:pt x="387" y="639"/>
                  </a:lnTo>
                  <a:lnTo>
                    <a:pt x="349" y="627"/>
                  </a:lnTo>
                  <a:lnTo>
                    <a:pt x="311" y="612"/>
                  </a:lnTo>
                  <a:lnTo>
                    <a:pt x="273" y="595"/>
                  </a:lnTo>
                  <a:lnTo>
                    <a:pt x="238" y="573"/>
                  </a:lnTo>
                  <a:lnTo>
                    <a:pt x="203" y="549"/>
                  </a:lnTo>
                  <a:lnTo>
                    <a:pt x="169" y="520"/>
                  </a:lnTo>
                  <a:lnTo>
                    <a:pt x="137" y="490"/>
                  </a:lnTo>
                  <a:lnTo>
                    <a:pt x="107" y="458"/>
                  </a:lnTo>
                  <a:lnTo>
                    <a:pt x="78" y="423"/>
                  </a:lnTo>
                  <a:lnTo>
                    <a:pt x="51" y="386"/>
                  </a:lnTo>
                  <a:lnTo>
                    <a:pt x="28" y="345"/>
                  </a:lnTo>
                  <a:lnTo>
                    <a:pt x="7" y="305"/>
                  </a:lnTo>
                  <a:lnTo>
                    <a:pt x="0" y="306"/>
                  </a:lnTo>
                  <a:lnTo>
                    <a:pt x="19" y="345"/>
                  </a:lnTo>
                  <a:lnTo>
                    <a:pt x="40" y="382"/>
                  </a:lnTo>
                  <a:lnTo>
                    <a:pt x="63" y="417"/>
                  </a:lnTo>
                  <a:lnTo>
                    <a:pt x="89" y="451"/>
                  </a:lnTo>
                  <a:lnTo>
                    <a:pt x="116" y="482"/>
                  </a:lnTo>
                  <a:lnTo>
                    <a:pt x="145" y="512"/>
                  </a:lnTo>
                  <a:lnTo>
                    <a:pt x="174" y="539"/>
                  </a:lnTo>
                  <a:lnTo>
                    <a:pt x="206" y="563"/>
                  </a:lnTo>
                  <a:lnTo>
                    <a:pt x="238" y="585"/>
                  </a:lnTo>
                  <a:lnTo>
                    <a:pt x="272" y="605"/>
                  </a:lnTo>
                  <a:lnTo>
                    <a:pt x="306" y="622"/>
                  </a:lnTo>
                  <a:lnTo>
                    <a:pt x="341" y="635"/>
                  </a:lnTo>
                  <a:lnTo>
                    <a:pt x="376" y="647"/>
                  </a:lnTo>
                  <a:lnTo>
                    <a:pt x="411" y="654"/>
                  </a:lnTo>
                  <a:lnTo>
                    <a:pt x="448" y="660"/>
                  </a:lnTo>
                  <a:lnTo>
                    <a:pt x="484" y="661"/>
                  </a:lnTo>
                  <a:lnTo>
                    <a:pt x="492" y="661"/>
                  </a:lnTo>
                  <a:lnTo>
                    <a:pt x="499" y="661"/>
                  </a:lnTo>
                  <a:lnTo>
                    <a:pt x="507" y="661"/>
                  </a:lnTo>
                  <a:lnTo>
                    <a:pt x="515" y="660"/>
                  </a:lnTo>
                  <a:lnTo>
                    <a:pt x="522" y="660"/>
                  </a:lnTo>
                  <a:lnTo>
                    <a:pt x="530" y="658"/>
                  </a:lnTo>
                  <a:lnTo>
                    <a:pt x="537" y="657"/>
                  </a:lnTo>
                  <a:lnTo>
                    <a:pt x="545" y="656"/>
                  </a:lnTo>
                  <a:lnTo>
                    <a:pt x="591" y="645"/>
                  </a:lnTo>
                  <a:lnTo>
                    <a:pt x="634" y="627"/>
                  </a:lnTo>
                  <a:lnTo>
                    <a:pt x="674" y="605"/>
                  </a:lnTo>
                  <a:lnTo>
                    <a:pt x="712" y="578"/>
                  </a:lnTo>
                  <a:lnTo>
                    <a:pt x="745" y="546"/>
                  </a:lnTo>
                  <a:lnTo>
                    <a:pt x="775" y="511"/>
                  </a:lnTo>
                  <a:lnTo>
                    <a:pt x="802" y="471"/>
                  </a:lnTo>
                  <a:lnTo>
                    <a:pt x="827" y="428"/>
                  </a:lnTo>
                  <a:lnTo>
                    <a:pt x="847" y="382"/>
                  </a:lnTo>
                  <a:lnTo>
                    <a:pt x="863" y="333"/>
                  </a:lnTo>
                  <a:lnTo>
                    <a:pt x="875" y="282"/>
                  </a:lnTo>
                  <a:lnTo>
                    <a:pt x="885" y="228"/>
                  </a:lnTo>
                  <a:lnTo>
                    <a:pt x="889" y="172"/>
                  </a:lnTo>
                  <a:lnTo>
                    <a:pt x="890" y="115"/>
                  </a:lnTo>
                  <a:lnTo>
                    <a:pt x="888" y="58"/>
                  </a:lnTo>
                  <a:lnTo>
                    <a:pt x="879" y="0"/>
                  </a:lnTo>
                  <a:lnTo>
                    <a:pt x="865" y="4"/>
                  </a:lnTo>
                  <a:lnTo>
                    <a:pt x="871" y="61"/>
                  </a:lnTo>
                  <a:lnTo>
                    <a:pt x="875" y="118"/>
                  </a:lnTo>
                  <a:lnTo>
                    <a:pt x="874" y="172"/>
                  </a:lnTo>
                  <a:lnTo>
                    <a:pt x="870" y="226"/>
                  </a:lnTo>
                  <a:lnTo>
                    <a:pt x="862" y="279"/>
                  </a:lnTo>
                  <a:lnTo>
                    <a:pt x="850" y="329"/>
                  </a:lnTo>
                  <a:lnTo>
                    <a:pt x="833" y="377"/>
                  </a:lnTo>
                  <a:lnTo>
                    <a:pt x="814" y="423"/>
                  </a:lnTo>
                  <a:lnTo>
                    <a:pt x="791" y="465"/>
                  </a:lnTo>
                  <a:lnTo>
                    <a:pt x="766" y="504"/>
                  </a:lnTo>
                  <a:lnTo>
                    <a:pt x="736" y="538"/>
                  </a:lnTo>
                  <a:lnTo>
                    <a:pt x="703" y="569"/>
                  </a:lnTo>
                  <a:lnTo>
                    <a:pt x="668" y="596"/>
                  </a:lnTo>
                  <a:lnTo>
                    <a:pt x="629" y="618"/>
                  </a:lnTo>
                  <a:lnTo>
                    <a:pt x="587" y="634"/>
                  </a:lnTo>
                  <a:lnTo>
                    <a:pt x="542" y="645"/>
                  </a:lnTo>
                  <a:close/>
                </a:path>
              </a:pathLst>
            </a:custGeom>
            <a:solidFill>
              <a:srgbClr val="0519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8" name="Freeform 68"/>
            <p:cNvSpPr>
              <a:spLocks/>
            </p:cNvSpPr>
            <p:nvPr/>
          </p:nvSpPr>
          <p:spPr bwMode="auto">
            <a:xfrm>
              <a:off x="1245" y="2959"/>
              <a:ext cx="944" cy="842"/>
            </a:xfrm>
            <a:custGeom>
              <a:avLst/>
              <a:gdLst/>
              <a:ahLst/>
              <a:cxnLst>
                <a:cxn ang="0">
                  <a:pos x="326" y="15"/>
                </a:cxn>
                <a:cxn ang="0">
                  <a:pos x="250" y="46"/>
                </a:cxn>
                <a:cxn ang="0">
                  <a:pos x="184" y="92"/>
                </a:cxn>
                <a:cxn ang="0">
                  <a:pos x="126" y="151"/>
                </a:cxn>
                <a:cxn ang="0">
                  <a:pos x="78" y="223"/>
                </a:cxn>
                <a:cxn ang="0">
                  <a:pos x="42" y="304"/>
                </a:cxn>
                <a:cxn ang="0">
                  <a:pos x="16" y="392"/>
                </a:cxn>
                <a:cxn ang="0">
                  <a:pos x="3" y="489"/>
                </a:cxn>
                <a:cxn ang="0">
                  <a:pos x="1" y="571"/>
                </a:cxn>
                <a:cxn ang="0">
                  <a:pos x="7" y="640"/>
                </a:cxn>
                <a:cxn ang="0">
                  <a:pos x="16" y="696"/>
                </a:cxn>
                <a:cxn ang="0">
                  <a:pos x="27" y="741"/>
                </a:cxn>
                <a:cxn ang="0">
                  <a:pos x="41" y="783"/>
                </a:cxn>
                <a:cxn ang="0">
                  <a:pos x="55" y="823"/>
                </a:cxn>
                <a:cxn ang="0">
                  <a:pos x="72" y="841"/>
                </a:cxn>
                <a:cxn ang="0">
                  <a:pos x="54" y="800"/>
                </a:cxn>
                <a:cxn ang="0">
                  <a:pos x="39" y="758"/>
                </a:cxn>
                <a:cxn ang="0">
                  <a:pos x="28" y="716"/>
                </a:cxn>
                <a:cxn ang="0">
                  <a:pos x="19" y="671"/>
                </a:cxn>
                <a:cxn ang="0">
                  <a:pos x="7" y="555"/>
                </a:cxn>
                <a:cxn ang="0">
                  <a:pos x="13" y="443"/>
                </a:cxn>
                <a:cxn ang="0">
                  <a:pos x="36" y="337"/>
                </a:cxn>
                <a:cxn ang="0">
                  <a:pos x="74" y="242"/>
                </a:cxn>
                <a:cxn ang="0">
                  <a:pos x="127" y="159"/>
                </a:cxn>
                <a:cxn ang="0">
                  <a:pos x="193" y="92"/>
                </a:cxn>
                <a:cxn ang="0">
                  <a:pos x="272" y="43"/>
                </a:cxn>
                <a:cxn ang="0">
                  <a:pos x="363" y="15"/>
                </a:cxn>
                <a:cxn ang="0">
                  <a:pos x="457" y="9"/>
                </a:cxn>
                <a:cxn ang="0">
                  <a:pos x="549" y="27"/>
                </a:cxn>
                <a:cxn ang="0">
                  <a:pos x="636" y="65"/>
                </a:cxn>
                <a:cxn ang="0">
                  <a:pos x="716" y="122"/>
                </a:cxn>
                <a:cxn ang="0">
                  <a:pos x="786" y="196"/>
                </a:cxn>
                <a:cxn ang="0">
                  <a:pos x="846" y="288"/>
                </a:cxn>
                <a:cxn ang="0">
                  <a:pos x="893" y="395"/>
                </a:cxn>
                <a:cxn ang="0">
                  <a:pos x="925" y="516"/>
                </a:cxn>
                <a:cxn ang="0">
                  <a:pos x="928" y="528"/>
                </a:cxn>
                <a:cxn ang="0">
                  <a:pos x="930" y="540"/>
                </a:cxn>
                <a:cxn ang="0">
                  <a:pos x="943" y="531"/>
                </a:cxn>
                <a:cxn ang="0">
                  <a:pos x="942" y="520"/>
                </a:cxn>
                <a:cxn ang="0">
                  <a:pos x="925" y="452"/>
                </a:cxn>
                <a:cxn ang="0">
                  <a:pos x="885" y="337"/>
                </a:cxn>
                <a:cxn ang="0">
                  <a:pos x="831" y="235"/>
                </a:cxn>
                <a:cxn ang="0">
                  <a:pos x="763" y="150"/>
                </a:cxn>
                <a:cxn ang="0">
                  <a:pos x="686" y="82"/>
                </a:cxn>
                <a:cxn ang="0">
                  <a:pos x="602" y="33"/>
                </a:cxn>
                <a:cxn ang="0">
                  <a:pos x="510" y="5"/>
                </a:cxn>
                <a:cxn ang="0">
                  <a:pos x="415" y="0"/>
                </a:cxn>
              </a:cxnLst>
              <a:rect l="0" t="0" r="r" b="b"/>
              <a:pathLst>
                <a:path w="944" h="842">
                  <a:moveTo>
                    <a:pt x="367" y="5"/>
                  </a:moveTo>
                  <a:lnTo>
                    <a:pt x="326" y="15"/>
                  </a:lnTo>
                  <a:lnTo>
                    <a:pt x="287" y="28"/>
                  </a:lnTo>
                  <a:lnTo>
                    <a:pt x="250" y="46"/>
                  </a:lnTo>
                  <a:lnTo>
                    <a:pt x="216" y="67"/>
                  </a:lnTo>
                  <a:lnTo>
                    <a:pt x="184" y="92"/>
                  </a:lnTo>
                  <a:lnTo>
                    <a:pt x="154" y="120"/>
                  </a:lnTo>
                  <a:lnTo>
                    <a:pt x="126" y="151"/>
                  </a:lnTo>
                  <a:lnTo>
                    <a:pt x="101" y="185"/>
                  </a:lnTo>
                  <a:lnTo>
                    <a:pt x="78" y="223"/>
                  </a:lnTo>
                  <a:lnTo>
                    <a:pt x="58" y="262"/>
                  </a:lnTo>
                  <a:lnTo>
                    <a:pt x="42" y="304"/>
                  </a:lnTo>
                  <a:lnTo>
                    <a:pt x="27" y="348"/>
                  </a:lnTo>
                  <a:lnTo>
                    <a:pt x="16" y="392"/>
                  </a:lnTo>
                  <a:lnTo>
                    <a:pt x="7" y="440"/>
                  </a:lnTo>
                  <a:lnTo>
                    <a:pt x="3" y="489"/>
                  </a:lnTo>
                  <a:lnTo>
                    <a:pt x="0" y="537"/>
                  </a:lnTo>
                  <a:lnTo>
                    <a:pt x="1" y="571"/>
                  </a:lnTo>
                  <a:lnTo>
                    <a:pt x="3" y="605"/>
                  </a:lnTo>
                  <a:lnTo>
                    <a:pt x="7" y="640"/>
                  </a:lnTo>
                  <a:lnTo>
                    <a:pt x="12" y="674"/>
                  </a:lnTo>
                  <a:lnTo>
                    <a:pt x="16" y="696"/>
                  </a:lnTo>
                  <a:lnTo>
                    <a:pt x="22" y="719"/>
                  </a:lnTo>
                  <a:lnTo>
                    <a:pt x="27" y="741"/>
                  </a:lnTo>
                  <a:lnTo>
                    <a:pt x="34" y="761"/>
                  </a:lnTo>
                  <a:lnTo>
                    <a:pt x="41" y="783"/>
                  </a:lnTo>
                  <a:lnTo>
                    <a:pt x="47" y="803"/>
                  </a:lnTo>
                  <a:lnTo>
                    <a:pt x="55" y="823"/>
                  </a:lnTo>
                  <a:lnTo>
                    <a:pt x="65" y="842"/>
                  </a:lnTo>
                  <a:lnTo>
                    <a:pt x="72" y="841"/>
                  </a:lnTo>
                  <a:lnTo>
                    <a:pt x="62" y="820"/>
                  </a:lnTo>
                  <a:lnTo>
                    <a:pt x="54" y="800"/>
                  </a:lnTo>
                  <a:lnTo>
                    <a:pt x="47" y="780"/>
                  </a:lnTo>
                  <a:lnTo>
                    <a:pt x="39" y="758"/>
                  </a:lnTo>
                  <a:lnTo>
                    <a:pt x="34" y="738"/>
                  </a:lnTo>
                  <a:lnTo>
                    <a:pt x="28" y="716"/>
                  </a:lnTo>
                  <a:lnTo>
                    <a:pt x="23" y="693"/>
                  </a:lnTo>
                  <a:lnTo>
                    <a:pt x="19" y="671"/>
                  </a:lnTo>
                  <a:lnTo>
                    <a:pt x="11" y="613"/>
                  </a:lnTo>
                  <a:lnTo>
                    <a:pt x="7" y="555"/>
                  </a:lnTo>
                  <a:lnTo>
                    <a:pt x="8" y="498"/>
                  </a:lnTo>
                  <a:lnTo>
                    <a:pt x="13" y="443"/>
                  </a:lnTo>
                  <a:lnTo>
                    <a:pt x="23" y="388"/>
                  </a:lnTo>
                  <a:lnTo>
                    <a:pt x="36" y="337"/>
                  </a:lnTo>
                  <a:lnTo>
                    <a:pt x="54" y="288"/>
                  </a:lnTo>
                  <a:lnTo>
                    <a:pt x="74" y="242"/>
                  </a:lnTo>
                  <a:lnTo>
                    <a:pt x="99" y="199"/>
                  </a:lnTo>
                  <a:lnTo>
                    <a:pt x="127" y="159"/>
                  </a:lnTo>
                  <a:lnTo>
                    <a:pt x="160" y="123"/>
                  </a:lnTo>
                  <a:lnTo>
                    <a:pt x="193" y="92"/>
                  </a:lnTo>
                  <a:lnTo>
                    <a:pt x="231" y="65"/>
                  </a:lnTo>
                  <a:lnTo>
                    <a:pt x="272" y="43"/>
                  </a:lnTo>
                  <a:lnTo>
                    <a:pt x="317" y="25"/>
                  </a:lnTo>
                  <a:lnTo>
                    <a:pt x="363" y="15"/>
                  </a:lnTo>
                  <a:lnTo>
                    <a:pt x="410" y="9"/>
                  </a:lnTo>
                  <a:lnTo>
                    <a:pt x="457" y="9"/>
                  </a:lnTo>
                  <a:lnTo>
                    <a:pt x="503" y="15"/>
                  </a:lnTo>
                  <a:lnTo>
                    <a:pt x="549" y="27"/>
                  </a:lnTo>
                  <a:lnTo>
                    <a:pt x="593" y="43"/>
                  </a:lnTo>
                  <a:lnTo>
                    <a:pt x="636" y="65"/>
                  </a:lnTo>
                  <a:lnTo>
                    <a:pt x="676" y="90"/>
                  </a:lnTo>
                  <a:lnTo>
                    <a:pt x="716" y="122"/>
                  </a:lnTo>
                  <a:lnTo>
                    <a:pt x="751" y="157"/>
                  </a:lnTo>
                  <a:lnTo>
                    <a:pt x="786" y="196"/>
                  </a:lnTo>
                  <a:lnTo>
                    <a:pt x="817" y="241"/>
                  </a:lnTo>
                  <a:lnTo>
                    <a:pt x="846" y="288"/>
                  </a:lnTo>
                  <a:lnTo>
                    <a:pt x="871" y="340"/>
                  </a:lnTo>
                  <a:lnTo>
                    <a:pt x="893" y="395"/>
                  </a:lnTo>
                  <a:lnTo>
                    <a:pt x="911" y="453"/>
                  </a:lnTo>
                  <a:lnTo>
                    <a:pt x="925" y="516"/>
                  </a:lnTo>
                  <a:lnTo>
                    <a:pt x="927" y="521"/>
                  </a:lnTo>
                  <a:lnTo>
                    <a:pt x="928" y="528"/>
                  </a:lnTo>
                  <a:lnTo>
                    <a:pt x="928" y="533"/>
                  </a:lnTo>
                  <a:lnTo>
                    <a:pt x="930" y="540"/>
                  </a:lnTo>
                  <a:lnTo>
                    <a:pt x="944" y="536"/>
                  </a:lnTo>
                  <a:lnTo>
                    <a:pt x="943" y="531"/>
                  </a:lnTo>
                  <a:lnTo>
                    <a:pt x="943" y="525"/>
                  </a:lnTo>
                  <a:lnTo>
                    <a:pt x="942" y="520"/>
                  </a:lnTo>
                  <a:lnTo>
                    <a:pt x="940" y="514"/>
                  </a:lnTo>
                  <a:lnTo>
                    <a:pt x="925" y="452"/>
                  </a:lnTo>
                  <a:lnTo>
                    <a:pt x="908" y="392"/>
                  </a:lnTo>
                  <a:lnTo>
                    <a:pt x="885" y="337"/>
                  </a:lnTo>
                  <a:lnTo>
                    <a:pt x="859" y="284"/>
                  </a:lnTo>
                  <a:lnTo>
                    <a:pt x="831" y="235"/>
                  </a:lnTo>
                  <a:lnTo>
                    <a:pt x="798" y="191"/>
                  </a:lnTo>
                  <a:lnTo>
                    <a:pt x="763" y="150"/>
                  </a:lnTo>
                  <a:lnTo>
                    <a:pt x="727" y="115"/>
                  </a:lnTo>
                  <a:lnTo>
                    <a:pt x="686" y="82"/>
                  </a:lnTo>
                  <a:lnTo>
                    <a:pt x="645" y="57"/>
                  </a:lnTo>
                  <a:lnTo>
                    <a:pt x="602" y="33"/>
                  </a:lnTo>
                  <a:lnTo>
                    <a:pt x="556" y="17"/>
                  </a:lnTo>
                  <a:lnTo>
                    <a:pt x="510" y="5"/>
                  </a:lnTo>
                  <a:lnTo>
                    <a:pt x="463" y="0"/>
                  </a:lnTo>
                  <a:lnTo>
                    <a:pt x="415" y="0"/>
                  </a:lnTo>
                  <a:lnTo>
                    <a:pt x="367" y="5"/>
                  </a:lnTo>
                  <a:close/>
                </a:path>
              </a:pathLst>
            </a:custGeom>
            <a:solidFill>
              <a:srgbClr val="0519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9" name="Freeform 69"/>
            <p:cNvSpPr>
              <a:spLocks/>
            </p:cNvSpPr>
            <p:nvPr/>
          </p:nvSpPr>
          <p:spPr bwMode="auto">
            <a:xfrm>
              <a:off x="1252" y="2968"/>
              <a:ext cx="923" cy="832"/>
            </a:xfrm>
            <a:custGeom>
              <a:avLst/>
              <a:gdLst/>
              <a:ahLst/>
              <a:cxnLst>
                <a:cxn ang="0">
                  <a:pos x="27" y="619"/>
                </a:cxn>
                <a:cxn ang="0">
                  <a:pos x="21" y="541"/>
                </a:cxn>
                <a:cxn ang="0">
                  <a:pos x="25" y="458"/>
                </a:cxn>
                <a:cxn ang="0">
                  <a:pos x="39" y="374"/>
                </a:cxn>
                <a:cxn ang="0">
                  <a:pos x="65" y="295"/>
                </a:cxn>
                <a:cxn ang="0">
                  <a:pos x="100" y="224"/>
                </a:cxn>
                <a:cxn ang="0">
                  <a:pos x="143" y="161"/>
                </a:cxn>
                <a:cxn ang="0">
                  <a:pos x="196" y="108"/>
                </a:cxn>
                <a:cxn ang="0">
                  <a:pos x="257" y="68"/>
                </a:cxn>
                <a:cxn ang="0">
                  <a:pos x="324" y="39"/>
                </a:cxn>
                <a:cxn ang="0">
                  <a:pos x="406" y="26"/>
                </a:cxn>
                <a:cxn ang="0">
                  <a:pos x="494" y="34"/>
                </a:cxn>
                <a:cxn ang="0">
                  <a:pos x="577" y="62"/>
                </a:cxn>
                <a:cxn ang="0">
                  <a:pos x="653" y="111"/>
                </a:cxn>
                <a:cxn ang="0">
                  <a:pos x="722" y="175"/>
                </a:cxn>
                <a:cxn ang="0">
                  <a:pos x="782" y="255"/>
                </a:cxn>
                <a:cxn ang="0">
                  <a:pos x="830" y="346"/>
                </a:cxn>
                <a:cxn ang="0">
                  <a:pos x="867" y="447"/>
                </a:cxn>
                <a:cxn ang="0">
                  <a:pos x="885" y="508"/>
                </a:cxn>
                <a:cxn ang="0">
                  <a:pos x="900" y="530"/>
                </a:cxn>
                <a:cxn ang="0">
                  <a:pos x="923" y="531"/>
                </a:cxn>
                <a:cxn ang="0">
                  <a:pos x="921" y="519"/>
                </a:cxn>
                <a:cxn ang="0">
                  <a:pos x="918" y="507"/>
                </a:cxn>
                <a:cxn ang="0">
                  <a:pos x="886" y="386"/>
                </a:cxn>
                <a:cxn ang="0">
                  <a:pos x="839" y="279"/>
                </a:cxn>
                <a:cxn ang="0">
                  <a:pos x="779" y="187"/>
                </a:cxn>
                <a:cxn ang="0">
                  <a:pos x="709" y="113"/>
                </a:cxn>
                <a:cxn ang="0">
                  <a:pos x="629" y="56"/>
                </a:cxn>
                <a:cxn ang="0">
                  <a:pos x="542" y="18"/>
                </a:cxn>
                <a:cxn ang="0">
                  <a:pos x="450" y="0"/>
                </a:cxn>
                <a:cxn ang="0">
                  <a:pos x="356" y="6"/>
                </a:cxn>
                <a:cxn ang="0">
                  <a:pos x="278" y="29"/>
                </a:cxn>
                <a:cxn ang="0">
                  <a:pos x="209" y="66"/>
                </a:cxn>
                <a:cxn ang="0">
                  <a:pos x="149" y="118"/>
                </a:cxn>
                <a:cxn ang="0">
                  <a:pos x="97" y="182"/>
                </a:cxn>
                <a:cxn ang="0">
                  <a:pos x="57" y="256"/>
                </a:cxn>
                <a:cxn ang="0">
                  <a:pos x="25" y="340"/>
                </a:cxn>
                <a:cxn ang="0">
                  <a:pos x="6" y="429"/>
                </a:cxn>
                <a:cxn ang="0">
                  <a:pos x="0" y="524"/>
                </a:cxn>
                <a:cxn ang="0">
                  <a:pos x="2" y="593"/>
                </a:cxn>
                <a:cxn ang="0">
                  <a:pos x="12" y="662"/>
                </a:cxn>
                <a:cxn ang="0">
                  <a:pos x="21" y="707"/>
                </a:cxn>
                <a:cxn ang="0">
                  <a:pos x="32" y="749"/>
                </a:cxn>
                <a:cxn ang="0">
                  <a:pos x="47" y="791"/>
                </a:cxn>
                <a:cxn ang="0">
                  <a:pos x="65" y="832"/>
                </a:cxn>
                <a:cxn ang="0">
                  <a:pos x="75" y="806"/>
                </a:cxn>
                <a:cxn ang="0">
                  <a:pos x="61" y="765"/>
                </a:cxn>
                <a:cxn ang="0">
                  <a:pos x="47" y="723"/>
                </a:cxn>
                <a:cxn ang="0">
                  <a:pos x="36" y="681"/>
                </a:cxn>
              </a:cxnLst>
              <a:rect l="0" t="0" r="r" b="b"/>
              <a:pathLst>
                <a:path w="923" h="832">
                  <a:moveTo>
                    <a:pt x="32" y="660"/>
                  </a:moveTo>
                  <a:lnTo>
                    <a:pt x="27" y="619"/>
                  </a:lnTo>
                  <a:lnTo>
                    <a:pt x="23" y="580"/>
                  </a:lnTo>
                  <a:lnTo>
                    <a:pt x="21" y="541"/>
                  </a:lnTo>
                  <a:lnTo>
                    <a:pt x="21" y="501"/>
                  </a:lnTo>
                  <a:lnTo>
                    <a:pt x="25" y="458"/>
                  </a:lnTo>
                  <a:lnTo>
                    <a:pt x="31" y="415"/>
                  </a:lnTo>
                  <a:lnTo>
                    <a:pt x="39" y="374"/>
                  </a:lnTo>
                  <a:lnTo>
                    <a:pt x="51" y="333"/>
                  </a:lnTo>
                  <a:lnTo>
                    <a:pt x="65" y="295"/>
                  </a:lnTo>
                  <a:lnTo>
                    <a:pt x="81" y="259"/>
                  </a:lnTo>
                  <a:lnTo>
                    <a:pt x="100" y="224"/>
                  </a:lnTo>
                  <a:lnTo>
                    <a:pt x="120" y="191"/>
                  </a:lnTo>
                  <a:lnTo>
                    <a:pt x="143" y="161"/>
                  </a:lnTo>
                  <a:lnTo>
                    <a:pt x="169" y="133"/>
                  </a:lnTo>
                  <a:lnTo>
                    <a:pt x="196" y="108"/>
                  </a:lnTo>
                  <a:lnTo>
                    <a:pt x="224" y="87"/>
                  </a:lnTo>
                  <a:lnTo>
                    <a:pt x="257" y="68"/>
                  </a:lnTo>
                  <a:lnTo>
                    <a:pt x="289" y="52"/>
                  </a:lnTo>
                  <a:lnTo>
                    <a:pt x="324" y="39"/>
                  </a:lnTo>
                  <a:lnTo>
                    <a:pt x="361" y="31"/>
                  </a:lnTo>
                  <a:lnTo>
                    <a:pt x="406" y="26"/>
                  </a:lnTo>
                  <a:lnTo>
                    <a:pt x="450" y="27"/>
                  </a:lnTo>
                  <a:lnTo>
                    <a:pt x="494" y="34"/>
                  </a:lnTo>
                  <a:lnTo>
                    <a:pt x="537" y="46"/>
                  </a:lnTo>
                  <a:lnTo>
                    <a:pt x="577" y="62"/>
                  </a:lnTo>
                  <a:lnTo>
                    <a:pt x="617" y="84"/>
                  </a:lnTo>
                  <a:lnTo>
                    <a:pt x="653" y="111"/>
                  </a:lnTo>
                  <a:lnTo>
                    <a:pt x="690" y="141"/>
                  </a:lnTo>
                  <a:lnTo>
                    <a:pt x="722" y="175"/>
                  </a:lnTo>
                  <a:lnTo>
                    <a:pt x="753" y="213"/>
                  </a:lnTo>
                  <a:lnTo>
                    <a:pt x="782" y="255"/>
                  </a:lnTo>
                  <a:lnTo>
                    <a:pt x="807" y="298"/>
                  </a:lnTo>
                  <a:lnTo>
                    <a:pt x="830" y="346"/>
                  </a:lnTo>
                  <a:lnTo>
                    <a:pt x="851" y="394"/>
                  </a:lnTo>
                  <a:lnTo>
                    <a:pt x="867" y="447"/>
                  </a:lnTo>
                  <a:lnTo>
                    <a:pt x="881" y="500"/>
                  </a:lnTo>
                  <a:lnTo>
                    <a:pt x="885" y="508"/>
                  </a:lnTo>
                  <a:lnTo>
                    <a:pt x="893" y="519"/>
                  </a:lnTo>
                  <a:lnTo>
                    <a:pt x="900" y="530"/>
                  </a:lnTo>
                  <a:lnTo>
                    <a:pt x="904" y="538"/>
                  </a:lnTo>
                  <a:lnTo>
                    <a:pt x="923" y="531"/>
                  </a:lnTo>
                  <a:lnTo>
                    <a:pt x="921" y="524"/>
                  </a:lnTo>
                  <a:lnTo>
                    <a:pt x="921" y="519"/>
                  </a:lnTo>
                  <a:lnTo>
                    <a:pt x="920" y="512"/>
                  </a:lnTo>
                  <a:lnTo>
                    <a:pt x="918" y="507"/>
                  </a:lnTo>
                  <a:lnTo>
                    <a:pt x="904" y="444"/>
                  </a:lnTo>
                  <a:lnTo>
                    <a:pt x="886" y="386"/>
                  </a:lnTo>
                  <a:lnTo>
                    <a:pt x="864" y="331"/>
                  </a:lnTo>
                  <a:lnTo>
                    <a:pt x="839" y="279"/>
                  </a:lnTo>
                  <a:lnTo>
                    <a:pt x="810" y="232"/>
                  </a:lnTo>
                  <a:lnTo>
                    <a:pt x="779" y="187"/>
                  </a:lnTo>
                  <a:lnTo>
                    <a:pt x="744" y="148"/>
                  </a:lnTo>
                  <a:lnTo>
                    <a:pt x="709" y="113"/>
                  </a:lnTo>
                  <a:lnTo>
                    <a:pt x="669" y="81"/>
                  </a:lnTo>
                  <a:lnTo>
                    <a:pt x="629" y="56"/>
                  </a:lnTo>
                  <a:lnTo>
                    <a:pt x="586" y="34"/>
                  </a:lnTo>
                  <a:lnTo>
                    <a:pt x="542" y="18"/>
                  </a:lnTo>
                  <a:lnTo>
                    <a:pt x="496" y="6"/>
                  </a:lnTo>
                  <a:lnTo>
                    <a:pt x="450" y="0"/>
                  </a:lnTo>
                  <a:lnTo>
                    <a:pt x="403" y="0"/>
                  </a:lnTo>
                  <a:lnTo>
                    <a:pt x="356" y="6"/>
                  </a:lnTo>
                  <a:lnTo>
                    <a:pt x="316" y="15"/>
                  </a:lnTo>
                  <a:lnTo>
                    <a:pt x="278" y="29"/>
                  </a:lnTo>
                  <a:lnTo>
                    <a:pt x="242" y="45"/>
                  </a:lnTo>
                  <a:lnTo>
                    <a:pt x="209" y="66"/>
                  </a:lnTo>
                  <a:lnTo>
                    <a:pt x="178" y="91"/>
                  </a:lnTo>
                  <a:lnTo>
                    <a:pt x="149" y="118"/>
                  </a:lnTo>
                  <a:lnTo>
                    <a:pt x="121" y="149"/>
                  </a:lnTo>
                  <a:lnTo>
                    <a:pt x="97" y="182"/>
                  </a:lnTo>
                  <a:lnTo>
                    <a:pt x="75" y="218"/>
                  </a:lnTo>
                  <a:lnTo>
                    <a:pt x="57" y="256"/>
                  </a:lnTo>
                  <a:lnTo>
                    <a:pt x="40" y="297"/>
                  </a:lnTo>
                  <a:lnTo>
                    <a:pt x="25" y="340"/>
                  </a:lnTo>
                  <a:lnTo>
                    <a:pt x="15" y="383"/>
                  </a:lnTo>
                  <a:lnTo>
                    <a:pt x="6" y="429"/>
                  </a:lnTo>
                  <a:lnTo>
                    <a:pt x="2" y="477"/>
                  </a:lnTo>
                  <a:lnTo>
                    <a:pt x="0" y="524"/>
                  </a:lnTo>
                  <a:lnTo>
                    <a:pt x="1" y="558"/>
                  </a:lnTo>
                  <a:lnTo>
                    <a:pt x="2" y="593"/>
                  </a:lnTo>
                  <a:lnTo>
                    <a:pt x="6" y="627"/>
                  </a:lnTo>
                  <a:lnTo>
                    <a:pt x="12" y="662"/>
                  </a:lnTo>
                  <a:lnTo>
                    <a:pt x="16" y="684"/>
                  </a:lnTo>
                  <a:lnTo>
                    <a:pt x="21" y="707"/>
                  </a:lnTo>
                  <a:lnTo>
                    <a:pt x="27" y="729"/>
                  </a:lnTo>
                  <a:lnTo>
                    <a:pt x="32" y="749"/>
                  </a:lnTo>
                  <a:lnTo>
                    <a:pt x="40" y="771"/>
                  </a:lnTo>
                  <a:lnTo>
                    <a:pt x="47" y="791"/>
                  </a:lnTo>
                  <a:lnTo>
                    <a:pt x="55" y="811"/>
                  </a:lnTo>
                  <a:lnTo>
                    <a:pt x="65" y="832"/>
                  </a:lnTo>
                  <a:lnTo>
                    <a:pt x="85" y="825"/>
                  </a:lnTo>
                  <a:lnTo>
                    <a:pt x="75" y="806"/>
                  </a:lnTo>
                  <a:lnTo>
                    <a:pt x="67" y="786"/>
                  </a:lnTo>
                  <a:lnTo>
                    <a:pt x="61" y="765"/>
                  </a:lnTo>
                  <a:lnTo>
                    <a:pt x="52" y="745"/>
                  </a:lnTo>
                  <a:lnTo>
                    <a:pt x="47" y="723"/>
                  </a:lnTo>
                  <a:lnTo>
                    <a:pt x="42" y="703"/>
                  </a:lnTo>
                  <a:lnTo>
                    <a:pt x="36" y="681"/>
                  </a:lnTo>
                  <a:lnTo>
                    <a:pt x="32" y="660"/>
                  </a:lnTo>
                  <a:close/>
                </a:path>
              </a:pathLst>
            </a:custGeom>
            <a:solidFill>
              <a:srgbClr val="0000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0" name="Freeform 70"/>
            <p:cNvSpPr>
              <a:spLocks/>
            </p:cNvSpPr>
            <p:nvPr/>
          </p:nvSpPr>
          <p:spPr bwMode="auto">
            <a:xfrm>
              <a:off x="1317" y="3499"/>
              <a:ext cx="868" cy="646"/>
            </a:xfrm>
            <a:custGeom>
              <a:avLst/>
              <a:gdLst/>
              <a:ahLst/>
              <a:cxnLst>
                <a:cxn ang="0">
                  <a:pos x="484" y="646"/>
                </a:cxn>
                <a:cxn ang="0">
                  <a:pos x="499" y="646"/>
                </a:cxn>
                <a:cxn ang="0">
                  <a:pos x="514" y="645"/>
                </a:cxn>
                <a:cxn ang="0">
                  <a:pos x="529" y="642"/>
                </a:cxn>
                <a:cxn ang="0">
                  <a:pos x="580" y="630"/>
                </a:cxn>
                <a:cxn ang="0">
                  <a:pos x="661" y="592"/>
                </a:cxn>
                <a:cxn ang="0">
                  <a:pos x="729" y="534"/>
                </a:cxn>
                <a:cxn ang="0">
                  <a:pos x="784" y="461"/>
                </a:cxn>
                <a:cxn ang="0">
                  <a:pos x="826" y="373"/>
                </a:cxn>
                <a:cxn ang="0">
                  <a:pos x="855" y="275"/>
                </a:cxn>
                <a:cxn ang="0">
                  <a:pos x="867" y="168"/>
                </a:cxn>
                <a:cxn ang="0">
                  <a:pos x="864" y="57"/>
                </a:cxn>
                <a:cxn ang="0">
                  <a:pos x="839" y="7"/>
                </a:cxn>
                <a:cxn ang="0">
                  <a:pos x="848" y="115"/>
                </a:cxn>
                <a:cxn ang="0">
                  <a:pos x="843" y="218"/>
                </a:cxn>
                <a:cxn ang="0">
                  <a:pos x="822" y="316"/>
                </a:cxn>
                <a:cxn ang="0">
                  <a:pos x="790" y="404"/>
                </a:cxn>
                <a:cxn ang="0">
                  <a:pos x="742" y="481"/>
                </a:cxn>
                <a:cxn ang="0">
                  <a:pos x="683" y="543"/>
                </a:cxn>
                <a:cxn ang="0">
                  <a:pos x="613" y="589"/>
                </a:cxn>
                <a:cxn ang="0">
                  <a:pos x="530" y="615"/>
                </a:cxn>
                <a:cxn ang="0">
                  <a:pos x="517" y="616"/>
                </a:cxn>
                <a:cxn ang="0">
                  <a:pos x="503" y="618"/>
                </a:cxn>
                <a:cxn ang="0">
                  <a:pos x="489" y="619"/>
                </a:cxn>
                <a:cxn ang="0">
                  <a:pos x="476" y="620"/>
                </a:cxn>
                <a:cxn ang="0">
                  <a:pos x="408" y="615"/>
                </a:cxn>
                <a:cxn ang="0">
                  <a:pos x="342" y="597"/>
                </a:cxn>
                <a:cxn ang="0">
                  <a:pos x="277" y="569"/>
                </a:cxn>
                <a:cxn ang="0">
                  <a:pos x="215" y="530"/>
                </a:cxn>
                <a:cxn ang="0">
                  <a:pos x="157" y="482"/>
                </a:cxn>
                <a:cxn ang="0">
                  <a:pos x="105" y="427"/>
                </a:cxn>
                <a:cxn ang="0">
                  <a:pos x="59" y="363"/>
                </a:cxn>
                <a:cxn ang="0">
                  <a:pos x="20" y="294"/>
                </a:cxn>
                <a:cxn ang="0">
                  <a:pos x="19" y="339"/>
                </a:cxn>
                <a:cxn ang="0">
                  <a:pos x="63" y="408"/>
                </a:cxn>
                <a:cxn ang="0">
                  <a:pos x="115" y="471"/>
                </a:cxn>
                <a:cxn ang="0">
                  <a:pos x="173" y="526"/>
                </a:cxn>
                <a:cxn ang="0">
                  <a:pos x="235" y="572"/>
                </a:cxn>
                <a:cxn ang="0">
                  <a:pos x="301" y="608"/>
                </a:cxn>
                <a:cxn ang="0">
                  <a:pos x="370" y="633"/>
                </a:cxn>
                <a:cxn ang="0">
                  <a:pos x="441" y="645"/>
                </a:cxn>
              </a:cxnLst>
              <a:rect l="0" t="0" r="r" b="b"/>
              <a:pathLst>
                <a:path w="868" h="646">
                  <a:moveTo>
                    <a:pt x="476" y="646"/>
                  </a:moveTo>
                  <a:lnTo>
                    <a:pt x="484" y="646"/>
                  </a:lnTo>
                  <a:lnTo>
                    <a:pt x="491" y="646"/>
                  </a:lnTo>
                  <a:lnTo>
                    <a:pt x="499" y="646"/>
                  </a:lnTo>
                  <a:lnTo>
                    <a:pt x="506" y="645"/>
                  </a:lnTo>
                  <a:lnTo>
                    <a:pt x="514" y="645"/>
                  </a:lnTo>
                  <a:lnTo>
                    <a:pt x="521" y="643"/>
                  </a:lnTo>
                  <a:lnTo>
                    <a:pt x="529" y="642"/>
                  </a:lnTo>
                  <a:lnTo>
                    <a:pt x="535" y="641"/>
                  </a:lnTo>
                  <a:lnTo>
                    <a:pt x="580" y="630"/>
                  </a:lnTo>
                  <a:lnTo>
                    <a:pt x="622" y="614"/>
                  </a:lnTo>
                  <a:lnTo>
                    <a:pt x="661" y="592"/>
                  </a:lnTo>
                  <a:lnTo>
                    <a:pt x="696" y="565"/>
                  </a:lnTo>
                  <a:lnTo>
                    <a:pt x="729" y="534"/>
                  </a:lnTo>
                  <a:lnTo>
                    <a:pt x="759" y="500"/>
                  </a:lnTo>
                  <a:lnTo>
                    <a:pt x="784" y="461"/>
                  </a:lnTo>
                  <a:lnTo>
                    <a:pt x="807" y="419"/>
                  </a:lnTo>
                  <a:lnTo>
                    <a:pt x="826" y="373"/>
                  </a:lnTo>
                  <a:lnTo>
                    <a:pt x="843" y="325"/>
                  </a:lnTo>
                  <a:lnTo>
                    <a:pt x="855" y="275"/>
                  </a:lnTo>
                  <a:lnTo>
                    <a:pt x="863" y="222"/>
                  </a:lnTo>
                  <a:lnTo>
                    <a:pt x="867" y="168"/>
                  </a:lnTo>
                  <a:lnTo>
                    <a:pt x="868" y="114"/>
                  </a:lnTo>
                  <a:lnTo>
                    <a:pt x="864" y="57"/>
                  </a:lnTo>
                  <a:lnTo>
                    <a:pt x="858" y="0"/>
                  </a:lnTo>
                  <a:lnTo>
                    <a:pt x="839" y="7"/>
                  </a:lnTo>
                  <a:lnTo>
                    <a:pt x="845" y="61"/>
                  </a:lnTo>
                  <a:lnTo>
                    <a:pt x="848" y="115"/>
                  </a:lnTo>
                  <a:lnTo>
                    <a:pt x="847" y="167"/>
                  </a:lnTo>
                  <a:lnTo>
                    <a:pt x="843" y="218"/>
                  </a:lnTo>
                  <a:lnTo>
                    <a:pt x="835" y="268"/>
                  </a:lnTo>
                  <a:lnTo>
                    <a:pt x="822" y="316"/>
                  </a:lnTo>
                  <a:lnTo>
                    <a:pt x="807" y="362"/>
                  </a:lnTo>
                  <a:lnTo>
                    <a:pt x="790" y="404"/>
                  </a:lnTo>
                  <a:lnTo>
                    <a:pt x="768" y="444"/>
                  </a:lnTo>
                  <a:lnTo>
                    <a:pt x="742" y="481"/>
                  </a:lnTo>
                  <a:lnTo>
                    <a:pt x="714" y="515"/>
                  </a:lnTo>
                  <a:lnTo>
                    <a:pt x="683" y="543"/>
                  </a:lnTo>
                  <a:lnTo>
                    <a:pt x="649" y="569"/>
                  </a:lnTo>
                  <a:lnTo>
                    <a:pt x="613" y="589"/>
                  </a:lnTo>
                  <a:lnTo>
                    <a:pt x="572" y="604"/>
                  </a:lnTo>
                  <a:lnTo>
                    <a:pt x="530" y="615"/>
                  </a:lnTo>
                  <a:lnTo>
                    <a:pt x="523" y="616"/>
                  </a:lnTo>
                  <a:lnTo>
                    <a:pt x="517" y="616"/>
                  </a:lnTo>
                  <a:lnTo>
                    <a:pt x="510" y="618"/>
                  </a:lnTo>
                  <a:lnTo>
                    <a:pt x="503" y="618"/>
                  </a:lnTo>
                  <a:lnTo>
                    <a:pt x="496" y="619"/>
                  </a:lnTo>
                  <a:lnTo>
                    <a:pt x="489" y="619"/>
                  </a:lnTo>
                  <a:lnTo>
                    <a:pt x="483" y="620"/>
                  </a:lnTo>
                  <a:lnTo>
                    <a:pt x="476" y="620"/>
                  </a:lnTo>
                  <a:lnTo>
                    <a:pt x="442" y="619"/>
                  </a:lnTo>
                  <a:lnTo>
                    <a:pt x="408" y="615"/>
                  </a:lnTo>
                  <a:lnTo>
                    <a:pt x="374" y="607"/>
                  </a:lnTo>
                  <a:lnTo>
                    <a:pt x="342" y="597"/>
                  </a:lnTo>
                  <a:lnTo>
                    <a:pt x="310" y="584"/>
                  </a:lnTo>
                  <a:lnTo>
                    <a:pt x="277" y="569"/>
                  </a:lnTo>
                  <a:lnTo>
                    <a:pt x="246" y="551"/>
                  </a:lnTo>
                  <a:lnTo>
                    <a:pt x="215" y="530"/>
                  </a:lnTo>
                  <a:lnTo>
                    <a:pt x="185" y="508"/>
                  </a:lnTo>
                  <a:lnTo>
                    <a:pt x="157" y="482"/>
                  </a:lnTo>
                  <a:lnTo>
                    <a:pt x="131" y="455"/>
                  </a:lnTo>
                  <a:lnTo>
                    <a:pt x="105" y="427"/>
                  </a:lnTo>
                  <a:lnTo>
                    <a:pt x="81" y="396"/>
                  </a:lnTo>
                  <a:lnTo>
                    <a:pt x="59" y="363"/>
                  </a:lnTo>
                  <a:lnTo>
                    <a:pt x="39" y="329"/>
                  </a:lnTo>
                  <a:lnTo>
                    <a:pt x="20" y="294"/>
                  </a:lnTo>
                  <a:lnTo>
                    <a:pt x="0" y="301"/>
                  </a:lnTo>
                  <a:lnTo>
                    <a:pt x="19" y="339"/>
                  </a:lnTo>
                  <a:lnTo>
                    <a:pt x="40" y="374"/>
                  </a:lnTo>
                  <a:lnTo>
                    <a:pt x="63" y="408"/>
                  </a:lnTo>
                  <a:lnTo>
                    <a:pt x="88" y="440"/>
                  </a:lnTo>
                  <a:lnTo>
                    <a:pt x="115" y="471"/>
                  </a:lnTo>
                  <a:lnTo>
                    <a:pt x="143" y="500"/>
                  </a:lnTo>
                  <a:lnTo>
                    <a:pt x="173" y="526"/>
                  </a:lnTo>
                  <a:lnTo>
                    <a:pt x="204" y="550"/>
                  </a:lnTo>
                  <a:lnTo>
                    <a:pt x="235" y="572"/>
                  </a:lnTo>
                  <a:lnTo>
                    <a:pt x="268" y="591"/>
                  </a:lnTo>
                  <a:lnTo>
                    <a:pt x="301" y="608"/>
                  </a:lnTo>
                  <a:lnTo>
                    <a:pt x="335" y="622"/>
                  </a:lnTo>
                  <a:lnTo>
                    <a:pt x="370" y="633"/>
                  </a:lnTo>
                  <a:lnTo>
                    <a:pt x="406" y="639"/>
                  </a:lnTo>
                  <a:lnTo>
                    <a:pt x="441" y="645"/>
                  </a:lnTo>
                  <a:lnTo>
                    <a:pt x="476" y="646"/>
                  </a:lnTo>
                  <a:close/>
                </a:path>
              </a:pathLst>
            </a:custGeom>
            <a:solidFill>
              <a:srgbClr val="0000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1" name="Freeform 71"/>
            <p:cNvSpPr>
              <a:spLocks/>
            </p:cNvSpPr>
            <p:nvPr/>
          </p:nvSpPr>
          <p:spPr bwMode="auto">
            <a:xfrm>
              <a:off x="1495" y="2990"/>
              <a:ext cx="605" cy="37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4" y="70"/>
                </a:cxn>
                <a:cxn ang="0">
                  <a:pos x="18" y="65"/>
                </a:cxn>
                <a:cxn ang="0">
                  <a:pos x="40" y="58"/>
                </a:cxn>
                <a:cxn ang="0">
                  <a:pos x="68" y="50"/>
                </a:cxn>
                <a:cxn ang="0">
                  <a:pos x="102" y="43"/>
                </a:cxn>
                <a:cxn ang="0">
                  <a:pos x="141" y="39"/>
                </a:cxn>
                <a:cxn ang="0">
                  <a:pos x="184" y="38"/>
                </a:cxn>
                <a:cxn ang="0">
                  <a:pos x="230" y="40"/>
                </a:cxn>
                <a:cxn ang="0">
                  <a:pos x="279" y="49"/>
                </a:cxn>
                <a:cxn ang="0">
                  <a:pos x="329" y="65"/>
                </a:cxn>
                <a:cxn ang="0">
                  <a:pos x="379" y="88"/>
                </a:cxn>
                <a:cxn ang="0">
                  <a:pos x="429" y="122"/>
                </a:cxn>
                <a:cxn ang="0">
                  <a:pos x="478" y="166"/>
                </a:cxn>
                <a:cxn ang="0">
                  <a:pos x="524" y="222"/>
                </a:cxn>
                <a:cxn ang="0">
                  <a:pos x="567" y="292"/>
                </a:cxn>
                <a:cxn ang="0">
                  <a:pos x="605" y="376"/>
                </a:cxn>
                <a:cxn ang="0">
                  <a:pos x="604" y="371"/>
                </a:cxn>
                <a:cxn ang="0">
                  <a:pos x="600" y="356"/>
                </a:cxn>
                <a:cxn ang="0">
                  <a:pos x="593" y="333"/>
                </a:cxn>
                <a:cxn ang="0">
                  <a:pos x="582" y="303"/>
                </a:cxn>
                <a:cxn ang="0">
                  <a:pos x="567" y="269"/>
                </a:cxn>
                <a:cxn ang="0">
                  <a:pos x="547" y="231"/>
                </a:cxn>
                <a:cxn ang="0">
                  <a:pos x="524" y="192"/>
                </a:cxn>
                <a:cxn ang="0">
                  <a:pos x="495" y="151"/>
                </a:cxn>
                <a:cxn ang="0">
                  <a:pos x="460" y="114"/>
                </a:cxn>
                <a:cxn ang="0">
                  <a:pos x="421" y="78"/>
                </a:cxn>
                <a:cxn ang="0">
                  <a:pos x="375" y="49"/>
                </a:cxn>
                <a:cxn ang="0">
                  <a:pos x="322" y="24"/>
                </a:cxn>
                <a:cxn ang="0">
                  <a:pos x="263" y="7"/>
                </a:cxn>
                <a:cxn ang="0">
                  <a:pos x="196" y="0"/>
                </a:cxn>
                <a:cxn ang="0">
                  <a:pos x="122" y="4"/>
                </a:cxn>
                <a:cxn ang="0">
                  <a:pos x="40" y="20"/>
                </a:cxn>
                <a:cxn ang="0">
                  <a:pos x="0" y="72"/>
                </a:cxn>
              </a:cxnLst>
              <a:rect l="0" t="0" r="r" b="b"/>
              <a:pathLst>
                <a:path w="605" h="376">
                  <a:moveTo>
                    <a:pt x="0" y="72"/>
                  </a:moveTo>
                  <a:lnTo>
                    <a:pt x="4" y="70"/>
                  </a:lnTo>
                  <a:lnTo>
                    <a:pt x="18" y="65"/>
                  </a:lnTo>
                  <a:lnTo>
                    <a:pt x="40" y="58"/>
                  </a:lnTo>
                  <a:lnTo>
                    <a:pt x="68" y="50"/>
                  </a:lnTo>
                  <a:lnTo>
                    <a:pt x="102" y="43"/>
                  </a:lnTo>
                  <a:lnTo>
                    <a:pt x="141" y="39"/>
                  </a:lnTo>
                  <a:lnTo>
                    <a:pt x="184" y="38"/>
                  </a:lnTo>
                  <a:lnTo>
                    <a:pt x="230" y="40"/>
                  </a:lnTo>
                  <a:lnTo>
                    <a:pt x="279" y="49"/>
                  </a:lnTo>
                  <a:lnTo>
                    <a:pt x="329" y="65"/>
                  </a:lnTo>
                  <a:lnTo>
                    <a:pt x="379" y="88"/>
                  </a:lnTo>
                  <a:lnTo>
                    <a:pt x="429" y="122"/>
                  </a:lnTo>
                  <a:lnTo>
                    <a:pt x="478" y="166"/>
                  </a:lnTo>
                  <a:lnTo>
                    <a:pt x="524" y="222"/>
                  </a:lnTo>
                  <a:lnTo>
                    <a:pt x="567" y="292"/>
                  </a:lnTo>
                  <a:lnTo>
                    <a:pt x="605" y="376"/>
                  </a:lnTo>
                  <a:lnTo>
                    <a:pt x="604" y="371"/>
                  </a:lnTo>
                  <a:lnTo>
                    <a:pt x="600" y="356"/>
                  </a:lnTo>
                  <a:lnTo>
                    <a:pt x="593" y="333"/>
                  </a:lnTo>
                  <a:lnTo>
                    <a:pt x="582" y="303"/>
                  </a:lnTo>
                  <a:lnTo>
                    <a:pt x="567" y="269"/>
                  </a:lnTo>
                  <a:lnTo>
                    <a:pt x="547" y="231"/>
                  </a:lnTo>
                  <a:lnTo>
                    <a:pt x="524" y="192"/>
                  </a:lnTo>
                  <a:lnTo>
                    <a:pt x="495" y="151"/>
                  </a:lnTo>
                  <a:lnTo>
                    <a:pt x="460" y="114"/>
                  </a:lnTo>
                  <a:lnTo>
                    <a:pt x="421" y="78"/>
                  </a:lnTo>
                  <a:lnTo>
                    <a:pt x="375" y="49"/>
                  </a:lnTo>
                  <a:lnTo>
                    <a:pt x="322" y="24"/>
                  </a:lnTo>
                  <a:lnTo>
                    <a:pt x="263" y="7"/>
                  </a:lnTo>
                  <a:lnTo>
                    <a:pt x="196" y="0"/>
                  </a:lnTo>
                  <a:lnTo>
                    <a:pt x="122" y="4"/>
                  </a:lnTo>
                  <a:lnTo>
                    <a:pt x="40" y="2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2" name="Freeform 72"/>
            <p:cNvSpPr>
              <a:spLocks/>
            </p:cNvSpPr>
            <p:nvPr/>
          </p:nvSpPr>
          <p:spPr bwMode="auto">
            <a:xfrm>
              <a:off x="1583" y="2842"/>
              <a:ext cx="145" cy="221"/>
            </a:xfrm>
            <a:custGeom>
              <a:avLst/>
              <a:gdLst/>
              <a:ahLst/>
              <a:cxnLst>
                <a:cxn ang="0">
                  <a:pos x="62" y="210"/>
                </a:cxn>
                <a:cxn ang="0">
                  <a:pos x="62" y="203"/>
                </a:cxn>
                <a:cxn ang="0">
                  <a:pos x="65" y="184"/>
                </a:cxn>
                <a:cxn ang="0">
                  <a:pos x="68" y="156"/>
                </a:cxn>
                <a:cxn ang="0">
                  <a:pos x="75" y="125"/>
                </a:cxn>
                <a:cxn ang="0">
                  <a:pos x="85" y="92"/>
                </a:cxn>
                <a:cxn ang="0">
                  <a:pos x="99" y="62"/>
                </a:cxn>
                <a:cxn ang="0">
                  <a:pos x="119" y="39"/>
                </a:cxn>
                <a:cxn ang="0">
                  <a:pos x="145" y="27"/>
                </a:cxn>
                <a:cxn ang="0">
                  <a:pos x="39" y="0"/>
                </a:cxn>
                <a:cxn ang="0">
                  <a:pos x="34" y="7"/>
                </a:cxn>
                <a:cxn ang="0">
                  <a:pos x="21" y="23"/>
                </a:cxn>
                <a:cxn ang="0">
                  <a:pos x="7" y="52"/>
                </a:cxn>
                <a:cxn ang="0">
                  <a:pos x="0" y="87"/>
                </a:cxn>
                <a:cxn ang="0">
                  <a:pos x="0" y="129"/>
                </a:cxn>
                <a:cxn ang="0">
                  <a:pos x="3" y="174"/>
                </a:cxn>
                <a:cxn ang="0">
                  <a:pos x="6" y="207"/>
                </a:cxn>
                <a:cxn ang="0">
                  <a:pos x="7" y="221"/>
                </a:cxn>
                <a:cxn ang="0">
                  <a:pos x="62" y="210"/>
                </a:cxn>
              </a:cxnLst>
              <a:rect l="0" t="0" r="r" b="b"/>
              <a:pathLst>
                <a:path w="145" h="221">
                  <a:moveTo>
                    <a:pt x="62" y="210"/>
                  </a:moveTo>
                  <a:lnTo>
                    <a:pt x="62" y="203"/>
                  </a:lnTo>
                  <a:lnTo>
                    <a:pt x="65" y="184"/>
                  </a:lnTo>
                  <a:lnTo>
                    <a:pt x="68" y="156"/>
                  </a:lnTo>
                  <a:lnTo>
                    <a:pt x="75" y="125"/>
                  </a:lnTo>
                  <a:lnTo>
                    <a:pt x="85" y="92"/>
                  </a:lnTo>
                  <a:lnTo>
                    <a:pt x="99" y="62"/>
                  </a:lnTo>
                  <a:lnTo>
                    <a:pt x="119" y="39"/>
                  </a:lnTo>
                  <a:lnTo>
                    <a:pt x="145" y="27"/>
                  </a:lnTo>
                  <a:lnTo>
                    <a:pt x="39" y="0"/>
                  </a:lnTo>
                  <a:lnTo>
                    <a:pt x="34" y="7"/>
                  </a:lnTo>
                  <a:lnTo>
                    <a:pt x="21" y="23"/>
                  </a:lnTo>
                  <a:lnTo>
                    <a:pt x="7" y="52"/>
                  </a:lnTo>
                  <a:lnTo>
                    <a:pt x="0" y="87"/>
                  </a:lnTo>
                  <a:lnTo>
                    <a:pt x="0" y="129"/>
                  </a:lnTo>
                  <a:lnTo>
                    <a:pt x="3" y="174"/>
                  </a:lnTo>
                  <a:lnTo>
                    <a:pt x="6" y="207"/>
                  </a:lnTo>
                  <a:lnTo>
                    <a:pt x="7" y="221"/>
                  </a:lnTo>
                  <a:lnTo>
                    <a:pt x="6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3" name="Freeform 73"/>
            <p:cNvSpPr>
              <a:spLocks/>
            </p:cNvSpPr>
            <p:nvPr/>
          </p:nvSpPr>
          <p:spPr bwMode="auto">
            <a:xfrm>
              <a:off x="1578" y="2921"/>
              <a:ext cx="73" cy="58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71"/>
                </a:cxn>
                <a:cxn ang="0">
                  <a:pos x="1" y="239"/>
                </a:cxn>
                <a:cxn ang="0">
                  <a:pos x="0" y="429"/>
                </a:cxn>
                <a:cxn ang="0">
                  <a:pos x="7" y="565"/>
                </a:cxn>
                <a:cxn ang="0">
                  <a:pos x="8" y="565"/>
                </a:cxn>
                <a:cxn ang="0">
                  <a:pos x="13" y="565"/>
                </a:cxn>
                <a:cxn ang="0">
                  <a:pos x="21" y="565"/>
                </a:cxn>
                <a:cxn ang="0">
                  <a:pos x="32" y="565"/>
                </a:cxn>
                <a:cxn ang="0">
                  <a:pos x="42" y="566"/>
                </a:cxn>
                <a:cxn ang="0">
                  <a:pos x="54" y="570"/>
                </a:cxn>
                <a:cxn ang="0">
                  <a:pos x="63" y="575"/>
                </a:cxn>
                <a:cxn ang="0">
                  <a:pos x="73" y="582"/>
                </a:cxn>
                <a:cxn ang="0">
                  <a:pos x="72" y="575"/>
                </a:cxn>
                <a:cxn ang="0">
                  <a:pos x="66" y="556"/>
                </a:cxn>
                <a:cxn ang="0">
                  <a:pos x="59" y="527"/>
                </a:cxn>
                <a:cxn ang="0">
                  <a:pos x="53" y="487"/>
                </a:cxn>
                <a:cxn ang="0">
                  <a:pos x="44" y="441"/>
                </a:cxn>
                <a:cxn ang="0">
                  <a:pos x="38" y="391"/>
                </a:cxn>
                <a:cxn ang="0">
                  <a:pos x="32" y="336"/>
                </a:cxn>
                <a:cxn ang="0">
                  <a:pos x="30" y="280"/>
                </a:cxn>
                <a:cxn ang="0">
                  <a:pos x="26" y="173"/>
                </a:cxn>
                <a:cxn ang="0">
                  <a:pos x="17" y="84"/>
                </a:cxn>
                <a:cxn ang="0">
                  <a:pos x="9" y="23"/>
                </a:cxn>
                <a:cxn ang="0">
                  <a:pos x="7" y="0"/>
                </a:cxn>
              </a:cxnLst>
              <a:rect l="0" t="0" r="r" b="b"/>
              <a:pathLst>
                <a:path w="73" h="582">
                  <a:moveTo>
                    <a:pt x="7" y="0"/>
                  </a:moveTo>
                  <a:lnTo>
                    <a:pt x="4" y="71"/>
                  </a:lnTo>
                  <a:lnTo>
                    <a:pt x="1" y="239"/>
                  </a:lnTo>
                  <a:lnTo>
                    <a:pt x="0" y="429"/>
                  </a:lnTo>
                  <a:lnTo>
                    <a:pt x="7" y="565"/>
                  </a:lnTo>
                  <a:lnTo>
                    <a:pt x="8" y="565"/>
                  </a:lnTo>
                  <a:lnTo>
                    <a:pt x="13" y="565"/>
                  </a:lnTo>
                  <a:lnTo>
                    <a:pt x="21" y="565"/>
                  </a:lnTo>
                  <a:lnTo>
                    <a:pt x="32" y="565"/>
                  </a:lnTo>
                  <a:lnTo>
                    <a:pt x="42" y="566"/>
                  </a:lnTo>
                  <a:lnTo>
                    <a:pt x="54" y="570"/>
                  </a:lnTo>
                  <a:lnTo>
                    <a:pt x="63" y="575"/>
                  </a:lnTo>
                  <a:lnTo>
                    <a:pt x="73" y="582"/>
                  </a:lnTo>
                  <a:lnTo>
                    <a:pt x="72" y="575"/>
                  </a:lnTo>
                  <a:lnTo>
                    <a:pt x="66" y="556"/>
                  </a:lnTo>
                  <a:lnTo>
                    <a:pt x="59" y="527"/>
                  </a:lnTo>
                  <a:lnTo>
                    <a:pt x="53" y="487"/>
                  </a:lnTo>
                  <a:lnTo>
                    <a:pt x="44" y="441"/>
                  </a:lnTo>
                  <a:lnTo>
                    <a:pt x="38" y="391"/>
                  </a:lnTo>
                  <a:lnTo>
                    <a:pt x="32" y="336"/>
                  </a:lnTo>
                  <a:lnTo>
                    <a:pt x="30" y="280"/>
                  </a:lnTo>
                  <a:lnTo>
                    <a:pt x="26" y="173"/>
                  </a:lnTo>
                  <a:lnTo>
                    <a:pt x="17" y="84"/>
                  </a:lnTo>
                  <a:lnTo>
                    <a:pt x="9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4" name="Freeform 74"/>
            <p:cNvSpPr>
              <a:spLocks/>
            </p:cNvSpPr>
            <p:nvPr/>
          </p:nvSpPr>
          <p:spPr bwMode="auto">
            <a:xfrm>
              <a:off x="1633" y="2877"/>
              <a:ext cx="94" cy="576"/>
            </a:xfrm>
            <a:custGeom>
              <a:avLst/>
              <a:gdLst/>
              <a:ahLst/>
              <a:cxnLst>
                <a:cxn ang="0">
                  <a:pos x="4" y="69"/>
                </a:cxn>
                <a:cxn ang="0">
                  <a:pos x="8" y="49"/>
                </a:cxn>
                <a:cxn ang="0">
                  <a:pos x="15" y="31"/>
                </a:cxn>
                <a:cxn ang="0">
                  <a:pos x="23" y="18"/>
                </a:cxn>
                <a:cxn ang="0">
                  <a:pos x="34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6" y="3"/>
                </a:cxn>
                <a:cxn ang="0">
                  <a:pos x="94" y="8"/>
                </a:cxn>
                <a:cxn ang="0">
                  <a:pos x="92" y="8"/>
                </a:cxn>
                <a:cxn ang="0">
                  <a:pos x="87" y="8"/>
                </a:cxn>
                <a:cxn ang="0">
                  <a:pos x="80" y="10"/>
                </a:cxn>
                <a:cxn ang="0">
                  <a:pos x="71" y="14"/>
                </a:cxn>
                <a:cxn ang="0">
                  <a:pos x="61" y="22"/>
                </a:cxn>
                <a:cxn ang="0">
                  <a:pos x="52" y="36"/>
                </a:cxn>
                <a:cxn ang="0">
                  <a:pos x="44" y="57"/>
                </a:cxn>
                <a:cxn ang="0">
                  <a:pos x="35" y="86"/>
                </a:cxn>
                <a:cxn ang="0">
                  <a:pos x="27" y="199"/>
                </a:cxn>
                <a:cxn ang="0">
                  <a:pos x="29" y="363"/>
                </a:cxn>
                <a:cxn ang="0">
                  <a:pos x="33" y="512"/>
                </a:cxn>
                <a:cxn ang="0">
                  <a:pos x="35" y="576"/>
                </a:cxn>
                <a:cxn ang="0">
                  <a:pos x="6" y="453"/>
                </a:cxn>
                <a:cxn ang="0">
                  <a:pos x="4" y="401"/>
                </a:cxn>
                <a:cxn ang="0">
                  <a:pos x="2" y="282"/>
                </a:cxn>
                <a:cxn ang="0">
                  <a:pos x="0" y="153"/>
                </a:cxn>
                <a:cxn ang="0">
                  <a:pos x="4" y="69"/>
                </a:cxn>
              </a:cxnLst>
              <a:rect l="0" t="0" r="r" b="b"/>
              <a:pathLst>
                <a:path w="94" h="576">
                  <a:moveTo>
                    <a:pt x="4" y="69"/>
                  </a:moveTo>
                  <a:lnTo>
                    <a:pt x="8" y="49"/>
                  </a:lnTo>
                  <a:lnTo>
                    <a:pt x="15" y="31"/>
                  </a:lnTo>
                  <a:lnTo>
                    <a:pt x="23" y="18"/>
                  </a:lnTo>
                  <a:lnTo>
                    <a:pt x="34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6" y="3"/>
                  </a:lnTo>
                  <a:lnTo>
                    <a:pt x="94" y="8"/>
                  </a:lnTo>
                  <a:lnTo>
                    <a:pt x="92" y="8"/>
                  </a:lnTo>
                  <a:lnTo>
                    <a:pt x="87" y="8"/>
                  </a:lnTo>
                  <a:lnTo>
                    <a:pt x="80" y="10"/>
                  </a:lnTo>
                  <a:lnTo>
                    <a:pt x="71" y="14"/>
                  </a:lnTo>
                  <a:lnTo>
                    <a:pt x="61" y="22"/>
                  </a:lnTo>
                  <a:lnTo>
                    <a:pt x="52" y="36"/>
                  </a:lnTo>
                  <a:lnTo>
                    <a:pt x="44" y="57"/>
                  </a:lnTo>
                  <a:lnTo>
                    <a:pt x="35" y="86"/>
                  </a:lnTo>
                  <a:lnTo>
                    <a:pt x="27" y="199"/>
                  </a:lnTo>
                  <a:lnTo>
                    <a:pt x="29" y="363"/>
                  </a:lnTo>
                  <a:lnTo>
                    <a:pt x="33" y="512"/>
                  </a:lnTo>
                  <a:lnTo>
                    <a:pt x="35" y="576"/>
                  </a:lnTo>
                  <a:lnTo>
                    <a:pt x="6" y="453"/>
                  </a:lnTo>
                  <a:lnTo>
                    <a:pt x="4" y="401"/>
                  </a:lnTo>
                  <a:lnTo>
                    <a:pt x="2" y="282"/>
                  </a:lnTo>
                  <a:lnTo>
                    <a:pt x="0" y="153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5" name="Freeform 75"/>
            <p:cNvSpPr>
              <a:spLocks/>
            </p:cNvSpPr>
            <p:nvPr/>
          </p:nvSpPr>
          <p:spPr bwMode="auto">
            <a:xfrm>
              <a:off x="1677" y="2872"/>
              <a:ext cx="637" cy="134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29" y="5"/>
                </a:cxn>
                <a:cxn ang="0">
                  <a:pos x="185" y="22"/>
                </a:cxn>
                <a:cxn ang="0">
                  <a:pos x="259" y="54"/>
                </a:cxn>
                <a:cxn ang="0">
                  <a:pos x="343" y="107"/>
                </a:cxn>
                <a:cxn ang="0">
                  <a:pos x="430" y="187"/>
                </a:cxn>
                <a:cxn ang="0">
                  <a:pos x="511" y="299"/>
                </a:cxn>
                <a:cxn ang="0">
                  <a:pos x="581" y="448"/>
                </a:cxn>
                <a:cxn ang="0">
                  <a:pos x="626" y="612"/>
                </a:cxn>
                <a:cxn ang="0">
                  <a:pos x="637" y="760"/>
                </a:cxn>
                <a:cxn ang="0">
                  <a:pos x="621" y="901"/>
                </a:cxn>
                <a:cxn ang="0">
                  <a:pos x="579" y="1031"/>
                </a:cxn>
                <a:cxn ang="0">
                  <a:pos x="516" y="1145"/>
                </a:cxn>
                <a:cxn ang="0">
                  <a:pos x="433" y="1237"/>
                </a:cxn>
                <a:cxn ang="0">
                  <a:pos x="332" y="1304"/>
                </a:cxn>
                <a:cxn ang="0">
                  <a:pos x="219" y="1340"/>
                </a:cxn>
                <a:cxn ang="0">
                  <a:pos x="138" y="1344"/>
                </a:cxn>
                <a:cxn ang="0">
                  <a:pos x="100" y="1340"/>
                </a:cxn>
                <a:cxn ang="0">
                  <a:pos x="60" y="1333"/>
                </a:cxn>
                <a:cxn ang="0">
                  <a:pos x="20" y="1322"/>
                </a:cxn>
                <a:cxn ang="0">
                  <a:pos x="2" y="1315"/>
                </a:cxn>
                <a:cxn ang="0">
                  <a:pos x="19" y="1319"/>
                </a:cxn>
                <a:cxn ang="0">
                  <a:pos x="50" y="1325"/>
                </a:cxn>
                <a:cxn ang="0">
                  <a:pos x="93" y="1327"/>
                </a:cxn>
                <a:cxn ang="0">
                  <a:pos x="148" y="1326"/>
                </a:cxn>
                <a:cxn ang="0">
                  <a:pos x="215" y="1318"/>
                </a:cxn>
                <a:cxn ang="0">
                  <a:pos x="284" y="1298"/>
                </a:cxn>
                <a:cxn ang="0">
                  <a:pos x="355" y="1262"/>
                </a:cxn>
                <a:cxn ang="0">
                  <a:pos x="424" y="1210"/>
                </a:cxn>
                <a:cxn ang="0">
                  <a:pos x="488" y="1135"/>
                </a:cxn>
                <a:cxn ang="0">
                  <a:pos x="542" y="1035"/>
                </a:cxn>
                <a:cxn ang="0">
                  <a:pos x="584" y="906"/>
                </a:cxn>
                <a:cxn ang="0">
                  <a:pos x="599" y="822"/>
                </a:cxn>
                <a:cxn ang="0">
                  <a:pos x="600" y="768"/>
                </a:cxn>
                <a:cxn ang="0">
                  <a:pos x="595" y="672"/>
                </a:cxn>
                <a:cxn ang="0">
                  <a:pos x="573" y="549"/>
                </a:cxn>
                <a:cxn ang="0">
                  <a:pos x="529" y="413"/>
                </a:cxn>
                <a:cxn ang="0">
                  <a:pos x="453" y="279"/>
                </a:cxn>
                <a:cxn ang="0">
                  <a:pos x="335" y="161"/>
                </a:cxn>
                <a:cxn ang="0">
                  <a:pos x="169" y="72"/>
                </a:cxn>
                <a:cxn ang="0">
                  <a:pos x="93" y="0"/>
                </a:cxn>
              </a:cxnLst>
              <a:rect l="0" t="0" r="r" b="b"/>
              <a:pathLst>
                <a:path w="637" h="1344">
                  <a:moveTo>
                    <a:pt x="93" y="0"/>
                  </a:moveTo>
                  <a:lnTo>
                    <a:pt x="97" y="0"/>
                  </a:lnTo>
                  <a:lnTo>
                    <a:pt x="109" y="3"/>
                  </a:lnTo>
                  <a:lnTo>
                    <a:pt x="129" y="5"/>
                  </a:lnTo>
                  <a:lnTo>
                    <a:pt x="154" y="12"/>
                  </a:lnTo>
                  <a:lnTo>
                    <a:pt x="185" y="22"/>
                  </a:lnTo>
                  <a:lnTo>
                    <a:pt x="220" y="35"/>
                  </a:lnTo>
                  <a:lnTo>
                    <a:pt x="259" y="54"/>
                  </a:lnTo>
                  <a:lnTo>
                    <a:pt x="300" y="77"/>
                  </a:lnTo>
                  <a:lnTo>
                    <a:pt x="343" y="107"/>
                  </a:lnTo>
                  <a:lnTo>
                    <a:pt x="387" y="144"/>
                  </a:lnTo>
                  <a:lnTo>
                    <a:pt x="430" y="187"/>
                  </a:lnTo>
                  <a:lnTo>
                    <a:pt x="472" y="238"/>
                  </a:lnTo>
                  <a:lnTo>
                    <a:pt x="511" y="299"/>
                  </a:lnTo>
                  <a:lnTo>
                    <a:pt x="549" y="368"/>
                  </a:lnTo>
                  <a:lnTo>
                    <a:pt x="581" y="448"/>
                  </a:lnTo>
                  <a:lnTo>
                    <a:pt x="610" y="538"/>
                  </a:lnTo>
                  <a:lnTo>
                    <a:pt x="626" y="612"/>
                  </a:lnTo>
                  <a:lnTo>
                    <a:pt x="636" y="687"/>
                  </a:lnTo>
                  <a:lnTo>
                    <a:pt x="637" y="760"/>
                  </a:lnTo>
                  <a:lnTo>
                    <a:pt x="631" y="832"/>
                  </a:lnTo>
                  <a:lnTo>
                    <a:pt x="621" y="901"/>
                  </a:lnTo>
                  <a:lnTo>
                    <a:pt x="603" y="967"/>
                  </a:lnTo>
                  <a:lnTo>
                    <a:pt x="579" y="1031"/>
                  </a:lnTo>
                  <a:lnTo>
                    <a:pt x="550" y="1090"/>
                  </a:lnTo>
                  <a:lnTo>
                    <a:pt x="516" y="1145"/>
                  </a:lnTo>
                  <a:lnTo>
                    <a:pt x="477" y="1193"/>
                  </a:lnTo>
                  <a:lnTo>
                    <a:pt x="433" y="1237"/>
                  </a:lnTo>
                  <a:lnTo>
                    <a:pt x="385" y="1275"/>
                  </a:lnTo>
                  <a:lnTo>
                    <a:pt x="332" y="1304"/>
                  </a:lnTo>
                  <a:lnTo>
                    <a:pt x="277" y="1326"/>
                  </a:lnTo>
                  <a:lnTo>
                    <a:pt x="219" y="1340"/>
                  </a:lnTo>
                  <a:lnTo>
                    <a:pt x="157" y="1344"/>
                  </a:lnTo>
                  <a:lnTo>
                    <a:pt x="138" y="1344"/>
                  </a:lnTo>
                  <a:lnTo>
                    <a:pt x="119" y="1342"/>
                  </a:lnTo>
                  <a:lnTo>
                    <a:pt x="100" y="1340"/>
                  </a:lnTo>
                  <a:lnTo>
                    <a:pt x="79" y="1337"/>
                  </a:lnTo>
                  <a:lnTo>
                    <a:pt x="60" y="1333"/>
                  </a:lnTo>
                  <a:lnTo>
                    <a:pt x="40" y="1327"/>
                  </a:lnTo>
                  <a:lnTo>
                    <a:pt x="20" y="1322"/>
                  </a:lnTo>
                  <a:lnTo>
                    <a:pt x="0" y="1315"/>
                  </a:lnTo>
                  <a:lnTo>
                    <a:pt x="2" y="1315"/>
                  </a:lnTo>
                  <a:lnTo>
                    <a:pt x="8" y="1318"/>
                  </a:lnTo>
                  <a:lnTo>
                    <a:pt x="19" y="1319"/>
                  </a:lnTo>
                  <a:lnTo>
                    <a:pt x="33" y="1322"/>
                  </a:lnTo>
                  <a:lnTo>
                    <a:pt x="50" y="1325"/>
                  </a:lnTo>
                  <a:lnTo>
                    <a:pt x="70" y="1326"/>
                  </a:lnTo>
                  <a:lnTo>
                    <a:pt x="93" y="1327"/>
                  </a:lnTo>
                  <a:lnTo>
                    <a:pt x="119" y="1327"/>
                  </a:lnTo>
                  <a:lnTo>
                    <a:pt x="148" y="1326"/>
                  </a:lnTo>
                  <a:lnTo>
                    <a:pt x="181" y="1323"/>
                  </a:lnTo>
                  <a:lnTo>
                    <a:pt x="215" y="1318"/>
                  </a:lnTo>
                  <a:lnTo>
                    <a:pt x="249" y="1310"/>
                  </a:lnTo>
                  <a:lnTo>
                    <a:pt x="284" y="1298"/>
                  </a:lnTo>
                  <a:lnTo>
                    <a:pt x="320" y="1283"/>
                  </a:lnTo>
                  <a:lnTo>
                    <a:pt x="355" y="1262"/>
                  </a:lnTo>
                  <a:lnTo>
                    <a:pt x="391" y="1239"/>
                  </a:lnTo>
                  <a:lnTo>
                    <a:pt x="424" y="1210"/>
                  </a:lnTo>
                  <a:lnTo>
                    <a:pt x="457" y="1176"/>
                  </a:lnTo>
                  <a:lnTo>
                    <a:pt x="488" y="1135"/>
                  </a:lnTo>
                  <a:lnTo>
                    <a:pt x="516" y="1089"/>
                  </a:lnTo>
                  <a:lnTo>
                    <a:pt x="542" y="1035"/>
                  </a:lnTo>
                  <a:lnTo>
                    <a:pt x="564" y="974"/>
                  </a:lnTo>
                  <a:lnTo>
                    <a:pt x="584" y="906"/>
                  </a:lnTo>
                  <a:lnTo>
                    <a:pt x="599" y="830"/>
                  </a:lnTo>
                  <a:lnTo>
                    <a:pt x="599" y="822"/>
                  </a:lnTo>
                  <a:lnTo>
                    <a:pt x="600" y="802"/>
                  </a:lnTo>
                  <a:lnTo>
                    <a:pt x="600" y="768"/>
                  </a:lnTo>
                  <a:lnTo>
                    <a:pt x="599" y="725"/>
                  </a:lnTo>
                  <a:lnTo>
                    <a:pt x="595" y="672"/>
                  </a:lnTo>
                  <a:lnTo>
                    <a:pt x="587" y="614"/>
                  </a:lnTo>
                  <a:lnTo>
                    <a:pt x="573" y="549"/>
                  </a:lnTo>
                  <a:lnTo>
                    <a:pt x="556" y="482"/>
                  </a:lnTo>
                  <a:lnTo>
                    <a:pt x="529" y="413"/>
                  </a:lnTo>
                  <a:lnTo>
                    <a:pt x="495" y="345"/>
                  </a:lnTo>
                  <a:lnTo>
                    <a:pt x="453" y="279"/>
                  </a:lnTo>
                  <a:lnTo>
                    <a:pt x="399" y="217"/>
                  </a:lnTo>
                  <a:lnTo>
                    <a:pt x="335" y="161"/>
                  </a:lnTo>
                  <a:lnTo>
                    <a:pt x="258" y="112"/>
                  </a:lnTo>
                  <a:lnTo>
                    <a:pt x="169" y="72"/>
                  </a:lnTo>
                  <a:lnTo>
                    <a:pt x="65" y="4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6" name="Freeform 76"/>
            <p:cNvSpPr>
              <a:spLocks/>
            </p:cNvSpPr>
            <p:nvPr/>
          </p:nvSpPr>
          <p:spPr bwMode="auto">
            <a:xfrm>
              <a:off x="1319" y="3136"/>
              <a:ext cx="860" cy="990"/>
            </a:xfrm>
            <a:custGeom>
              <a:avLst/>
              <a:gdLst/>
              <a:ahLst/>
              <a:cxnLst>
                <a:cxn ang="0">
                  <a:pos x="837" y="294"/>
                </a:cxn>
                <a:cxn ang="0">
                  <a:pos x="846" y="347"/>
                </a:cxn>
                <a:cxn ang="0">
                  <a:pos x="857" y="438"/>
                </a:cxn>
                <a:cxn ang="0">
                  <a:pos x="858" y="554"/>
                </a:cxn>
                <a:cxn ang="0">
                  <a:pos x="842" y="679"/>
                </a:cxn>
                <a:cxn ang="0">
                  <a:pos x="799" y="799"/>
                </a:cxn>
                <a:cxn ang="0">
                  <a:pos x="720" y="902"/>
                </a:cxn>
                <a:cxn ang="0">
                  <a:pos x="596" y="970"/>
                </a:cxn>
                <a:cxn ang="0">
                  <a:pos x="504" y="989"/>
                </a:cxn>
                <a:cxn ang="0">
                  <a:pos x="483" y="990"/>
                </a:cxn>
                <a:cxn ang="0">
                  <a:pos x="421" y="986"/>
                </a:cxn>
                <a:cxn ang="0">
                  <a:pos x="322" y="954"/>
                </a:cxn>
                <a:cxn ang="0">
                  <a:pos x="234" y="894"/>
                </a:cxn>
                <a:cxn ang="0">
                  <a:pos x="159" y="811"/>
                </a:cxn>
                <a:cxn ang="0">
                  <a:pos x="96" y="713"/>
                </a:cxn>
                <a:cxn ang="0">
                  <a:pos x="49" y="601"/>
                </a:cxn>
                <a:cxn ang="0">
                  <a:pos x="17" y="484"/>
                </a:cxn>
                <a:cxn ang="0">
                  <a:pos x="2" y="364"/>
                </a:cxn>
                <a:cxn ang="0">
                  <a:pos x="3" y="261"/>
                </a:cxn>
                <a:cxn ang="0">
                  <a:pos x="15" y="175"/>
                </a:cxn>
                <a:cxn ang="0">
                  <a:pos x="41" y="96"/>
                </a:cxn>
                <a:cxn ang="0">
                  <a:pos x="80" y="29"/>
                </a:cxn>
                <a:cxn ang="0">
                  <a:pos x="100" y="5"/>
                </a:cxn>
                <a:cxn ang="0">
                  <a:pos x="77" y="42"/>
                </a:cxn>
                <a:cxn ang="0">
                  <a:pos x="46" y="117"/>
                </a:cxn>
                <a:cxn ang="0">
                  <a:pos x="22" y="226"/>
                </a:cxn>
                <a:cxn ang="0">
                  <a:pos x="18" y="335"/>
                </a:cxn>
                <a:cxn ang="0">
                  <a:pos x="29" y="428"/>
                </a:cxn>
                <a:cxn ang="0">
                  <a:pos x="54" y="531"/>
                </a:cxn>
                <a:cxn ang="0">
                  <a:pos x="98" y="643"/>
                </a:cxn>
                <a:cxn ang="0">
                  <a:pos x="145" y="734"/>
                </a:cxn>
                <a:cxn ang="0">
                  <a:pos x="182" y="790"/>
                </a:cxn>
                <a:cxn ang="0">
                  <a:pos x="222" y="837"/>
                </a:cxn>
                <a:cxn ang="0">
                  <a:pos x="266" y="876"/>
                </a:cxn>
                <a:cxn ang="0">
                  <a:pos x="312" y="908"/>
                </a:cxn>
                <a:cxn ang="0">
                  <a:pos x="358" y="931"/>
                </a:cxn>
                <a:cxn ang="0">
                  <a:pos x="406" y="947"/>
                </a:cxn>
                <a:cxn ang="0">
                  <a:pos x="454" y="955"/>
                </a:cxn>
                <a:cxn ang="0">
                  <a:pos x="517" y="954"/>
                </a:cxn>
                <a:cxn ang="0">
                  <a:pos x="592" y="935"/>
                </a:cxn>
                <a:cxn ang="0">
                  <a:pos x="661" y="895"/>
                </a:cxn>
                <a:cxn ang="0">
                  <a:pos x="720" y="837"/>
                </a:cxn>
                <a:cxn ang="0">
                  <a:pos x="769" y="759"/>
                </a:cxn>
                <a:cxn ang="0">
                  <a:pos x="801" y="661"/>
                </a:cxn>
                <a:cxn ang="0">
                  <a:pos x="818" y="545"/>
                </a:cxn>
                <a:cxn ang="0">
                  <a:pos x="812" y="410"/>
                </a:cxn>
                <a:cxn ang="0">
                  <a:pos x="835" y="287"/>
                </a:cxn>
              </a:cxnLst>
              <a:rect l="0" t="0" r="r" b="b"/>
              <a:pathLst>
                <a:path w="860" h="990">
                  <a:moveTo>
                    <a:pt x="835" y="287"/>
                  </a:moveTo>
                  <a:lnTo>
                    <a:pt x="837" y="294"/>
                  </a:lnTo>
                  <a:lnTo>
                    <a:pt x="841" y="314"/>
                  </a:lnTo>
                  <a:lnTo>
                    <a:pt x="846" y="347"/>
                  </a:lnTo>
                  <a:lnTo>
                    <a:pt x="851" y="389"/>
                  </a:lnTo>
                  <a:lnTo>
                    <a:pt x="857" y="438"/>
                  </a:lnTo>
                  <a:lnTo>
                    <a:pt x="860" y="494"/>
                  </a:lnTo>
                  <a:lnTo>
                    <a:pt x="858" y="554"/>
                  </a:lnTo>
                  <a:lnTo>
                    <a:pt x="853" y="616"/>
                  </a:lnTo>
                  <a:lnTo>
                    <a:pt x="842" y="679"/>
                  </a:lnTo>
                  <a:lnTo>
                    <a:pt x="824" y="741"/>
                  </a:lnTo>
                  <a:lnTo>
                    <a:pt x="799" y="799"/>
                  </a:lnTo>
                  <a:lnTo>
                    <a:pt x="765" y="853"/>
                  </a:lnTo>
                  <a:lnTo>
                    <a:pt x="720" y="902"/>
                  </a:lnTo>
                  <a:lnTo>
                    <a:pt x="663" y="941"/>
                  </a:lnTo>
                  <a:lnTo>
                    <a:pt x="596" y="970"/>
                  </a:lnTo>
                  <a:lnTo>
                    <a:pt x="513" y="988"/>
                  </a:lnTo>
                  <a:lnTo>
                    <a:pt x="504" y="989"/>
                  </a:lnTo>
                  <a:lnTo>
                    <a:pt x="493" y="989"/>
                  </a:lnTo>
                  <a:lnTo>
                    <a:pt x="483" y="990"/>
                  </a:lnTo>
                  <a:lnTo>
                    <a:pt x="474" y="990"/>
                  </a:lnTo>
                  <a:lnTo>
                    <a:pt x="421" y="986"/>
                  </a:lnTo>
                  <a:lnTo>
                    <a:pt x="370" y="974"/>
                  </a:lnTo>
                  <a:lnTo>
                    <a:pt x="322" y="954"/>
                  </a:lnTo>
                  <a:lnTo>
                    <a:pt x="276" y="927"/>
                  </a:lnTo>
                  <a:lnTo>
                    <a:pt x="234" y="894"/>
                  </a:lnTo>
                  <a:lnTo>
                    <a:pt x="195" y="856"/>
                  </a:lnTo>
                  <a:lnTo>
                    <a:pt x="159" y="811"/>
                  </a:lnTo>
                  <a:lnTo>
                    <a:pt x="126" y="764"/>
                  </a:lnTo>
                  <a:lnTo>
                    <a:pt x="96" y="713"/>
                  </a:lnTo>
                  <a:lnTo>
                    <a:pt x="71" y="658"/>
                  </a:lnTo>
                  <a:lnTo>
                    <a:pt x="49" y="601"/>
                  </a:lnTo>
                  <a:lnTo>
                    <a:pt x="31" y="543"/>
                  </a:lnTo>
                  <a:lnTo>
                    <a:pt x="17" y="484"/>
                  </a:lnTo>
                  <a:lnTo>
                    <a:pt x="7" y="424"/>
                  </a:lnTo>
                  <a:lnTo>
                    <a:pt x="2" y="364"/>
                  </a:lnTo>
                  <a:lnTo>
                    <a:pt x="0" y="306"/>
                  </a:lnTo>
                  <a:lnTo>
                    <a:pt x="3" y="261"/>
                  </a:lnTo>
                  <a:lnTo>
                    <a:pt x="7" y="217"/>
                  </a:lnTo>
                  <a:lnTo>
                    <a:pt x="15" y="175"/>
                  </a:lnTo>
                  <a:lnTo>
                    <a:pt x="27" y="134"/>
                  </a:lnTo>
                  <a:lnTo>
                    <a:pt x="41" y="96"/>
                  </a:lnTo>
                  <a:lnTo>
                    <a:pt x="60" y="61"/>
                  </a:lnTo>
                  <a:lnTo>
                    <a:pt x="80" y="29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1" y="19"/>
                  </a:lnTo>
                  <a:lnTo>
                    <a:pt x="77" y="42"/>
                  </a:lnTo>
                  <a:lnTo>
                    <a:pt x="61" y="75"/>
                  </a:lnTo>
                  <a:lnTo>
                    <a:pt x="46" y="117"/>
                  </a:lnTo>
                  <a:lnTo>
                    <a:pt x="31" y="167"/>
                  </a:lnTo>
                  <a:lnTo>
                    <a:pt x="22" y="226"/>
                  </a:lnTo>
                  <a:lnTo>
                    <a:pt x="18" y="293"/>
                  </a:lnTo>
                  <a:lnTo>
                    <a:pt x="18" y="335"/>
                  </a:lnTo>
                  <a:lnTo>
                    <a:pt x="22" y="381"/>
                  </a:lnTo>
                  <a:lnTo>
                    <a:pt x="29" y="428"/>
                  </a:lnTo>
                  <a:lnTo>
                    <a:pt x="40" y="478"/>
                  </a:lnTo>
                  <a:lnTo>
                    <a:pt x="54" y="531"/>
                  </a:lnTo>
                  <a:lnTo>
                    <a:pt x="73" y="585"/>
                  </a:lnTo>
                  <a:lnTo>
                    <a:pt x="98" y="643"/>
                  </a:lnTo>
                  <a:lnTo>
                    <a:pt x="128" y="703"/>
                  </a:lnTo>
                  <a:lnTo>
                    <a:pt x="145" y="734"/>
                  </a:lnTo>
                  <a:lnTo>
                    <a:pt x="163" y="763"/>
                  </a:lnTo>
                  <a:lnTo>
                    <a:pt x="182" y="790"/>
                  </a:lnTo>
                  <a:lnTo>
                    <a:pt x="202" y="814"/>
                  </a:lnTo>
                  <a:lnTo>
                    <a:pt x="222" y="837"/>
                  </a:lnTo>
                  <a:lnTo>
                    <a:pt x="244" y="857"/>
                  </a:lnTo>
                  <a:lnTo>
                    <a:pt x="266" y="876"/>
                  </a:lnTo>
                  <a:lnTo>
                    <a:pt x="289" y="893"/>
                  </a:lnTo>
                  <a:lnTo>
                    <a:pt x="312" y="908"/>
                  </a:lnTo>
                  <a:lnTo>
                    <a:pt x="335" y="920"/>
                  </a:lnTo>
                  <a:lnTo>
                    <a:pt x="358" y="931"/>
                  </a:lnTo>
                  <a:lnTo>
                    <a:pt x="382" y="940"/>
                  </a:lnTo>
                  <a:lnTo>
                    <a:pt x="406" y="947"/>
                  </a:lnTo>
                  <a:lnTo>
                    <a:pt x="431" y="952"/>
                  </a:lnTo>
                  <a:lnTo>
                    <a:pt x="454" y="955"/>
                  </a:lnTo>
                  <a:lnTo>
                    <a:pt x="478" y="956"/>
                  </a:lnTo>
                  <a:lnTo>
                    <a:pt x="517" y="954"/>
                  </a:lnTo>
                  <a:lnTo>
                    <a:pt x="555" y="947"/>
                  </a:lnTo>
                  <a:lnTo>
                    <a:pt x="592" y="935"/>
                  </a:lnTo>
                  <a:lnTo>
                    <a:pt x="627" y="918"/>
                  </a:lnTo>
                  <a:lnTo>
                    <a:pt x="661" y="895"/>
                  </a:lnTo>
                  <a:lnTo>
                    <a:pt x="692" y="868"/>
                  </a:lnTo>
                  <a:lnTo>
                    <a:pt x="720" y="837"/>
                  </a:lnTo>
                  <a:lnTo>
                    <a:pt x="746" y="801"/>
                  </a:lnTo>
                  <a:lnTo>
                    <a:pt x="769" y="759"/>
                  </a:lnTo>
                  <a:lnTo>
                    <a:pt x="786" y="713"/>
                  </a:lnTo>
                  <a:lnTo>
                    <a:pt x="801" y="661"/>
                  </a:lnTo>
                  <a:lnTo>
                    <a:pt x="812" y="606"/>
                  </a:lnTo>
                  <a:lnTo>
                    <a:pt x="818" y="545"/>
                  </a:lnTo>
                  <a:lnTo>
                    <a:pt x="818" y="480"/>
                  </a:lnTo>
                  <a:lnTo>
                    <a:pt x="812" y="410"/>
                  </a:lnTo>
                  <a:lnTo>
                    <a:pt x="801" y="336"/>
                  </a:lnTo>
                  <a:lnTo>
                    <a:pt x="835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7" name="Freeform 77"/>
            <p:cNvSpPr>
              <a:spLocks/>
            </p:cNvSpPr>
            <p:nvPr/>
          </p:nvSpPr>
          <p:spPr bwMode="auto">
            <a:xfrm>
              <a:off x="1204" y="2880"/>
              <a:ext cx="416" cy="1298"/>
            </a:xfrm>
            <a:custGeom>
              <a:avLst/>
              <a:gdLst/>
              <a:ahLst/>
              <a:cxnLst>
                <a:cxn ang="0">
                  <a:pos x="352" y="30"/>
                </a:cxn>
                <a:cxn ang="0">
                  <a:pos x="328" y="38"/>
                </a:cxn>
                <a:cxn ang="0">
                  <a:pos x="287" y="57"/>
                </a:cxn>
                <a:cxn ang="0">
                  <a:pos x="236" y="91"/>
                </a:cxn>
                <a:cxn ang="0">
                  <a:pos x="179" y="142"/>
                </a:cxn>
                <a:cxn ang="0">
                  <a:pos x="123" y="215"/>
                </a:cxn>
                <a:cxn ang="0">
                  <a:pos x="77" y="312"/>
                </a:cxn>
                <a:cxn ang="0">
                  <a:pos x="44" y="434"/>
                </a:cxn>
                <a:cxn ang="0">
                  <a:pos x="31" y="534"/>
                </a:cxn>
                <a:cxn ang="0">
                  <a:pos x="30" y="592"/>
                </a:cxn>
                <a:cxn ang="0">
                  <a:pos x="31" y="639"/>
                </a:cxn>
                <a:cxn ang="0">
                  <a:pos x="33" y="675"/>
                </a:cxn>
                <a:cxn ang="0">
                  <a:pos x="44" y="768"/>
                </a:cxn>
                <a:cxn ang="0">
                  <a:pos x="83" y="905"/>
                </a:cxn>
                <a:cxn ang="0">
                  <a:pos x="138" y="1019"/>
                </a:cxn>
                <a:cxn ang="0">
                  <a:pos x="203" y="1113"/>
                </a:cxn>
                <a:cxn ang="0">
                  <a:pos x="272" y="1188"/>
                </a:cxn>
                <a:cxn ang="0">
                  <a:pos x="335" y="1242"/>
                </a:cxn>
                <a:cxn ang="0">
                  <a:pos x="383" y="1277"/>
                </a:cxn>
                <a:cxn ang="0">
                  <a:pos x="412" y="1295"/>
                </a:cxn>
                <a:cxn ang="0">
                  <a:pos x="412" y="1296"/>
                </a:cxn>
                <a:cxn ang="0">
                  <a:pos x="383" y="1283"/>
                </a:cxn>
                <a:cxn ang="0">
                  <a:pos x="333" y="1253"/>
                </a:cxn>
                <a:cxn ang="0">
                  <a:pos x="270" y="1206"/>
                </a:cxn>
                <a:cxn ang="0">
                  <a:pos x="199" y="1137"/>
                </a:cxn>
                <a:cxn ang="0">
                  <a:pos x="129" y="1044"/>
                </a:cxn>
                <a:cxn ang="0">
                  <a:pos x="68" y="927"/>
                </a:cxn>
                <a:cxn ang="0">
                  <a:pos x="22" y="782"/>
                </a:cxn>
                <a:cxn ang="0">
                  <a:pos x="4" y="675"/>
                </a:cxn>
                <a:cxn ang="0">
                  <a:pos x="2" y="630"/>
                </a:cxn>
                <a:cxn ang="0">
                  <a:pos x="0" y="600"/>
                </a:cxn>
                <a:cxn ang="0">
                  <a:pos x="0" y="585"/>
                </a:cxn>
                <a:cxn ang="0">
                  <a:pos x="0" y="577"/>
                </a:cxn>
                <a:cxn ang="0">
                  <a:pos x="0" y="574"/>
                </a:cxn>
                <a:cxn ang="0">
                  <a:pos x="3" y="501"/>
                </a:cxn>
                <a:cxn ang="0">
                  <a:pos x="26" y="374"/>
                </a:cxn>
                <a:cxn ang="0">
                  <a:pos x="65" y="267"/>
                </a:cxn>
                <a:cxn ang="0">
                  <a:pos x="115" y="180"/>
                </a:cxn>
                <a:cxn ang="0">
                  <a:pos x="169" y="111"/>
                </a:cxn>
                <a:cxn ang="0">
                  <a:pos x="224" y="60"/>
                </a:cxn>
                <a:cxn ang="0">
                  <a:pos x="271" y="24"/>
                </a:cxn>
                <a:cxn ang="0">
                  <a:pos x="306" y="4"/>
                </a:cxn>
                <a:cxn ang="0">
                  <a:pos x="355" y="28"/>
                </a:cxn>
              </a:cxnLst>
              <a:rect l="0" t="0" r="r" b="b"/>
              <a:pathLst>
                <a:path w="416" h="1298">
                  <a:moveTo>
                    <a:pt x="355" y="28"/>
                  </a:moveTo>
                  <a:lnTo>
                    <a:pt x="352" y="30"/>
                  </a:lnTo>
                  <a:lnTo>
                    <a:pt x="343" y="33"/>
                  </a:lnTo>
                  <a:lnTo>
                    <a:pt x="328" y="38"/>
                  </a:lnTo>
                  <a:lnTo>
                    <a:pt x="310" y="46"/>
                  </a:lnTo>
                  <a:lnTo>
                    <a:pt x="287" y="57"/>
                  </a:lnTo>
                  <a:lnTo>
                    <a:pt x="263" y="72"/>
                  </a:lnTo>
                  <a:lnTo>
                    <a:pt x="236" y="91"/>
                  </a:lnTo>
                  <a:lnTo>
                    <a:pt x="207" y="115"/>
                  </a:lnTo>
                  <a:lnTo>
                    <a:pt x="179" y="142"/>
                  </a:lnTo>
                  <a:lnTo>
                    <a:pt x="151" y="176"/>
                  </a:lnTo>
                  <a:lnTo>
                    <a:pt x="123" y="215"/>
                  </a:lnTo>
                  <a:lnTo>
                    <a:pt x="99" y="260"/>
                  </a:lnTo>
                  <a:lnTo>
                    <a:pt x="77" y="312"/>
                  </a:lnTo>
                  <a:lnTo>
                    <a:pt x="59" y="368"/>
                  </a:lnTo>
                  <a:lnTo>
                    <a:pt x="44" y="434"/>
                  </a:lnTo>
                  <a:lnTo>
                    <a:pt x="34" y="507"/>
                  </a:lnTo>
                  <a:lnTo>
                    <a:pt x="31" y="534"/>
                  </a:lnTo>
                  <a:lnTo>
                    <a:pt x="30" y="562"/>
                  </a:lnTo>
                  <a:lnTo>
                    <a:pt x="30" y="592"/>
                  </a:lnTo>
                  <a:lnTo>
                    <a:pt x="30" y="623"/>
                  </a:lnTo>
                  <a:lnTo>
                    <a:pt x="31" y="639"/>
                  </a:lnTo>
                  <a:lnTo>
                    <a:pt x="31" y="657"/>
                  </a:lnTo>
                  <a:lnTo>
                    <a:pt x="33" y="675"/>
                  </a:lnTo>
                  <a:lnTo>
                    <a:pt x="34" y="692"/>
                  </a:lnTo>
                  <a:lnTo>
                    <a:pt x="44" y="768"/>
                  </a:lnTo>
                  <a:lnTo>
                    <a:pt x="61" y="839"/>
                  </a:lnTo>
                  <a:lnTo>
                    <a:pt x="83" y="905"/>
                  </a:lnTo>
                  <a:lnTo>
                    <a:pt x="109" y="964"/>
                  </a:lnTo>
                  <a:lnTo>
                    <a:pt x="138" y="1019"/>
                  </a:lnTo>
                  <a:lnTo>
                    <a:pt x="171" y="1069"/>
                  </a:lnTo>
                  <a:lnTo>
                    <a:pt x="203" y="1113"/>
                  </a:lnTo>
                  <a:lnTo>
                    <a:pt x="238" y="1153"/>
                  </a:lnTo>
                  <a:lnTo>
                    <a:pt x="272" y="1188"/>
                  </a:lnTo>
                  <a:lnTo>
                    <a:pt x="305" y="1218"/>
                  </a:lnTo>
                  <a:lnTo>
                    <a:pt x="335" y="1242"/>
                  </a:lnTo>
                  <a:lnTo>
                    <a:pt x="362" y="1262"/>
                  </a:lnTo>
                  <a:lnTo>
                    <a:pt x="383" y="1277"/>
                  </a:lnTo>
                  <a:lnTo>
                    <a:pt x="401" y="1290"/>
                  </a:lnTo>
                  <a:lnTo>
                    <a:pt x="412" y="1295"/>
                  </a:lnTo>
                  <a:lnTo>
                    <a:pt x="416" y="1298"/>
                  </a:lnTo>
                  <a:lnTo>
                    <a:pt x="412" y="1296"/>
                  </a:lnTo>
                  <a:lnTo>
                    <a:pt x="401" y="1291"/>
                  </a:lnTo>
                  <a:lnTo>
                    <a:pt x="383" y="1283"/>
                  </a:lnTo>
                  <a:lnTo>
                    <a:pt x="360" y="1269"/>
                  </a:lnTo>
                  <a:lnTo>
                    <a:pt x="333" y="1253"/>
                  </a:lnTo>
                  <a:lnTo>
                    <a:pt x="302" y="1231"/>
                  </a:lnTo>
                  <a:lnTo>
                    <a:pt x="270" y="1206"/>
                  </a:lnTo>
                  <a:lnTo>
                    <a:pt x="234" y="1173"/>
                  </a:lnTo>
                  <a:lnTo>
                    <a:pt x="199" y="1137"/>
                  </a:lnTo>
                  <a:lnTo>
                    <a:pt x="163" y="1093"/>
                  </a:lnTo>
                  <a:lnTo>
                    <a:pt x="129" y="1044"/>
                  </a:lnTo>
                  <a:lnTo>
                    <a:pt x="96" y="989"/>
                  </a:lnTo>
                  <a:lnTo>
                    <a:pt x="68" y="927"/>
                  </a:lnTo>
                  <a:lnTo>
                    <a:pt x="42" y="857"/>
                  </a:lnTo>
                  <a:lnTo>
                    <a:pt x="22" y="782"/>
                  </a:lnTo>
                  <a:lnTo>
                    <a:pt x="7" y="698"/>
                  </a:lnTo>
                  <a:lnTo>
                    <a:pt x="4" y="675"/>
                  </a:lnTo>
                  <a:lnTo>
                    <a:pt x="3" y="652"/>
                  </a:lnTo>
                  <a:lnTo>
                    <a:pt x="2" y="630"/>
                  </a:lnTo>
                  <a:lnTo>
                    <a:pt x="0" y="607"/>
                  </a:lnTo>
                  <a:lnTo>
                    <a:pt x="0" y="600"/>
                  </a:lnTo>
                  <a:lnTo>
                    <a:pt x="0" y="592"/>
                  </a:lnTo>
                  <a:lnTo>
                    <a:pt x="0" y="585"/>
                  </a:lnTo>
                  <a:lnTo>
                    <a:pt x="0" y="578"/>
                  </a:lnTo>
                  <a:lnTo>
                    <a:pt x="0" y="577"/>
                  </a:lnTo>
                  <a:lnTo>
                    <a:pt x="0" y="576"/>
                  </a:lnTo>
                  <a:lnTo>
                    <a:pt x="0" y="574"/>
                  </a:lnTo>
                  <a:lnTo>
                    <a:pt x="0" y="573"/>
                  </a:lnTo>
                  <a:lnTo>
                    <a:pt x="3" y="501"/>
                  </a:lnTo>
                  <a:lnTo>
                    <a:pt x="13" y="435"/>
                  </a:lnTo>
                  <a:lnTo>
                    <a:pt x="26" y="374"/>
                  </a:lnTo>
                  <a:lnTo>
                    <a:pt x="44" y="318"/>
                  </a:lnTo>
                  <a:lnTo>
                    <a:pt x="65" y="267"/>
                  </a:lnTo>
                  <a:lnTo>
                    <a:pt x="90" y="221"/>
                  </a:lnTo>
                  <a:lnTo>
                    <a:pt x="115" y="180"/>
                  </a:lnTo>
                  <a:lnTo>
                    <a:pt x="142" y="142"/>
                  </a:lnTo>
                  <a:lnTo>
                    <a:pt x="169" y="111"/>
                  </a:lnTo>
                  <a:lnTo>
                    <a:pt x="197" y="83"/>
                  </a:lnTo>
                  <a:lnTo>
                    <a:pt x="224" y="60"/>
                  </a:lnTo>
                  <a:lnTo>
                    <a:pt x="248" y="39"/>
                  </a:lnTo>
                  <a:lnTo>
                    <a:pt x="271" y="24"/>
                  </a:lnTo>
                  <a:lnTo>
                    <a:pt x="290" y="12"/>
                  </a:lnTo>
                  <a:lnTo>
                    <a:pt x="306" y="4"/>
                  </a:lnTo>
                  <a:lnTo>
                    <a:pt x="317" y="0"/>
                  </a:lnTo>
                  <a:lnTo>
                    <a:pt x="35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8" name="Freeform 78"/>
            <p:cNvSpPr>
              <a:spLocks/>
            </p:cNvSpPr>
            <p:nvPr/>
          </p:nvSpPr>
          <p:spPr bwMode="auto">
            <a:xfrm>
              <a:off x="1639" y="3028"/>
              <a:ext cx="166" cy="594"/>
            </a:xfrm>
            <a:custGeom>
              <a:avLst/>
              <a:gdLst/>
              <a:ahLst/>
              <a:cxnLst>
                <a:cxn ang="0">
                  <a:pos x="166" y="23"/>
                </a:cxn>
                <a:cxn ang="0">
                  <a:pos x="166" y="85"/>
                </a:cxn>
                <a:cxn ang="0">
                  <a:pos x="165" y="226"/>
                </a:cxn>
                <a:cxn ang="0">
                  <a:pos x="163" y="372"/>
                </a:cxn>
                <a:cxn ang="0">
                  <a:pos x="162" y="453"/>
                </a:cxn>
                <a:cxn ang="0">
                  <a:pos x="163" y="468"/>
                </a:cxn>
                <a:cxn ang="0">
                  <a:pos x="165" y="486"/>
                </a:cxn>
                <a:cxn ang="0">
                  <a:pos x="165" y="506"/>
                </a:cxn>
                <a:cxn ang="0">
                  <a:pos x="163" y="525"/>
                </a:cxn>
                <a:cxn ang="0">
                  <a:pos x="158" y="543"/>
                </a:cxn>
                <a:cxn ang="0">
                  <a:pos x="149" y="556"/>
                </a:cxn>
                <a:cxn ang="0">
                  <a:pos x="134" y="563"/>
                </a:cxn>
                <a:cxn ang="0">
                  <a:pos x="111" y="563"/>
                </a:cxn>
                <a:cxn ang="0">
                  <a:pos x="85" y="560"/>
                </a:cxn>
                <a:cxn ang="0">
                  <a:pos x="63" y="563"/>
                </a:cxn>
                <a:cxn ang="0">
                  <a:pos x="44" y="567"/>
                </a:cxn>
                <a:cxn ang="0">
                  <a:pos x="28" y="574"/>
                </a:cxn>
                <a:cxn ang="0">
                  <a:pos x="16" y="581"/>
                </a:cxn>
                <a:cxn ang="0">
                  <a:pos x="6" y="588"/>
                </a:cxn>
                <a:cxn ang="0">
                  <a:pos x="1" y="593"/>
                </a:cxn>
                <a:cxn ang="0">
                  <a:pos x="0" y="594"/>
                </a:cxn>
                <a:cxn ang="0">
                  <a:pos x="1" y="592"/>
                </a:cxn>
                <a:cxn ang="0">
                  <a:pos x="6" y="586"/>
                </a:cxn>
                <a:cxn ang="0">
                  <a:pos x="15" y="578"/>
                </a:cxn>
                <a:cxn ang="0">
                  <a:pos x="25" y="569"/>
                </a:cxn>
                <a:cxn ang="0">
                  <a:pos x="38" y="559"/>
                </a:cxn>
                <a:cxn ang="0">
                  <a:pos x="51" y="551"/>
                </a:cxn>
                <a:cxn ang="0">
                  <a:pos x="67" y="547"/>
                </a:cxn>
                <a:cxn ang="0">
                  <a:pos x="84" y="547"/>
                </a:cxn>
                <a:cxn ang="0">
                  <a:pos x="98" y="547"/>
                </a:cxn>
                <a:cxn ang="0">
                  <a:pos x="111" y="543"/>
                </a:cxn>
                <a:cxn ang="0">
                  <a:pos x="120" y="536"/>
                </a:cxn>
                <a:cxn ang="0">
                  <a:pos x="127" y="527"/>
                </a:cxn>
                <a:cxn ang="0">
                  <a:pos x="132" y="516"/>
                </a:cxn>
                <a:cxn ang="0">
                  <a:pos x="135" y="501"/>
                </a:cxn>
                <a:cxn ang="0">
                  <a:pos x="136" y="486"/>
                </a:cxn>
                <a:cxn ang="0">
                  <a:pos x="135" y="470"/>
                </a:cxn>
                <a:cxn ang="0">
                  <a:pos x="131" y="378"/>
                </a:cxn>
                <a:cxn ang="0">
                  <a:pos x="127" y="218"/>
                </a:cxn>
                <a:cxn ang="0">
                  <a:pos x="123" y="67"/>
                </a:cxn>
                <a:cxn ang="0">
                  <a:pos x="121" y="0"/>
                </a:cxn>
                <a:cxn ang="0">
                  <a:pos x="166" y="23"/>
                </a:cxn>
              </a:cxnLst>
              <a:rect l="0" t="0" r="r" b="b"/>
              <a:pathLst>
                <a:path w="166" h="594">
                  <a:moveTo>
                    <a:pt x="166" y="23"/>
                  </a:moveTo>
                  <a:lnTo>
                    <a:pt x="166" y="85"/>
                  </a:lnTo>
                  <a:lnTo>
                    <a:pt x="165" y="226"/>
                  </a:lnTo>
                  <a:lnTo>
                    <a:pt x="163" y="372"/>
                  </a:lnTo>
                  <a:lnTo>
                    <a:pt x="162" y="453"/>
                  </a:lnTo>
                  <a:lnTo>
                    <a:pt x="163" y="468"/>
                  </a:lnTo>
                  <a:lnTo>
                    <a:pt x="165" y="486"/>
                  </a:lnTo>
                  <a:lnTo>
                    <a:pt x="165" y="506"/>
                  </a:lnTo>
                  <a:lnTo>
                    <a:pt x="163" y="525"/>
                  </a:lnTo>
                  <a:lnTo>
                    <a:pt x="158" y="543"/>
                  </a:lnTo>
                  <a:lnTo>
                    <a:pt x="149" y="556"/>
                  </a:lnTo>
                  <a:lnTo>
                    <a:pt x="134" y="563"/>
                  </a:lnTo>
                  <a:lnTo>
                    <a:pt x="111" y="563"/>
                  </a:lnTo>
                  <a:lnTo>
                    <a:pt x="85" y="560"/>
                  </a:lnTo>
                  <a:lnTo>
                    <a:pt x="63" y="563"/>
                  </a:lnTo>
                  <a:lnTo>
                    <a:pt x="44" y="567"/>
                  </a:lnTo>
                  <a:lnTo>
                    <a:pt x="28" y="574"/>
                  </a:lnTo>
                  <a:lnTo>
                    <a:pt x="16" y="581"/>
                  </a:lnTo>
                  <a:lnTo>
                    <a:pt x="6" y="588"/>
                  </a:lnTo>
                  <a:lnTo>
                    <a:pt x="1" y="593"/>
                  </a:lnTo>
                  <a:lnTo>
                    <a:pt x="0" y="594"/>
                  </a:lnTo>
                  <a:lnTo>
                    <a:pt x="1" y="592"/>
                  </a:lnTo>
                  <a:lnTo>
                    <a:pt x="6" y="586"/>
                  </a:lnTo>
                  <a:lnTo>
                    <a:pt x="15" y="578"/>
                  </a:lnTo>
                  <a:lnTo>
                    <a:pt x="25" y="569"/>
                  </a:lnTo>
                  <a:lnTo>
                    <a:pt x="38" y="559"/>
                  </a:lnTo>
                  <a:lnTo>
                    <a:pt x="51" y="551"/>
                  </a:lnTo>
                  <a:lnTo>
                    <a:pt x="67" y="547"/>
                  </a:lnTo>
                  <a:lnTo>
                    <a:pt x="84" y="547"/>
                  </a:lnTo>
                  <a:lnTo>
                    <a:pt x="98" y="547"/>
                  </a:lnTo>
                  <a:lnTo>
                    <a:pt x="111" y="543"/>
                  </a:lnTo>
                  <a:lnTo>
                    <a:pt x="120" y="536"/>
                  </a:lnTo>
                  <a:lnTo>
                    <a:pt x="127" y="527"/>
                  </a:lnTo>
                  <a:lnTo>
                    <a:pt x="132" y="516"/>
                  </a:lnTo>
                  <a:lnTo>
                    <a:pt x="135" y="501"/>
                  </a:lnTo>
                  <a:lnTo>
                    <a:pt x="136" y="486"/>
                  </a:lnTo>
                  <a:lnTo>
                    <a:pt x="135" y="470"/>
                  </a:lnTo>
                  <a:lnTo>
                    <a:pt x="131" y="378"/>
                  </a:lnTo>
                  <a:lnTo>
                    <a:pt x="127" y="218"/>
                  </a:lnTo>
                  <a:lnTo>
                    <a:pt x="123" y="67"/>
                  </a:lnTo>
                  <a:lnTo>
                    <a:pt x="121" y="0"/>
                  </a:lnTo>
                  <a:lnTo>
                    <a:pt x="16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9" name="Freeform 79"/>
            <p:cNvSpPr>
              <a:spLocks/>
            </p:cNvSpPr>
            <p:nvPr/>
          </p:nvSpPr>
          <p:spPr bwMode="auto">
            <a:xfrm>
              <a:off x="1706" y="3021"/>
              <a:ext cx="22" cy="465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22" y="70"/>
                </a:cxn>
                <a:cxn ang="0">
                  <a:pos x="21" y="215"/>
                </a:cxn>
                <a:cxn ang="0">
                  <a:pos x="15" y="370"/>
                </a:cxn>
                <a:cxn ang="0">
                  <a:pos x="2" y="465"/>
                </a:cxn>
                <a:cxn ang="0">
                  <a:pos x="2" y="400"/>
                </a:cxn>
                <a:cxn ang="0">
                  <a:pos x="3" y="251"/>
                </a:cxn>
                <a:cxn ang="0">
                  <a:pos x="2" y="93"/>
                </a:cxn>
                <a:cxn ang="0">
                  <a:pos x="0" y="0"/>
                </a:cxn>
                <a:cxn ang="0">
                  <a:pos x="22" y="7"/>
                </a:cxn>
              </a:cxnLst>
              <a:rect l="0" t="0" r="r" b="b"/>
              <a:pathLst>
                <a:path w="22" h="465">
                  <a:moveTo>
                    <a:pt x="22" y="7"/>
                  </a:moveTo>
                  <a:lnTo>
                    <a:pt x="22" y="70"/>
                  </a:lnTo>
                  <a:lnTo>
                    <a:pt x="21" y="215"/>
                  </a:lnTo>
                  <a:lnTo>
                    <a:pt x="15" y="370"/>
                  </a:lnTo>
                  <a:lnTo>
                    <a:pt x="2" y="465"/>
                  </a:lnTo>
                  <a:lnTo>
                    <a:pt x="2" y="400"/>
                  </a:lnTo>
                  <a:lnTo>
                    <a:pt x="3" y="251"/>
                  </a:lnTo>
                  <a:lnTo>
                    <a:pt x="2" y="93"/>
                  </a:lnTo>
                  <a:lnTo>
                    <a:pt x="0" y="0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0" name="Freeform 80"/>
            <p:cNvSpPr>
              <a:spLocks/>
            </p:cNvSpPr>
            <p:nvPr/>
          </p:nvSpPr>
          <p:spPr bwMode="auto">
            <a:xfrm>
              <a:off x="1309" y="3672"/>
              <a:ext cx="378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5" y="34"/>
                </a:cxn>
                <a:cxn ang="0">
                  <a:pos x="10" y="57"/>
                </a:cxn>
                <a:cxn ang="0">
                  <a:pos x="18" y="86"/>
                </a:cxn>
                <a:cxn ang="0">
                  <a:pos x="29" y="118"/>
                </a:cxn>
                <a:cxn ang="0">
                  <a:pos x="43" y="154"/>
                </a:cxn>
                <a:cxn ang="0">
                  <a:pos x="62" y="191"/>
                </a:cxn>
                <a:cxn ang="0">
                  <a:pos x="82" y="231"/>
                </a:cxn>
                <a:cxn ang="0">
                  <a:pos x="109" y="270"/>
                </a:cxn>
                <a:cxn ang="0">
                  <a:pos x="139" y="308"/>
                </a:cxn>
                <a:cxn ang="0">
                  <a:pos x="175" y="346"/>
                </a:cxn>
                <a:cxn ang="0">
                  <a:pos x="217" y="381"/>
                </a:cxn>
                <a:cxn ang="0">
                  <a:pos x="265" y="412"/>
                </a:cxn>
                <a:cxn ang="0">
                  <a:pos x="318" y="441"/>
                </a:cxn>
                <a:cxn ang="0">
                  <a:pos x="378" y="464"/>
                </a:cxn>
                <a:cxn ang="0">
                  <a:pos x="376" y="462"/>
                </a:cxn>
                <a:cxn ang="0">
                  <a:pos x="368" y="460"/>
                </a:cxn>
                <a:cxn ang="0">
                  <a:pos x="355" y="453"/>
                </a:cxn>
                <a:cxn ang="0">
                  <a:pos x="338" y="445"/>
                </a:cxn>
                <a:cxn ang="0">
                  <a:pos x="318" y="433"/>
                </a:cxn>
                <a:cxn ang="0">
                  <a:pos x="295" y="416"/>
                </a:cxn>
                <a:cxn ang="0">
                  <a:pos x="269" y="397"/>
                </a:cxn>
                <a:cxn ang="0">
                  <a:pos x="240" y="373"/>
                </a:cxn>
                <a:cxn ang="0">
                  <a:pos x="211" y="346"/>
                </a:cxn>
                <a:cxn ang="0">
                  <a:pos x="180" y="312"/>
                </a:cxn>
                <a:cxn ang="0">
                  <a:pos x="148" y="275"/>
                </a:cxn>
                <a:cxn ang="0">
                  <a:pos x="116" y="232"/>
                </a:cxn>
                <a:cxn ang="0">
                  <a:pos x="85" y="183"/>
                </a:cxn>
                <a:cxn ang="0">
                  <a:pos x="55" y="129"/>
                </a:cxn>
                <a:cxn ang="0">
                  <a:pos x="27" y="68"/>
                </a:cxn>
                <a:cxn ang="0">
                  <a:pos x="0" y="0"/>
                </a:cxn>
              </a:cxnLst>
              <a:rect l="0" t="0" r="r" b="b"/>
              <a:pathLst>
                <a:path w="378" h="464">
                  <a:moveTo>
                    <a:pt x="0" y="0"/>
                  </a:moveTo>
                  <a:lnTo>
                    <a:pt x="0" y="5"/>
                  </a:lnTo>
                  <a:lnTo>
                    <a:pt x="2" y="15"/>
                  </a:lnTo>
                  <a:lnTo>
                    <a:pt x="5" y="34"/>
                  </a:lnTo>
                  <a:lnTo>
                    <a:pt x="10" y="57"/>
                  </a:lnTo>
                  <a:lnTo>
                    <a:pt x="18" y="86"/>
                  </a:lnTo>
                  <a:lnTo>
                    <a:pt x="29" y="118"/>
                  </a:lnTo>
                  <a:lnTo>
                    <a:pt x="43" y="154"/>
                  </a:lnTo>
                  <a:lnTo>
                    <a:pt x="62" y="191"/>
                  </a:lnTo>
                  <a:lnTo>
                    <a:pt x="82" y="231"/>
                  </a:lnTo>
                  <a:lnTo>
                    <a:pt x="109" y="270"/>
                  </a:lnTo>
                  <a:lnTo>
                    <a:pt x="139" y="308"/>
                  </a:lnTo>
                  <a:lnTo>
                    <a:pt x="175" y="346"/>
                  </a:lnTo>
                  <a:lnTo>
                    <a:pt x="217" y="381"/>
                  </a:lnTo>
                  <a:lnTo>
                    <a:pt x="265" y="412"/>
                  </a:lnTo>
                  <a:lnTo>
                    <a:pt x="318" y="441"/>
                  </a:lnTo>
                  <a:lnTo>
                    <a:pt x="378" y="464"/>
                  </a:lnTo>
                  <a:lnTo>
                    <a:pt x="376" y="462"/>
                  </a:lnTo>
                  <a:lnTo>
                    <a:pt x="368" y="460"/>
                  </a:lnTo>
                  <a:lnTo>
                    <a:pt x="355" y="453"/>
                  </a:lnTo>
                  <a:lnTo>
                    <a:pt x="338" y="445"/>
                  </a:lnTo>
                  <a:lnTo>
                    <a:pt x="318" y="433"/>
                  </a:lnTo>
                  <a:lnTo>
                    <a:pt x="295" y="416"/>
                  </a:lnTo>
                  <a:lnTo>
                    <a:pt x="269" y="397"/>
                  </a:lnTo>
                  <a:lnTo>
                    <a:pt x="240" y="373"/>
                  </a:lnTo>
                  <a:lnTo>
                    <a:pt x="211" y="346"/>
                  </a:lnTo>
                  <a:lnTo>
                    <a:pt x="180" y="312"/>
                  </a:lnTo>
                  <a:lnTo>
                    <a:pt x="148" y="275"/>
                  </a:lnTo>
                  <a:lnTo>
                    <a:pt x="116" y="232"/>
                  </a:lnTo>
                  <a:lnTo>
                    <a:pt x="85" y="183"/>
                  </a:lnTo>
                  <a:lnTo>
                    <a:pt x="55" y="129"/>
                  </a:lnTo>
                  <a:lnTo>
                    <a:pt x="27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1" name="Freeform 81"/>
            <p:cNvSpPr>
              <a:spLocks/>
            </p:cNvSpPr>
            <p:nvPr/>
          </p:nvSpPr>
          <p:spPr bwMode="auto">
            <a:xfrm>
              <a:off x="2012" y="3606"/>
              <a:ext cx="138" cy="50"/>
            </a:xfrm>
            <a:custGeom>
              <a:avLst/>
              <a:gdLst/>
              <a:ahLst/>
              <a:cxnLst>
                <a:cxn ang="0">
                  <a:pos x="138" y="34"/>
                </a:cxn>
                <a:cxn ang="0">
                  <a:pos x="138" y="33"/>
                </a:cxn>
                <a:cxn ang="0">
                  <a:pos x="138" y="29"/>
                </a:cxn>
                <a:cxn ang="0">
                  <a:pos x="135" y="22"/>
                </a:cxn>
                <a:cxn ang="0">
                  <a:pos x="133" y="15"/>
                </a:cxn>
                <a:cxn ang="0">
                  <a:pos x="129" y="8"/>
                </a:cxn>
                <a:cxn ang="0">
                  <a:pos x="121" y="3"/>
                </a:cxn>
                <a:cxn ang="0">
                  <a:pos x="111" y="0"/>
                </a:cxn>
                <a:cxn ang="0">
                  <a:pos x="98" y="0"/>
                </a:cxn>
                <a:cxn ang="0">
                  <a:pos x="70" y="4"/>
                </a:cxn>
                <a:cxn ang="0">
                  <a:pos x="49" y="10"/>
                </a:cxn>
                <a:cxn ang="0">
                  <a:pos x="31" y="14"/>
                </a:cxn>
                <a:cxn ang="0">
                  <a:pos x="19" y="16"/>
                </a:cxn>
                <a:cxn ang="0">
                  <a:pos x="10" y="20"/>
                </a:cxn>
                <a:cxn ang="0">
                  <a:pos x="4" y="22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3" y="24"/>
                </a:cxn>
                <a:cxn ang="0">
                  <a:pos x="12" y="22"/>
                </a:cxn>
                <a:cxn ang="0">
                  <a:pos x="24" y="20"/>
                </a:cxn>
                <a:cxn ang="0">
                  <a:pos x="41" y="18"/>
                </a:cxn>
                <a:cxn ang="0">
                  <a:pos x="58" y="15"/>
                </a:cxn>
                <a:cxn ang="0">
                  <a:pos x="77" y="14"/>
                </a:cxn>
                <a:cxn ang="0">
                  <a:pos x="95" y="12"/>
                </a:cxn>
                <a:cxn ang="0">
                  <a:pos x="111" y="12"/>
                </a:cxn>
                <a:cxn ang="0">
                  <a:pos x="119" y="18"/>
                </a:cxn>
                <a:cxn ang="0">
                  <a:pos x="123" y="29"/>
                </a:cxn>
                <a:cxn ang="0">
                  <a:pos x="127" y="41"/>
                </a:cxn>
                <a:cxn ang="0">
                  <a:pos x="133" y="50"/>
                </a:cxn>
                <a:cxn ang="0">
                  <a:pos x="138" y="34"/>
                </a:cxn>
              </a:cxnLst>
              <a:rect l="0" t="0" r="r" b="b"/>
              <a:pathLst>
                <a:path w="138" h="50">
                  <a:moveTo>
                    <a:pt x="138" y="34"/>
                  </a:moveTo>
                  <a:lnTo>
                    <a:pt x="138" y="33"/>
                  </a:lnTo>
                  <a:lnTo>
                    <a:pt x="138" y="29"/>
                  </a:lnTo>
                  <a:lnTo>
                    <a:pt x="135" y="22"/>
                  </a:lnTo>
                  <a:lnTo>
                    <a:pt x="133" y="15"/>
                  </a:lnTo>
                  <a:lnTo>
                    <a:pt x="129" y="8"/>
                  </a:lnTo>
                  <a:lnTo>
                    <a:pt x="121" y="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0" y="4"/>
                  </a:lnTo>
                  <a:lnTo>
                    <a:pt x="49" y="10"/>
                  </a:lnTo>
                  <a:lnTo>
                    <a:pt x="31" y="14"/>
                  </a:lnTo>
                  <a:lnTo>
                    <a:pt x="19" y="16"/>
                  </a:lnTo>
                  <a:lnTo>
                    <a:pt x="10" y="20"/>
                  </a:lnTo>
                  <a:lnTo>
                    <a:pt x="4" y="22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12" y="22"/>
                  </a:lnTo>
                  <a:lnTo>
                    <a:pt x="24" y="20"/>
                  </a:lnTo>
                  <a:lnTo>
                    <a:pt x="41" y="18"/>
                  </a:lnTo>
                  <a:lnTo>
                    <a:pt x="58" y="15"/>
                  </a:lnTo>
                  <a:lnTo>
                    <a:pt x="77" y="14"/>
                  </a:lnTo>
                  <a:lnTo>
                    <a:pt x="95" y="12"/>
                  </a:lnTo>
                  <a:lnTo>
                    <a:pt x="111" y="12"/>
                  </a:lnTo>
                  <a:lnTo>
                    <a:pt x="119" y="18"/>
                  </a:lnTo>
                  <a:lnTo>
                    <a:pt x="123" y="29"/>
                  </a:lnTo>
                  <a:lnTo>
                    <a:pt x="127" y="41"/>
                  </a:lnTo>
                  <a:lnTo>
                    <a:pt x="133" y="50"/>
                  </a:lnTo>
                  <a:lnTo>
                    <a:pt x="13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2" name="Freeform 82"/>
            <p:cNvSpPr>
              <a:spLocks/>
            </p:cNvSpPr>
            <p:nvPr/>
          </p:nvSpPr>
          <p:spPr bwMode="auto">
            <a:xfrm>
              <a:off x="2012" y="3644"/>
              <a:ext cx="87" cy="5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87" y="0"/>
                </a:cxn>
                <a:cxn ang="0">
                  <a:pos x="18" y="53"/>
                </a:cxn>
                <a:cxn ang="0">
                  <a:pos x="0" y="42"/>
                </a:cxn>
              </a:cxnLst>
              <a:rect l="0" t="0" r="r" b="b"/>
              <a:pathLst>
                <a:path w="87" h="53">
                  <a:moveTo>
                    <a:pt x="0" y="42"/>
                  </a:moveTo>
                  <a:lnTo>
                    <a:pt x="87" y="0"/>
                  </a:lnTo>
                  <a:lnTo>
                    <a:pt x="18" y="53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3" name="Freeform 83"/>
            <p:cNvSpPr>
              <a:spLocks/>
            </p:cNvSpPr>
            <p:nvPr/>
          </p:nvSpPr>
          <p:spPr bwMode="auto">
            <a:xfrm>
              <a:off x="1936" y="3675"/>
              <a:ext cx="195" cy="9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4" y="72"/>
                </a:cxn>
                <a:cxn ang="0">
                  <a:pos x="17" y="69"/>
                </a:cxn>
                <a:cxn ang="0">
                  <a:pos x="34" y="68"/>
                </a:cxn>
                <a:cxn ang="0">
                  <a:pos x="54" y="64"/>
                </a:cxn>
                <a:cxn ang="0">
                  <a:pos x="76" y="61"/>
                </a:cxn>
                <a:cxn ang="0">
                  <a:pos x="95" y="58"/>
                </a:cxn>
                <a:cxn ang="0">
                  <a:pos x="110" y="56"/>
                </a:cxn>
                <a:cxn ang="0">
                  <a:pos x="119" y="53"/>
                </a:cxn>
                <a:cxn ang="0">
                  <a:pos x="126" y="49"/>
                </a:cxn>
                <a:cxn ang="0">
                  <a:pos x="137" y="44"/>
                </a:cxn>
                <a:cxn ang="0">
                  <a:pos x="149" y="34"/>
                </a:cxn>
                <a:cxn ang="0">
                  <a:pos x="161" y="25"/>
                </a:cxn>
                <a:cxn ang="0">
                  <a:pos x="175" y="16"/>
                </a:cxn>
                <a:cxn ang="0">
                  <a:pos x="186" y="8"/>
                </a:cxn>
                <a:cxn ang="0">
                  <a:pos x="193" y="3"/>
                </a:cxn>
                <a:cxn ang="0">
                  <a:pos x="195" y="0"/>
                </a:cxn>
                <a:cxn ang="0">
                  <a:pos x="193" y="3"/>
                </a:cxn>
                <a:cxn ang="0">
                  <a:pos x="186" y="10"/>
                </a:cxn>
                <a:cxn ang="0">
                  <a:pos x="175" y="19"/>
                </a:cxn>
                <a:cxn ang="0">
                  <a:pos x="163" y="30"/>
                </a:cxn>
                <a:cxn ang="0">
                  <a:pos x="151" y="42"/>
                </a:cxn>
                <a:cxn ang="0">
                  <a:pos x="138" y="54"/>
                </a:cxn>
                <a:cxn ang="0">
                  <a:pos x="128" y="64"/>
                </a:cxn>
                <a:cxn ang="0">
                  <a:pos x="121" y="69"/>
                </a:cxn>
                <a:cxn ang="0">
                  <a:pos x="113" y="73"/>
                </a:cxn>
                <a:cxn ang="0">
                  <a:pos x="98" y="76"/>
                </a:cxn>
                <a:cxn ang="0">
                  <a:pos x="80" y="80"/>
                </a:cxn>
                <a:cxn ang="0">
                  <a:pos x="60" y="83"/>
                </a:cxn>
                <a:cxn ang="0">
                  <a:pos x="41" y="85"/>
                </a:cxn>
                <a:cxn ang="0">
                  <a:pos x="25" y="88"/>
                </a:cxn>
                <a:cxn ang="0">
                  <a:pos x="13" y="90"/>
                </a:cxn>
                <a:cxn ang="0">
                  <a:pos x="8" y="90"/>
                </a:cxn>
                <a:cxn ang="0">
                  <a:pos x="0" y="72"/>
                </a:cxn>
              </a:cxnLst>
              <a:rect l="0" t="0" r="r" b="b"/>
              <a:pathLst>
                <a:path w="195" h="90">
                  <a:moveTo>
                    <a:pt x="0" y="72"/>
                  </a:moveTo>
                  <a:lnTo>
                    <a:pt x="4" y="72"/>
                  </a:lnTo>
                  <a:lnTo>
                    <a:pt x="17" y="69"/>
                  </a:lnTo>
                  <a:lnTo>
                    <a:pt x="34" y="68"/>
                  </a:lnTo>
                  <a:lnTo>
                    <a:pt x="54" y="64"/>
                  </a:lnTo>
                  <a:lnTo>
                    <a:pt x="76" y="61"/>
                  </a:lnTo>
                  <a:lnTo>
                    <a:pt x="95" y="58"/>
                  </a:lnTo>
                  <a:lnTo>
                    <a:pt x="110" y="56"/>
                  </a:lnTo>
                  <a:lnTo>
                    <a:pt x="119" y="53"/>
                  </a:lnTo>
                  <a:lnTo>
                    <a:pt x="126" y="49"/>
                  </a:lnTo>
                  <a:lnTo>
                    <a:pt x="137" y="44"/>
                  </a:lnTo>
                  <a:lnTo>
                    <a:pt x="149" y="34"/>
                  </a:lnTo>
                  <a:lnTo>
                    <a:pt x="161" y="25"/>
                  </a:lnTo>
                  <a:lnTo>
                    <a:pt x="175" y="16"/>
                  </a:lnTo>
                  <a:lnTo>
                    <a:pt x="186" y="8"/>
                  </a:lnTo>
                  <a:lnTo>
                    <a:pt x="193" y="3"/>
                  </a:lnTo>
                  <a:lnTo>
                    <a:pt x="195" y="0"/>
                  </a:lnTo>
                  <a:lnTo>
                    <a:pt x="193" y="3"/>
                  </a:lnTo>
                  <a:lnTo>
                    <a:pt x="186" y="10"/>
                  </a:lnTo>
                  <a:lnTo>
                    <a:pt x="175" y="19"/>
                  </a:lnTo>
                  <a:lnTo>
                    <a:pt x="163" y="30"/>
                  </a:lnTo>
                  <a:lnTo>
                    <a:pt x="151" y="42"/>
                  </a:lnTo>
                  <a:lnTo>
                    <a:pt x="138" y="54"/>
                  </a:lnTo>
                  <a:lnTo>
                    <a:pt x="128" y="64"/>
                  </a:lnTo>
                  <a:lnTo>
                    <a:pt x="121" y="69"/>
                  </a:lnTo>
                  <a:lnTo>
                    <a:pt x="113" y="73"/>
                  </a:lnTo>
                  <a:lnTo>
                    <a:pt x="98" y="76"/>
                  </a:lnTo>
                  <a:lnTo>
                    <a:pt x="80" y="80"/>
                  </a:lnTo>
                  <a:lnTo>
                    <a:pt x="60" y="83"/>
                  </a:lnTo>
                  <a:lnTo>
                    <a:pt x="41" y="85"/>
                  </a:lnTo>
                  <a:lnTo>
                    <a:pt x="25" y="88"/>
                  </a:lnTo>
                  <a:lnTo>
                    <a:pt x="13" y="90"/>
                  </a:lnTo>
                  <a:lnTo>
                    <a:pt x="8" y="9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4" name="Freeform 84"/>
            <p:cNvSpPr>
              <a:spLocks/>
            </p:cNvSpPr>
            <p:nvPr/>
          </p:nvSpPr>
          <p:spPr bwMode="auto">
            <a:xfrm>
              <a:off x="1911" y="3694"/>
              <a:ext cx="48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0" y="11"/>
                </a:cxn>
                <a:cxn ang="0">
                  <a:pos x="1" y="22"/>
                </a:cxn>
                <a:cxn ang="0">
                  <a:pos x="9" y="37"/>
                </a:cxn>
                <a:cxn ang="0">
                  <a:pos x="20" y="53"/>
                </a:cxn>
                <a:cxn ang="0">
                  <a:pos x="29" y="65"/>
                </a:cxn>
                <a:cxn ang="0">
                  <a:pos x="33" y="71"/>
                </a:cxn>
                <a:cxn ang="0">
                  <a:pos x="48" y="61"/>
                </a:cxn>
                <a:cxn ang="0">
                  <a:pos x="43" y="54"/>
                </a:cxn>
                <a:cxn ang="0">
                  <a:pos x="29" y="37"/>
                </a:cxn>
                <a:cxn ang="0">
                  <a:pos x="17" y="16"/>
                </a:cxn>
                <a:cxn ang="0">
                  <a:pos x="12" y="0"/>
                </a:cxn>
              </a:cxnLst>
              <a:rect l="0" t="0" r="r" b="b"/>
              <a:pathLst>
                <a:path w="48" h="71">
                  <a:moveTo>
                    <a:pt x="12" y="0"/>
                  </a:moveTo>
                  <a:lnTo>
                    <a:pt x="9" y="1"/>
                  </a:lnTo>
                  <a:lnTo>
                    <a:pt x="4" y="4"/>
                  </a:lnTo>
                  <a:lnTo>
                    <a:pt x="0" y="11"/>
                  </a:lnTo>
                  <a:lnTo>
                    <a:pt x="1" y="22"/>
                  </a:lnTo>
                  <a:lnTo>
                    <a:pt x="9" y="37"/>
                  </a:lnTo>
                  <a:lnTo>
                    <a:pt x="20" y="53"/>
                  </a:lnTo>
                  <a:lnTo>
                    <a:pt x="29" y="65"/>
                  </a:lnTo>
                  <a:lnTo>
                    <a:pt x="33" y="71"/>
                  </a:lnTo>
                  <a:lnTo>
                    <a:pt x="48" y="61"/>
                  </a:lnTo>
                  <a:lnTo>
                    <a:pt x="43" y="54"/>
                  </a:lnTo>
                  <a:lnTo>
                    <a:pt x="29" y="37"/>
                  </a:lnTo>
                  <a:lnTo>
                    <a:pt x="17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5" name="Freeform 85"/>
            <p:cNvSpPr>
              <a:spLocks/>
            </p:cNvSpPr>
            <p:nvPr/>
          </p:nvSpPr>
          <p:spPr bwMode="auto">
            <a:xfrm>
              <a:off x="1819" y="3519"/>
              <a:ext cx="176" cy="195"/>
            </a:xfrm>
            <a:custGeom>
              <a:avLst/>
              <a:gdLst/>
              <a:ahLst/>
              <a:cxnLst>
                <a:cxn ang="0">
                  <a:pos x="176" y="170"/>
                </a:cxn>
                <a:cxn ang="0">
                  <a:pos x="176" y="174"/>
                </a:cxn>
                <a:cxn ang="0">
                  <a:pos x="174" y="182"/>
                </a:cxn>
                <a:cxn ang="0">
                  <a:pos x="169" y="191"/>
                </a:cxn>
                <a:cxn ang="0">
                  <a:pos x="155" y="195"/>
                </a:cxn>
                <a:cxn ang="0">
                  <a:pos x="142" y="189"/>
                </a:cxn>
                <a:cxn ang="0">
                  <a:pos x="120" y="171"/>
                </a:cxn>
                <a:cxn ang="0">
                  <a:pos x="96" y="147"/>
                </a:cxn>
                <a:cxn ang="0">
                  <a:pos x="69" y="120"/>
                </a:cxn>
                <a:cxn ang="0">
                  <a:pos x="43" y="91"/>
                </a:cxn>
                <a:cxn ang="0">
                  <a:pos x="20" y="67"/>
                </a:cxn>
                <a:cxn ang="0">
                  <a:pos x="5" y="51"/>
                </a:cxn>
                <a:cxn ang="0">
                  <a:pos x="0" y="44"/>
                </a:cxn>
                <a:cxn ang="0">
                  <a:pos x="4" y="0"/>
                </a:cxn>
                <a:cxn ang="0">
                  <a:pos x="8" y="7"/>
                </a:cxn>
                <a:cxn ang="0">
                  <a:pos x="21" y="25"/>
                </a:cxn>
                <a:cxn ang="0">
                  <a:pos x="40" y="51"/>
                </a:cxn>
                <a:cxn ang="0">
                  <a:pos x="62" y="80"/>
                </a:cxn>
                <a:cxn ang="0">
                  <a:pos x="86" y="110"/>
                </a:cxn>
                <a:cxn ang="0">
                  <a:pos x="109" y="139"/>
                </a:cxn>
                <a:cxn ang="0">
                  <a:pos x="130" y="160"/>
                </a:cxn>
                <a:cxn ang="0">
                  <a:pos x="144" y="174"/>
                </a:cxn>
                <a:cxn ang="0">
                  <a:pos x="147" y="175"/>
                </a:cxn>
                <a:cxn ang="0">
                  <a:pos x="155" y="175"/>
                </a:cxn>
                <a:cxn ang="0">
                  <a:pos x="166" y="174"/>
                </a:cxn>
                <a:cxn ang="0">
                  <a:pos x="176" y="170"/>
                </a:cxn>
              </a:cxnLst>
              <a:rect l="0" t="0" r="r" b="b"/>
              <a:pathLst>
                <a:path w="176" h="195">
                  <a:moveTo>
                    <a:pt x="176" y="170"/>
                  </a:moveTo>
                  <a:lnTo>
                    <a:pt x="176" y="174"/>
                  </a:lnTo>
                  <a:lnTo>
                    <a:pt x="174" y="182"/>
                  </a:lnTo>
                  <a:lnTo>
                    <a:pt x="169" y="191"/>
                  </a:lnTo>
                  <a:lnTo>
                    <a:pt x="155" y="195"/>
                  </a:lnTo>
                  <a:lnTo>
                    <a:pt x="142" y="189"/>
                  </a:lnTo>
                  <a:lnTo>
                    <a:pt x="120" y="171"/>
                  </a:lnTo>
                  <a:lnTo>
                    <a:pt x="96" y="147"/>
                  </a:lnTo>
                  <a:lnTo>
                    <a:pt x="69" y="120"/>
                  </a:lnTo>
                  <a:lnTo>
                    <a:pt x="43" y="91"/>
                  </a:lnTo>
                  <a:lnTo>
                    <a:pt x="20" y="67"/>
                  </a:lnTo>
                  <a:lnTo>
                    <a:pt x="5" y="51"/>
                  </a:lnTo>
                  <a:lnTo>
                    <a:pt x="0" y="44"/>
                  </a:lnTo>
                  <a:lnTo>
                    <a:pt x="4" y="0"/>
                  </a:lnTo>
                  <a:lnTo>
                    <a:pt x="8" y="7"/>
                  </a:lnTo>
                  <a:lnTo>
                    <a:pt x="21" y="25"/>
                  </a:lnTo>
                  <a:lnTo>
                    <a:pt x="40" y="51"/>
                  </a:lnTo>
                  <a:lnTo>
                    <a:pt x="62" y="80"/>
                  </a:lnTo>
                  <a:lnTo>
                    <a:pt x="86" y="110"/>
                  </a:lnTo>
                  <a:lnTo>
                    <a:pt x="109" y="139"/>
                  </a:lnTo>
                  <a:lnTo>
                    <a:pt x="130" y="160"/>
                  </a:lnTo>
                  <a:lnTo>
                    <a:pt x="144" y="174"/>
                  </a:lnTo>
                  <a:lnTo>
                    <a:pt x="147" y="175"/>
                  </a:lnTo>
                  <a:lnTo>
                    <a:pt x="155" y="175"/>
                  </a:lnTo>
                  <a:lnTo>
                    <a:pt x="166" y="174"/>
                  </a:lnTo>
                  <a:lnTo>
                    <a:pt x="176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6" name="Freeform 86"/>
            <p:cNvSpPr>
              <a:spLocks/>
            </p:cNvSpPr>
            <p:nvPr/>
          </p:nvSpPr>
          <p:spPr bwMode="auto">
            <a:xfrm>
              <a:off x="1893" y="3586"/>
              <a:ext cx="84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" y="9"/>
                </a:cxn>
                <a:cxn ang="0">
                  <a:pos x="23" y="19"/>
                </a:cxn>
                <a:cxn ang="0">
                  <a:pos x="37" y="32"/>
                </a:cxn>
                <a:cxn ang="0">
                  <a:pos x="51" y="46"/>
                </a:cxn>
                <a:cxn ang="0">
                  <a:pos x="65" y="61"/>
                </a:cxn>
                <a:cxn ang="0">
                  <a:pos x="76" y="76"/>
                </a:cxn>
                <a:cxn ang="0">
                  <a:pos x="84" y="89"/>
                </a:cxn>
                <a:cxn ang="0">
                  <a:pos x="83" y="91"/>
                </a:cxn>
                <a:cxn ang="0">
                  <a:pos x="77" y="88"/>
                </a:cxn>
                <a:cxn ang="0">
                  <a:pos x="66" y="80"/>
                </a:cxn>
                <a:cxn ang="0">
                  <a:pos x="54" y="69"/>
                </a:cxn>
                <a:cxn ang="0">
                  <a:pos x="39" y="54"/>
                </a:cxn>
                <a:cxn ang="0">
                  <a:pos x="24" y="38"/>
                </a:cxn>
                <a:cxn ang="0">
                  <a:pos x="11" y="19"/>
                </a:cxn>
                <a:cxn ang="0">
                  <a:pos x="0" y="0"/>
                </a:cxn>
              </a:cxnLst>
              <a:rect l="0" t="0" r="r" b="b"/>
              <a:pathLst>
                <a:path w="84" h="91">
                  <a:moveTo>
                    <a:pt x="0" y="0"/>
                  </a:moveTo>
                  <a:lnTo>
                    <a:pt x="3" y="2"/>
                  </a:lnTo>
                  <a:lnTo>
                    <a:pt x="11" y="9"/>
                  </a:lnTo>
                  <a:lnTo>
                    <a:pt x="23" y="19"/>
                  </a:lnTo>
                  <a:lnTo>
                    <a:pt x="37" y="32"/>
                  </a:lnTo>
                  <a:lnTo>
                    <a:pt x="51" y="46"/>
                  </a:lnTo>
                  <a:lnTo>
                    <a:pt x="65" y="61"/>
                  </a:lnTo>
                  <a:lnTo>
                    <a:pt x="76" y="76"/>
                  </a:lnTo>
                  <a:lnTo>
                    <a:pt x="84" y="89"/>
                  </a:lnTo>
                  <a:lnTo>
                    <a:pt x="83" y="91"/>
                  </a:lnTo>
                  <a:lnTo>
                    <a:pt x="77" y="88"/>
                  </a:lnTo>
                  <a:lnTo>
                    <a:pt x="66" y="80"/>
                  </a:lnTo>
                  <a:lnTo>
                    <a:pt x="54" y="69"/>
                  </a:lnTo>
                  <a:lnTo>
                    <a:pt x="39" y="54"/>
                  </a:lnTo>
                  <a:lnTo>
                    <a:pt x="24" y="38"/>
                  </a:lnTo>
                  <a:lnTo>
                    <a:pt x="1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7" name="Freeform 87"/>
            <p:cNvSpPr>
              <a:spLocks/>
            </p:cNvSpPr>
            <p:nvPr/>
          </p:nvSpPr>
          <p:spPr bwMode="auto">
            <a:xfrm>
              <a:off x="1453" y="3431"/>
              <a:ext cx="199" cy="202"/>
            </a:xfrm>
            <a:custGeom>
              <a:avLst/>
              <a:gdLst/>
              <a:ahLst/>
              <a:cxnLst>
                <a:cxn ang="0">
                  <a:pos x="172" y="113"/>
                </a:cxn>
                <a:cxn ang="0">
                  <a:pos x="176" y="117"/>
                </a:cxn>
                <a:cxn ang="0">
                  <a:pos x="184" y="128"/>
                </a:cxn>
                <a:cxn ang="0">
                  <a:pos x="194" y="143"/>
                </a:cxn>
                <a:cxn ang="0">
                  <a:pos x="199" y="162"/>
                </a:cxn>
                <a:cxn ang="0">
                  <a:pos x="198" y="171"/>
                </a:cxn>
                <a:cxn ang="0">
                  <a:pos x="192" y="180"/>
                </a:cxn>
                <a:cxn ang="0">
                  <a:pos x="184" y="190"/>
                </a:cxn>
                <a:cxn ang="0">
                  <a:pos x="175" y="195"/>
                </a:cxn>
                <a:cxn ang="0">
                  <a:pos x="164" y="201"/>
                </a:cxn>
                <a:cxn ang="0">
                  <a:pos x="153" y="202"/>
                </a:cxn>
                <a:cxn ang="0">
                  <a:pos x="141" y="199"/>
                </a:cxn>
                <a:cxn ang="0">
                  <a:pos x="132" y="194"/>
                </a:cxn>
                <a:cxn ang="0">
                  <a:pos x="123" y="183"/>
                </a:cxn>
                <a:cxn ang="0">
                  <a:pos x="118" y="168"/>
                </a:cxn>
                <a:cxn ang="0">
                  <a:pos x="111" y="148"/>
                </a:cxn>
                <a:cxn ang="0">
                  <a:pos x="103" y="124"/>
                </a:cxn>
                <a:cxn ang="0">
                  <a:pos x="90" y="97"/>
                </a:cxn>
                <a:cxn ang="0">
                  <a:pos x="69" y="65"/>
                </a:cxn>
                <a:cxn ang="0">
                  <a:pos x="41" y="34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9" y="13"/>
                </a:cxn>
                <a:cxn ang="0">
                  <a:pos x="40" y="27"/>
                </a:cxn>
                <a:cxn ang="0">
                  <a:pos x="63" y="44"/>
                </a:cxn>
                <a:cxn ang="0">
                  <a:pos x="86" y="64"/>
                </a:cxn>
                <a:cxn ang="0">
                  <a:pos x="106" y="86"/>
                </a:cxn>
                <a:cxn ang="0">
                  <a:pos x="121" y="107"/>
                </a:cxn>
                <a:cxn ang="0">
                  <a:pos x="128" y="129"/>
                </a:cxn>
                <a:cxn ang="0">
                  <a:pos x="130" y="147"/>
                </a:cxn>
                <a:cxn ang="0">
                  <a:pos x="137" y="159"/>
                </a:cxn>
                <a:cxn ang="0">
                  <a:pos x="144" y="166"/>
                </a:cxn>
                <a:cxn ang="0">
                  <a:pos x="152" y="167"/>
                </a:cxn>
                <a:cxn ang="0">
                  <a:pos x="159" y="166"/>
                </a:cxn>
                <a:cxn ang="0">
                  <a:pos x="163" y="159"/>
                </a:cxn>
                <a:cxn ang="0">
                  <a:pos x="164" y="151"/>
                </a:cxn>
                <a:cxn ang="0">
                  <a:pos x="161" y="139"/>
                </a:cxn>
                <a:cxn ang="0">
                  <a:pos x="172" y="113"/>
                </a:cxn>
              </a:cxnLst>
              <a:rect l="0" t="0" r="r" b="b"/>
              <a:pathLst>
                <a:path w="199" h="202">
                  <a:moveTo>
                    <a:pt x="172" y="113"/>
                  </a:moveTo>
                  <a:lnTo>
                    <a:pt x="176" y="117"/>
                  </a:lnTo>
                  <a:lnTo>
                    <a:pt x="184" y="128"/>
                  </a:lnTo>
                  <a:lnTo>
                    <a:pt x="194" y="143"/>
                  </a:lnTo>
                  <a:lnTo>
                    <a:pt x="199" y="162"/>
                  </a:lnTo>
                  <a:lnTo>
                    <a:pt x="198" y="171"/>
                  </a:lnTo>
                  <a:lnTo>
                    <a:pt x="192" y="180"/>
                  </a:lnTo>
                  <a:lnTo>
                    <a:pt x="184" y="190"/>
                  </a:lnTo>
                  <a:lnTo>
                    <a:pt x="175" y="195"/>
                  </a:lnTo>
                  <a:lnTo>
                    <a:pt x="164" y="201"/>
                  </a:lnTo>
                  <a:lnTo>
                    <a:pt x="153" y="202"/>
                  </a:lnTo>
                  <a:lnTo>
                    <a:pt x="141" y="199"/>
                  </a:lnTo>
                  <a:lnTo>
                    <a:pt x="132" y="194"/>
                  </a:lnTo>
                  <a:lnTo>
                    <a:pt x="123" y="183"/>
                  </a:lnTo>
                  <a:lnTo>
                    <a:pt x="118" y="168"/>
                  </a:lnTo>
                  <a:lnTo>
                    <a:pt x="111" y="148"/>
                  </a:lnTo>
                  <a:lnTo>
                    <a:pt x="103" y="124"/>
                  </a:lnTo>
                  <a:lnTo>
                    <a:pt x="90" y="97"/>
                  </a:lnTo>
                  <a:lnTo>
                    <a:pt x="69" y="65"/>
                  </a:lnTo>
                  <a:lnTo>
                    <a:pt x="41" y="34"/>
                  </a:lnTo>
                  <a:lnTo>
                    <a:pt x="0" y="0"/>
                  </a:lnTo>
                  <a:lnTo>
                    <a:pt x="6" y="3"/>
                  </a:lnTo>
                  <a:lnTo>
                    <a:pt x="19" y="13"/>
                  </a:lnTo>
                  <a:lnTo>
                    <a:pt x="40" y="27"/>
                  </a:lnTo>
                  <a:lnTo>
                    <a:pt x="63" y="44"/>
                  </a:lnTo>
                  <a:lnTo>
                    <a:pt x="86" y="64"/>
                  </a:lnTo>
                  <a:lnTo>
                    <a:pt x="106" y="86"/>
                  </a:lnTo>
                  <a:lnTo>
                    <a:pt x="121" y="107"/>
                  </a:lnTo>
                  <a:lnTo>
                    <a:pt x="128" y="129"/>
                  </a:lnTo>
                  <a:lnTo>
                    <a:pt x="130" y="147"/>
                  </a:lnTo>
                  <a:lnTo>
                    <a:pt x="137" y="159"/>
                  </a:lnTo>
                  <a:lnTo>
                    <a:pt x="144" y="166"/>
                  </a:lnTo>
                  <a:lnTo>
                    <a:pt x="152" y="167"/>
                  </a:lnTo>
                  <a:lnTo>
                    <a:pt x="159" y="166"/>
                  </a:lnTo>
                  <a:lnTo>
                    <a:pt x="163" y="159"/>
                  </a:lnTo>
                  <a:lnTo>
                    <a:pt x="164" y="151"/>
                  </a:lnTo>
                  <a:lnTo>
                    <a:pt x="161" y="139"/>
                  </a:lnTo>
                  <a:lnTo>
                    <a:pt x="172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8" name="Freeform 88"/>
            <p:cNvSpPr>
              <a:spLocks/>
            </p:cNvSpPr>
            <p:nvPr/>
          </p:nvSpPr>
          <p:spPr bwMode="auto">
            <a:xfrm>
              <a:off x="1654" y="3480"/>
              <a:ext cx="81" cy="4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3" y="29"/>
                </a:cxn>
                <a:cxn ang="0">
                  <a:pos x="0" y="46"/>
                </a:cxn>
                <a:cxn ang="0">
                  <a:pos x="81" y="0"/>
                </a:cxn>
              </a:cxnLst>
              <a:rect l="0" t="0" r="r" b="b"/>
              <a:pathLst>
                <a:path w="81" h="46">
                  <a:moveTo>
                    <a:pt x="81" y="0"/>
                  </a:moveTo>
                  <a:lnTo>
                    <a:pt x="73" y="29"/>
                  </a:lnTo>
                  <a:lnTo>
                    <a:pt x="0" y="4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9" name="Freeform 89"/>
            <p:cNvSpPr>
              <a:spLocks/>
            </p:cNvSpPr>
            <p:nvPr/>
          </p:nvSpPr>
          <p:spPr bwMode="auto">
            <a:xfrm>
              <a:off x="1719" y="3609"/>
              <a:ext cx="44" cy="46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460"/>
                </a:cxn>
                <a:cxn ang="0">
                  <a:pos x="29" y="12"/>
                </a:cxn>
                <a:cxn ang="0">
                  <a:pos x="44" y="0"/>
                </a:cxn>
              </a:cxnLst>
              <a:rect l="0" t="0" r="r" b="b"/>
              <a:pathLst>
                <a:path w="44" h="460">
                  <a:moveTo>
                    <a:pt x="44" y="0"/>
                  </a:moveTo>
                  <a:lnTo>
                    <a:pt x="0" y="460"/>
                  </a:lnTo>
                  <a:lnTo>
                    <a:pt x="29" y="1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0" name="Freeform 90"/>
            <p:cNvSpPr>
              <a:spLocks/>
            </p:cNvSpPr>
            <p:nvPr/>
          </p:nvSpPr>
          <p:spPr bwMode="auto">
            <a:xfrm>
              <a:off x="1701" y="3629"/>
              <a:ext cx="107" cy="4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7" y="448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107" h="448">
                  <a:moveTo>
                    <a:pt x="8" y="0"/>
                  </a:moveTo>
                  <a:lnTo>
                    <a:pt x="107" y="44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1" name="Freeform 91"/>
            <p:cNvSpPr>
              <a:spLocks/>
            </p:cNvSpPr>
            <p:nvPr/>
          </p:nvSpPr>
          <p:spPr bwMode="auto">
            <a:xfrm>
              <a:off x="1751" y="3593"/>
              <a:ext cx="207" cy="4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7" y="417"/>
                </a:cxn>
                <a:cxn ang="0">
                  <a:pos x="0" y="17"/>
                </a:cxn>
                <a:cxn ang="0">
                  <a:pos x="7" y="0"/>
                </a:cxn>
              </a:cxnLst>
              <a:rect l="0" t="0" r="r" b="b"/>
              <a:pathLst>
                <a:path w="207" h="417">
                  <a:moveTo>
                    <a:pt x="7" y="0"/>
                  </a:moveTo>
                  <a:lnTo>
                    <a:pt x="207" y="417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2" name="Freeform 92"/>
            <p:cNvSpPr>
              <a:spLocks/>
            </p:cNvSpPr>
            <p:nvPr/>
          </p:nvSpPr>
          <p:spPr bwMode="auto">
            <a:xfrm>
              <a:off x="1719" y="3637"/>
              <a:ext cx="317" cy="33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17" y="332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r" b="b"/>
              <a:pathLst>
                <a:path w="317" h="332">
                  <a:moveTo>
                    <a:pt x="2" y="0"/>
                  </a:moveTo>
                  <a:lnTo>
                    <a:pt x="317" y="332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3" name="Freeform 93"/>
            <p:cNvSpPr>
              <a:spLocks/>
            </p:cNvSpPr>
            <p:nvPr/>
          </p:nvSpPr>
          <p:spPr bwMode="auto">
            <a:xfrm>
              <a:off x="1536" y="3630"/>
              <a:ext cx="211" cy="412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0" y="412"/>
                </a:cxn>
                <a:cxn ang="0">
                  <a:pos x="193" y="6"/>
                </a:cxn>
                <a:cxn ang="0">
                  <a:pos x="211" y="0"/>
                </a:cxn>
              </a:cxnLst>
              <a:rect l="0" t="0" r="r" b="b"/>
              <a:pathLst>
                <a:path w="211" h="412">
                  <a:moveTo>
                    <a:pt x="211" y="0"/>
                  </a:moveTo>
                  <a:lnTo>
                    <a:pt x="0" y="412"/>
                  </a:lnTo>
                  <a:lnTo>
                    <a:pt x="193" y="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4" name="Freeform 94"/>
            <p:cNvSpPr>
              <a:spLocks/>
            </p:cNvSpPr>
            <p:nvPr/>
          </p:nvSpPr>
          <p:spPr bwMode="auto">
            <a:xfrm>
              <a:off x="1616" y="3629"/>
              <a:ext cx="74" cy="45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454"/>
                </a:cxn>
                <a:cxn ang="0">
                  <a:pos x="62" y="4"/>
                </a:cxn>
                <a:cxn ang="0">
                  <a:pos x="74" y="0"/>
                </a:cxn>
              </a:cxnLst>
              <a:rect l="0" t="0" r="r" b="b"/>
              <a:pathLst>
                <a:path w="74" h="454">
                  <a:moveTo>
                    <a:pt x="74" y="0"/>
                  </a:moveTo>
                  <a:lnTo>
                    <a:pt x="0" y="454"/>
                  </a:lnTo>
                  <a:lnTo>
                    <a:pt x="6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5" name="Freeform 95"/>
            <p:cNvSpPr>
              <a:spLocks/>
            </p:cNvSpPr>
            <p:nvPr/>
          </p:nvSpPr>
          <p:spPr bwMode="auto">
            <a:xfrm>
              <a:off x="1350" y="3636"/>
              <a:ext cx="313" cy="134"/>
            </a:xfrm>
            <a:custGeom>
              <a:avLst/>
              <a:gdLst/>
              <a:ahLst/>
              <a:cxnLst>
                <a:cxn ang="0">
                  <a:pos x="313" y="7"/>
                </a:cxn>
                <a:cxn ang="0">
                  <a:pos x="0" y="134"/>
                </a:cxn>
                <a:cxn ang="0">
                  <a:pos x="301" y="0"/>
                </a:cxn>
                <a:cxn ang="0">
                  <a:pos x="313" y="7"/>
                </a:cxn>
              </a:cxnLst>
              <a:rect l="0" t="0" r="r" b="b"/>
              <a:pathLst>
                <a:path w="313" h="134">
                  <a:moveTo>
                    <a:pt x="313" y="7"/>
                  </a:moveTo>
                  <a:lnTo>
                    <a:pt x="0" y="134"/>
                  </a:lnTo>
                  <a:lnTo>
                    <a:pt x="301" y="0"/>
                  </a:lnTo>
                  <a:lnTo>
                    <a:pt x="31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6" name="Freeform 96"/>
            <p:cNvSpPr>
              <a:spLocks/>
            </p:cNvSpPr>
            <p:nvPr/>
          </p:nvSpPr>
          <p:spPr bwMode="auto">
            <a:xfrm>
              <a:off x="1372" y="3605"/>
              <a:ext cx="263" cy="235"/>
            </a:xfrm>
            <a:custGeom>
              <a:avLst/>
              <a:gdLst/>
              <a:ahLst/>
              <a:cxnLst>
                <a:cxn ang="0">
                  <a:pos x="263" y="4"/>
                </a:cxn>
                <a:cxn ang="0">
                  <a:pos x="0" y="235"/>
                </a:cxn>
                <a:cxn ang="0">
                  <a:pos x="253" y="0"/>
                </a:cxn>
                <a:cxn ang="0">
                  <a:pos x="263" y="4"/>
                </a:cxn>
              </a:cxnLst>
              <a:rect l="0" t="0" r="r" b="b"/>
              <a:pathLst>
                <a:path w="263" h="235">
                  <a:moveTo>
                    <a:pt x="263" y="4"/>
                  </a:moveTo>
                  <a:lnTo>
                    <a:pt x="0" y="235"/>
                  </a:lnTo>
                  <a:lnTo>
                    <a:pt x="253" y="0"/>
                  </a:lnTo>
                  <a:lnTo>
                    <a:pt x="26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7" name="Freeform 97"/>
            <p:cNvSpPr>
              <a:spLocks/>
            </p:cNvSpPr>
            <p:nvPr/>
          </p:nvSpPr>
          <p:spPr bwMode="auto">
            <a:xfrm>
              <a:off x="1774" y="3370"/>
              <a:ext cx="318" cy="116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318" y="0"/>
                </a:cxn>
                <a:cxn ang="0">
                  <a:pos x="11" y="116"/>
                </a:cxn>
                <a:cxn ang="0">
                  <a:pos x="0" y="109"/>
                </a:cxn>
              </a:cxnLst>
              <a:rect l="0" t="0" r="r" b="b"/>
              <a:pathLst>
                <a:path w="318" h="116">
                  <a:moveTo>
                    <a:pt x="0" y="109"/>
                  </a:moveTo>
                  <a:lnTo>
                    <a:pt x="318" y="0"/>
                  </a:lnTo>
                  <a:lnTo>
                    <a:pt x="11" y="11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8" name="Freeform 98"/>
            <p:cNvSpPr>
              <a:spLocks/>
            </p:cNvSpPr>
            <p:nvPr/>
          </p:nvSpPr>
          <p:spPr bwMode="auto">
            <a:xfrm>
              <a:off x="1801" y="3299"/>
              <a:ext cx="275" cy="219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75" y="0"/>
                </a:cxn>
                <a:cxn ang="0">
                  <a:pos x="8" y="219"/>
                </a:cxn>
                <a:cxn ang="0">
                  <a:pos x="0" y="215"/>
                </a:cxn>
              </a:cxnLst>
              <a:rect l="0" t="0" r="r" b="b"/>
              <a:pathLst>
                <a:path w="275" h="219">
                  <a:moveTo>
                    <a:pt x="0" y="215"/>
                  </a:moveTo>
                  <a:lnTo>
                    <a:pt x="275" y="0"/>
                  </a:lnTo>
                  <a:lnTo>
                    <a:pt x="8" y="219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9" name="Freeform 99"/>
            <p:cNvSpPr>
              <a:spLocks/>
            </p:cNvSpPr>
            <p:nvPr/>
          </p:nvSpPr>
          <p:spPr bwMode="auto">
            <a:xfrm>
              <a:off x="1785" y="3089"/>
              <a:ext cx="126" cy="326"/>
            </a:xfrm>
            <a:custGeom>
              <a:avLst/>
              <a:gdLst/>
              <a:ahLst/>
              <a:cxnLst>
                <a:cxn ang="0">
                  <a:pos x="0" y="326"/>
                </a:cxn>
                <a:cxn ang="0">
                  <a:pos x="126" y="0"/>
                </a:cxn>
                <a:cxn ang="0">
                  <a:pos x="9" y="325"/>
                </a:cxn>
                <a:cxn ang="0">
                  <a:pos x="0" y="326"/>
                </a:cxn>
              </a:cxnLst>
              <a:rect l="0" t="0" r="r" b="b"/>
              <a:pathLst>
                <a:path w="126" h="326">
                  <a:moveTo>
                    <a:pt x="0" y="326"/>
                  </a:moveTo>
                  <a:lnTo>
                    <a:pt x="126" y="0"/>
                  </a:lnTo>
                  <a:lnTo>
                    <a:pt x="9" y="325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0" name="Freeform 100"/>
            <p:cNvSpPr>
              <a:spLocks/>
            </p:cNvSpPr>
            <p:nvPr/>
          </p:nvSpPr>
          <p:spPr bwMode="auto">
            <a:xfrm>
              <a:off x="1456" y="3133"/>
              <a:ext cx="158" cy="304"/>
            </a:xfrm>
            <a:custGeom>
              <a:avLst/>
              <a:gdLst/>
              <a:ahLst/>
              <a:cxnLst>
                <a:cxn ang="0">
                  <a:pos x="152" y="304"/>
                </a:cxn>
                <a:cxn ang="0">
                  <a:pos x="0" y="0"/>
                </a:cxn>
                <a:cxn ang="0">
                  <a:pos x="158" y="290"/>
                </a:cxn>
                <a:cxn ang="0">
                  <a:pos x="152" y="304"/>
                </a:cxn>
              </a:cxnLst>
              <a:rect l="0" t="0" r="r" b="b"/>
              <a:pathLst>
                <a:path w="158" h="304">
                  <a:moveTo>
                    <a:pt x="152" y="304"/>
                  </a:moveTo>
                  <a:lnTo>
                    <a:pt x="0" y="0"/>
                  </a:lnTo>
                  <a:lnTo>
                    <a:pt x="158" y="290"/>
                  </a:lnTo>
                  <a:lnTo>
                    <a:pt x="152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1" name="Freeform 101"/>
            <p:cNvSpPr>
              <a:spLocks/>
            </p:cNvSpPr>
            <p:nvPr/>
          </p:nvSpPr>
          <p:spPr bwMode="auto">
            <a:xfrm>
              <a:off x="1373" y="3170"/>
              <a:ext cx="254" cy="244"/>
            </a:xfrm>
            <a:custGeom>
              <a:avLst/>
              <a:gdLst/>
              <a:ahLst/>
              <a:cxnLst>
                <a:cxn ang="0">
                  <a:pos x="251" y="244"/>
                </a:cxn>
                <a:cxn ang="0">
                  <a:pos x="0" y="0"/>
                </a:cxn>
                <a:cxn ang="0">
                  <a:pos x="254" y="234"/>
                </a:cxn>
                <a:cxn ang="0">
                  <a:pos x="251" y="244"/>
                </a:cxn>
              </a:cxnLst>
              <a:rect l="0" t="0" r="r" b="b"/>
              <a:pathLst>
                <a:path w="254" h="244">
                  <a:moveTo>
                    <a:pt x="251" y="244"/>
                  </a:moveTo>
                  <a:lnTo>
                    <a:pt x="0" y="0"/>
                  </a:lnTo>
                  <a:lnTo>
                    <a:pt x="254" y="234"/>
                  </a:lnTo>
                  <a:lnTo>
                    <a:pt x="251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2" name="Freeform 102"/>
            <p:cNvSpPr>
              <a:spLocks/>
            </p:cNvSpPr>
            <p:nvPr/>
          </p:nvSpPr>
          <p:spPr bwMode="auto">
            <a:xfrm>
              <a:off x="1271" y="3064"/>
              <a:ext cx="161" cy="515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0" y="388"/>
                </a:cxn>
                <a:cxn ang="0">
                  <a:pos x="0" y="370"/>
                </a:cxn>
                <a:cxn ang="0">
                  <a:pos x="0" y="352"/>
                </a:cxn>
                <a:cxn ang="0">
                  <a:pos x="1" y="335"/>
                </a:cxn>
                <a:cxn ang="0">
                  <a:pos x="6" y="290"/>
                </a:cxn>
                <a:cxn ang="0">
                  <a:pos x="13" y="243"/>
                </a:cxn>
                <a:cxn ang="0">
                  <a:pos x="25" y="197"/>
                </a:cxn>
                <a:cxn ang="0">
                  <a:pos x="42" y="151"/>
                </a:cxn>
                <a:cxn ang="0">
                  <a:pos x="62" y="107"/>
                </a:cxn>
                <a:cxn ang="0">
                  <a:pos x="89" y="67"/>
                </a:cxn>
                <a:cxn ang="0">
                  <a:pos x="121" y="30"/>
                </a:cxn>
                <a:cxn ang="0">
                  <a:pos x="161" y="0"/>
                </a:cxn>
                <a:cxn ang="0">
                  <a:pos x="154" y="6"/>
                </a:cxn>
                <a:cxn ang="0">
                  <a:pos x="136" y="23"/>
                </a:cxn>
                <a:cxn ang="0">
                  <a:pos x="111" y="56"/>
                </a:cxn>
                <a:cxn ang="0">
                  <a:pos x="82" y="105"/>
                </a:cxn>
                <a:cxn ang="0">
                  <a:pos x="52" y="174"/>
                </a:cxn>
                <a:cxn ang="0">
                  <a:pos x="28" y="263"/>
                </a:cxn>
                <a:cxn ang="0">
                  <a:pos x="12" y="377"/>
                </a:cxn>
                <a:cxn ang="0">
                  <a:pos x="6" y="515"/>
                </a:cxn>
                <a:cxn ang="0">
                  <a:pos x="5" y="507"/>
                </a:cxn>
                <a:cxn ang="0">
                  <a:pos x="4" y="484"/>
                </a:cxn>
                <a:cxn ang="0">
                  <a:pos x="1" y="449"/>
                </a:cxn>
                <a:cxn ang="0">
                  <a:pos x="0" y="404"/>
                </a:cxn>
              </a:cxnLst>
              <a:rect l="0" t="0" r="r" b="b"/>
              <a:pathLst>
                <a:path w="161" h="515">
                  <a:moveTo>
                    <a:pt x="0" y="404"/>
                  </a:moveTo>
                  <a:lnTo>
                    <a:pt x="0" y="388"/>
                  </a:lnTo>
                  <a:lnTo>
                    <a:pt x="0" y="370"/>
                  </a:lnTo>
                  <a:lnTo>
                    <a:pt x="0" y="352"/>
                  </a:lnTo>
                  <a:lnTo>
                    <a:pt x="1" y="335"/>
                  </a:lnTo>
                  <a:lnTo>
                    <a:pt x="6" y="290"/>
                  </a:lnTo>
                  <a:lnTo>
                    <a:pt x="13" y="243"/>
                  </a:lnTo>
                  <a:lnTo>
                    <a:pt x="25" y="197"/>
                  </a:lnTo>
                  <a:lnTo>
                    <a:pt x="42" y="151"/>
                  </a:lnTo>
                  <a:lnTo>
                    <a:pt x="62" y="107"/>
                  </a:lnTo>
                  <a:lnTo>
                    <a:pt x="89" y="67"/>
                  </a:lnTo>
                  <a:lnTo>
                    <a:pt x="121" y="30"/>
                  </a:lnTo>
                  <a:lnTo>
                    <a:pt x="161" y="0"/>
                  </a:lnTo>
                  <a:lnTo>
                    <a:pt x="154" y="6"/>
                  </a:lnTo>
                  <a:lnTo>
                    <a:pt x="136" y="23"/>
                  </a:lnTo>
                  <a:lnTo>
                    <a:pt x="111" y="56"/>
                  </a:lnTo>
                  <a:lnTo>
                    <a:pt x="82" y="105"/>
                  </a:lnTo>
                  <a:lnTo>
                    <a:pt x="52" y="174"/>
                  </a:lnTo>
                  <a:lnTo>
                    <a:pt x="28" y="263"/>
                  </a:lnTo>
                  <a:lnTo>
                    <a:pt x="12" y="377"/>
                  </a:lnTo>
                  <a:lnTo>
                    <a:pt x="6" y="515"/>
                  </a:lnTo>
                  <a:lnTo>
                    <a:pt x="5" y="507"/>
                  </a:lnTo>
                  <a:lnTo>
                    <a:pt x="4" y="484"/>
                  </a:lnTo>
                  <a:lnTo>
                    <a:pt x="1" y="449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3" name="Freeform 103"/>
            <p:cNvSpPr>
              <a:spLocks/>
            </p:cNvSpPr>
            <p:nvPr/>
          </p:nvSpPr>
          <p:spPr bwMode="auto">
            <a:xfrm>
              <a:off x="1211" y="3351"/>
              <a:ext cx="252" cy="103"/>
            </a:xfrm>
            <a:custGeom>
              <a:avLst/>
              <a:gdLst/>
              <a:ahLst/>
              <a:cxnLst>
                <a:cxn ang="0">
                  <a:pos x="250" y="57"/>
                </a:cxn>
                <a:cxn ang="0">
                  <a:pos x="252" y="13"/>
                </a:cxn>
                <a:cxn ang="0">
                  <a:pos x="150" y="0"/>
                </a:cxn>
                <a:cxn ang="0">
                  <a:pos x="1" y="34"/>
                </a:cxn>
                <a:cxn ang="0">
                  <a:pos x="1" y="41"/>
                </a:cxn>
                <a:cxn ang="0">
                  <a:pos x="0" y="56"/>
                </a:cxn>
                <a:cxn ang="0">
                  <a:pos x="1" y="79"/>
                </a:cxn>
                <a:cxn ang="0">
                  <a:pos x="6" y="103"/>
                </a:cxn>
                <a:cxn ang="0">
                  <a:pos x="111" y="97"/>
                </a:cxn>
                <a:cxn ang="0">
                  <a:pos x="250" y="57"/>
                </a:cxn>
              </a:cxnLst>
              <a:rect l="0" t="0" r="r" b="b"/>
              <a:pathLst>
                <a:path w="252" h="103">
                  <a:moveTo>
                    <a:pt x="250" y="57"/>
                  </a:moveTo>
                  <a:lnTo>
                    <a:pt x="252" y="13"/>
                  </a:lnTo>
                  <a:lnTo>
                    <a:pt x="150" y="0"/>
                  </a:lnTo>
                  <a:lnTo>
                    <a:pt x="1" y="34"/>
                  </a:lnTo>
                  <a:lnTo>
                    <a:pt x="1" y="41"/>
                  </a:lnTo>
                  <a:lnTo>
                    <a:pt x="0" y="56"/>
                  </a:lnTo>
                  <a:lnTo>
                    <a:pt x="1" y="79"/>
                  </a:lnTo>
                  <a:lnTo>
                    <a:pt x="6" y="103"/>
                  </a:lnTo>
                  <a:lnTo>
                    <a:pt x="111" y="97"/>
                  </a:lnTo>
                  <a:lnTo>
                    <a:pt x="25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4" name="Freeform 104"/>
            <p:cNvSpPr>
              <a:spLocks/>
            </p:cNvSpPr>
            <p:nvPr/>
          </p:nvSpPr>
          <p:spPr bwMode="auto">
            <a:xfrm>
              <a:off x="1217" y="3364"/>
              <a:ext cx="251" cy="94"/>
            </a:xfrm>
            <a:custGeom>
              <a:avLst/>
              <a:gdLst/>
              <a:ahLst/>
              <a:cxnLst>
                <a:cxn ang="0">
                  <a:pos x="115" y="57"/>
                </a:cxn>
                <a:cxn ang="0">
                  <a:pos x="124" y="54"/>
                </a:cxn>
                <a:cxn ang="0">
                  <a:pos x="136" y="54"/>
                </a:cxn>
                <a:cxn ang="0">
                  <a:pos x="152" y="54"/>
                </a:cxn>
                <a:cxn ang="0">
                  <a:pos x="170" y="54"/>
                </a:cxn>
                <a:cxn ang="0">
                  <a:pos x="188" y="51"/>
                </a:cxn>
                <a:cxn ang="0">
                  <a:pos x="208" y="43"/>
                </a:cxn>
                <a:cxn ang="0">
                  <a:pos x="227" y="25"/>
                </a:cxn>
                <a:cxn ang="0">
                  <a:pos x="246" y="0"/>
                </a:cxn>
                <a:cxn ang="0">
                  <a:pos x="247" y="6"/>
                </a:cxn>
                <a:cxn ang="0">
                  <a:pos x="250" y="23"/>
                </a:cxn>
                <a:cxn ang="0">
                  <a:pos x="251" y="40"/>
                </a:cxn>
                <a:cxn ang="0">
                  <a:pos x="250" y="51"/>
                </a:cxn>
                <a:cxn ang="0">
                  <a:pos x="243" y="55"/>
                </a:cxn>
                <a:cxn ang="0">
                  <a:pos x="227" y="61"/>
                </a:cxn>
                <a:cxn ang="0">
                  <a:pos x="207" y="67"/>
                </a:cxn>
                <a:cxn ang="0">
                  <a:pos x="182" y="74"/>
                </a:cxn>
                <a:cxn ang="0">
                  <a:pos x="159" y="80"/>
                </a:cxn>
                <a:cxn ang="0">
                  <a:pos x="139" y="85"/>
                </a:cxn>
                <a:cxn ang="0">
                  <a:pos x="124" y="89"/>
                </a:cxn>
                <a:cxn ang="0">
                  <a:pos x="119" y="90"/>
                </a:cxn>
                <a:cxn ang="0">
                  <a:pos x="115" y="90"/>
                </a:cxn>
                <a:cxn ang="0">
                  <a:pos x="106" y="92"/>
                </a:cxn>
                <a:cxn ang="0">
                  <a:pos x="92" y="93"/>
                </a:cxn>
                <a:cxn ang="0">
                  <a:pos x="75" y="93"/>
                </a:cxn>
                <a:cxn ang="0">
                  <a:pos x="55" y="94"/>
                </a:cxn>
                <a:cxn ang="0">
                  <a:pos x="36" y="94"/>
                </a:cxn>
                <a:cxn ang="0">
                  <a:pos x="17" y="93"/>
                </a:cxn>
                <a:cxn ang="0">
                  <a:pos x="0" y="90"/>
                </a:cxn>
                <a:cxn ang="0">
                  <a:pos x="4" y="90"/>
                </a:cxn>
                <a:cxn ang="0">
                  <a:pos x="14" y="89"/>
                </a:cxn>
                <a:cxn ang="0">
                  <a:pos x="31" y="86"/>
                </a:cxn>
                <a:cxn ang="0">
                  <a:pos x="50" y="84"/>
                </a:cxn>
                <a:cxn ang="0">
                  <a:pos x="69" y="80"/>
                </a:cxn>
                <a:cxn ang="0">
                  <a:pos x="87" y="74"/>
                </a:cxn>
                <a:cxn ang="0">
                  <a:pos x="102" y="67"/>
                </a:cxn>
                <a:cxn ang="0">
                  <a:pos x="112" y="59"/>
                </a:cxn>
                <a:cxn ang="0">
                  <a:pos x="113" y="58"/>
                </a:cxn>
                <a:cxn ang="0">
                  <a:pos x="113" y="58"/>
                </a:cxn>
                <a:cxn ang="0">
                  <a:pos x="113" y="57"/>
                </a:cxn>
                <a:cxn ang="0">
                  <a:pos x="115" y="57"/>
                </a:cxn>
              </a:cxnLst>
              <a:rect l="0" t="0" r="r" b="b"/>
              <a:pathLst>
                <a:path w="251" h="94">
                  <a:moveTo>
                    <a:pt x="115" y="57"/>
                  </a:moveTo>
                  <a:lnTo>
                    <a:pt x="124" y="54"/>
                  </a:lnTo>
                  <a:lnTo>
                    <a:pt x="136" y="54"/>
                  </a:lnTo>
                  <a:lnTo>
                    <a:pt x="152" y="54"/>
                  </a:lnTo>
                  <a:lnTo>
                    <a:pt x="170" y="54"/>
                  </a:lnTo>
                  <a:lnTo>
                    <a:pt x="188" y="51"/>
                  </a:lnTo>
                  <a:lnTo>
                    <a:pt x="208" y="43"/>
                  </a:lnTo>
                  <a:lnTo>
                    <a:pt x="227" y="25"/>
                  </a:lnTo>
                  <a:lnTo>
                    <a:pt x="246" y="0"/>
                  </a:lnTo>
                  <a:lnTo>
                    <a:pt x="247" y="6"/>
                  </a:lnTo>
                  <a:lnTo>
                    <a:pt x="250" y="23"/>
                  </a:lnTo>
                  <a:lnTo>
                    <a:pt x="251" y="40"/>
                  </a:lnTo>
                  <a:lnTo>
                    <a:pt x="250" y="51"/>
                  </a:lnTo>
                  <a:lnTo>
                    <a:pt x="243" y="55"/>
                  </a:lnTo>
                  <a:lnTo>
                    <a:pt x="227" y="61"/>
                  </a:lnTo>
                  <a:lnTo>
                    <a:pt x="207" y="67"/>
                  </a:lnTo>
                  <a:lnTo>
                    <a:pt x="182" y="74"/>
                  </a:lnTo>
                  <a:lnTo>
                    <a:pt x="159" y="80"/>
                  </a:lnTo>
                  <a:lnTo>
                    <a:pt x="139" y="85"/>
                  </a:lnTo>
                  <a:lnTo>
                    <a:pt x="124" y="89"/>
                  </a:lnTo>
                  <a:lnTo>
                    <a:pt x="119" y="90"/>
                  </a:lnTo>
                  <a:lnTo>
                    <a:pt x="115" y="90"/>
                  </a:lnTo>
                  <a:lnTo>
                    <a:pt x="106" y="92"/>
                  </a:lnTo>
                  <a:lnTo>
                    <a:pt x="92" y="93"/>
                  </a:lnTo>
                  <a:lnTo>
                    <a:pt x="75" y="93"/>
                  </a:lnTo>
                  <a:lnTo>
                    <a:pt x="55" y="94"/>
                  </a:lnTo>
                  <a:lnTo>
                    <a:pt x="36" y="94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4" y="89"/>
                  </a:lnTo>
                  <a:lnTo>
                    <a:pt x="31" y="86"/>
                  </a:lnTo>
                  <a:lnTo>
                    <a:pt x="50" y="84"/>
                  </a:lnTo>
                  <a:lnTo>
                    <a:pt x="69" y="80"/>
                  </a:lnTo>
                  <a:lnTo>
                    <a:pt x="87" y="74"/>
                  </a:lnTo>
                  <a:lnTo>
                    <a:pt x="102" y="67"/>
                  </a:lnTo>
                  <a:lnTo>
                    <a:pt x="112" y="59"/>
                  </a:lnTo>
                  <a:lnTo>
                    <a:pt x="113" y="58"/>
                  </a:lnTo>
                  <a:lnTo>
                    <a:pt x="113" y="57"/>
                  </a:lnTo>
                  <a:lnTo>
                    <a:pt x="115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5" name="Freeform 105"/>
            <p:cNvSpPr>
              <a:spLocks/>
            </p:cNvSpPr>
            <p:nvPr/>
          </p:nvSpPr>
          <p:spPr bwMode="auto">
            <a:xfrm>
              <a:off x="1211" y="3388"/>
              <a:ext cx="126" cy="58"/>
            </a:xfrm>
            <a:custGeom>
              <a:avLst/>
              <a:gdLst/>
              <a:ahLst/>
              <a:cxnLst>
                <a:cxn ang="0">
                  <a:pos x="3" y="34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4" y="7"/>
                </a:cxn>
                <a:cxn ang="0">
                  <a:pos x="10" y="7"/>
                </a:cxn>
                <a:cxn ang="0">
                  <a:pos x="22" y="5"/>
                </a:cxn>
                <a:cxn ang="0">
                  <a:pos x="41" y="3"/>
                </a:cxn>
                <a:cxn ang="0">
                  <a:pos x="61" y="1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16" y="1"/>
                </a:cxn>
                <a:cxn ang="0">
                  <a:pos x="123" y="4"/>
                </a:cxn>
                <a:cxn ang="0">
                  <a:pos x="126" y="12"/>
                </a:cxn>
                <a:cxn ang="0">
                  <a:pos x="125" y="19"/>
                </a:cxn>
                <a:cxn ang="0">
                  <a:pos x="122" y="24"/>
                </a:cxn>
                <a:cxn ang="0">
                  <a:pos x="121" y="27"/>
                </a:cxn>
                <a:cxn ang="0">
                  <a:pos x="116" y="26"/>
                </a:cxn>
                <a:cxn ang="0">
                  <a:pos x="104" y="23"/>
                </a:cxn>
                <a:cxn ang="0">
                  <a:pos x="88" y="20"/>
                </a:cxn>
                <a:cxn ang="0">
                  <a:pos x="69" y="16"/>
                </a:cxn>
                <a:cxn ang="0">
                  <a:pos x="50" y="15"/>
                </a:cxn>
                <a:cxn ang="0">
                  <a:pos x="33" y="16"/>
                </a:cxn>
                <a:cxn ang="0">
                  <a:pos x="19" y="19"/>
                </a:cxn>
                <a:cxn ang="0">
                  <a:pos x="12" y="27"/>
                </a:cxn>
                <a:cxn ang="0">
                  <a:pos x="11" y="38"/>
                </a:cxn>
                <a:cxn ang="0">
                  <a:pos x="11" y="47"/>
                </a:cxn>
                <a:cxn ang="0">
                  <a:pos x="12" y="56"/>
                </a:cxn>
                <a:cxn ang="0">
                  <a:pos x="14" y="58"/>
                </a:cxn>
                <a:cxn ang="0">
                  <a:pos x="12" y="57"/>
                </a:cxn>
                <a:cxn ang="0">
                  <a:pos x="10" y="51"/>
                </a:cxn>
                <a:cxn ang="0">
                  <a:pos x="7" y="43"/>
                </a:cxn>
                <a:cxn ang="0">
                  <a:pos x="3" y="34"/>
                </a:cxn>
              </a:cxnLst>
              <a:rect l="0" t="0" r="r" b="b"/>
              <a:pathLst>
                <a:path w="126" h="58">
                  <a:moveTo>
                    <a:pt x="3" y="34"/>
                  </a:move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4" y="7"/>
                  </a:lnTo>
                  <a:lnTo>
                    <a:pt x="10" y="7"/>
                  </a:lnTo>
                  <a:lnTo>
                    <a:pt x="22" y="5"/>
                  </a:lnTo>
                  <a:lnTo>
                    <a:pt x="41" y="3"/>
                  </a:lnTo>
                  <a:lnTo>
                    <a:pt x="61" y="1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116" y="1"/>
                  </a:lnTo>
                  <a:lnTo>
                    <a:pt x="123" y="4"/>
                  </a:lnTo>
                  <a:lnTo>
                    <a:pt x="126" y="12"/>
                  </a:lnTo>
                  <a:lnTo>
                    <a:pt x="125" y="19"/>
                  </a:lnTo>
                  <a:lnTo>
                    <a:pt x="122" y="24"/>
                  </a:lnTo>
                  <a:lnTo>
                    <a:pt x="121" y="27"/>
                  </a:lnTo>
                  <a:lnTo>
                    <a:pt x="116" y="26"/>
                  </a:lnTo>
                  <a:lnTo>
                    <a:pt x="104" y="23"/>
                  </a:lnTo>
                  <a:lnTo>
                    <a:pt x="88" y="20"/>
                  </a:lnTo>
                  <a:lnTo>
                    <a:pt x="69" y="16"/>
                  </a:lnTo>
                  <a:lnTo>
                    <a:pt x="50" y="15"/>
                  </a:lnTo>
                  <a:lnTo>
                    <a:pt x="33" y="16"/>
                  </a:lnTo>
                  <a:lnTo>
                    <a:pt x="19" y="19"/>
                  </a:lnTo>
                  <a:lnTo>
                    <a:pt x="12" y="27"/>
                  </a:lnTo>
                  <a:lnTo>
                    <a:pt x="11" y="38"/>
                  </a:lnTo>
                  <a:lnTo>
                    <a:pt x="11" y="47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2" y="57"/>
                  </a:lnTo>
                  <a:lnTo>
                    <a:pt x="10" y="51"/>
                  </a:lnTo>
                  <a:lnTo>
                    <a:pt x="7" y="43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6" name="Freeform 106"/>
            <p:cNvSpPr>
              <a:spLocks/>
            </p:cNvSpPr>
            <p:nvPr/>
          </p:nvSpPr>
          <p:spPr bwMode="auto">
            <a:xfrm>
              <a:off x="1237" y="3351"/>
              <a:ext cx="226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5"/>
                </a:cxn>
                <a:cxn ang="0">
                  <a:pos x="17" y="22"/>
                </a:cxn>
                <a:cxn ang="0">
                  <a:pos x="35" y="18"/>
                </a:cxn>
                <a:cxn ang="0">
                  <a:pos x="55" y="14"/>
                </a:cxn>
                <a:cxn ang="0">
                  <a:pos x="77" y="9"/>
                </a:cxn>
                <a:cxn ang="0">
                  <a:pos x="97" y="4"/>
                </a:cxn>
                <a:cxn ang="0">
                  <a:pos x="113" y="2"/>
                </a:cxn>
                <a:cxn ang="0">
                  <a:pos x="124" y="0"/>
                </a:cxn>
                <a:cxn ang="0">
                  <a:pos x="134" y="0"/>
                </a:cxn>
                <a:cxn ang="0">
                  <a:pos x="149" y="2"/>
                </a:cxn>
                <a:cxn ang="0">
                  <a:pos x="165" y="3"/>
                </a:cxn>
                <a:cxn ang="0">
                  <a:pos x="182" y="6"/>
                </a:cxn>
                <a:cxn ang="0">
                  <a:pos x="199" y="9"/>
                </a:cxn>
                <a:cxn ang="0">
                  <a:pos x="212" y="10"/>
                </a:cxn>
                <a:cxn ang="0">
                  <a:pos x="222" y="13"/>
                </a:cxn>
                <a:cxn ang="0">
                  <a:pos x="226" y="13"/>
                </a:cxn>
                <a:cxn ang="0">
                  <a:pos x="223" y="13"/>
                </a:cxn>
                <a:cxn ang="0">
                  <a:pos x="216" y="13"/>
                </a:cxn>
                <a:cxn ang="0">
                  <a:pos x="207" y="14"/>
                </a:cxn>
                <a:cxn ang="0">
                  <a:pos x="195" y="14"/>
                </a:cxn>
                <a:cxn ang="0">
                  <a:pos x="181" y="15"/>
                </a:cxn>
                <a:cxn ang="0">
                  <a:pos x="168" y="15"/>
                </a:cxn>
                <a:cxn ang="0">
                  <a:pos x="155" y="15"/>
                </a:cxn>
                <a:cxn ang="0">
                  <a:pos x="145" y="14"/>
                </a:cxn>
                <a:cxn ang="0">
                  <a:pos x="135" y="14"/>
                </a:cxn>
                <a:cxn ang="0">
                  <a:pos x="123" y="14"/>
                </a:cxn>
                <a:cxn ang="0">
                  <a:pos x="108" y="17"/>
                </a:cxn>
                <a:cxn ang="0">
                  <a:pos x="95" y="18"/>
                </a:cxn>
                <a:cxn ang="0">
                  <a:pos x="81" y="21"/>
                </a:cxn>
                <a:cxn ang="0">
                  <a:pos x="70" y="22"/>
                </a:cxn>
                <a:cxn ang="0">
                  <a:pos x="62" y="25"/>
                </a:cxn>
                <a:cxn ang="0">
                  <a:pos x="59" y="25"/>
                </a:cxn>
                <a:cxn ang="0">
                  <a:pos x="0" y="26"/>
                </a:cxn>
              </a:cxnLst>
              <a:rect l="0" t="0" r="r" b="b"/>
              <a:pathLst>
                <a:path w="226" h="26">
                  <a:moveTo>
                    <a:pt x="0" y="26"/>
                  </a:moveTo>
                  <a:lnTo>
                    <a:pt x="4" y="25"/>
                  </a:lnTo>
                  <a:lnTo>
                    <a:pt x="17" y="22"/>
                  </a:lnTo>
                  <a:lnTo>
                    <a:pt x="35" y="18"/>
                  </a:lnTo>
                  <a:lnTo>
                    <a:pt x="55" y="14"/>
                  </a:lnTo>
                  <a:lnTo>
                    <a:pt x="77" y="9"/>
                  </a:lnTo>
                  <a:lnTo>
                    <a:pt x="97" y="4"/>
                  </a:lnTo>
                  <a:lnTo>
                    <a:pt x="113" y="2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49" y="2"/>
                  </a:lnTo>
                  <a:lnTo>
                    <a:pt x="165" y="3"/>
                  </a:lnTo>
                  <a:lnTo>
                    <a:pt x="182" y="6"/>
                  </a:lnTo>
                  <a:lnTo>
                    <a:pt x="199" y="9"/>
                  </a:lnTo>
                  <a:lnTo>
                    <a:pt x="212" y="10"/>
                  </a:lnTo>
                  <a:lnTo>
                    <a:pt x="222" y="13"/>
                  </a:lnTo>
                  <a:lnTo>
                    <a:pt x="226" y="13"/>
                  </a:lnTo>
                  <a:lnTo>
                    <a:pt x="223" y="13"/>
                  </a:lnTo>
                  <a:lnTo>
                    <a:pt x="216" y="13"/>
                  </a:lnTo>
                  <a:lnTo>
                    <a:pt x="207" y="14"/>
                  </a:lnTo>
                  <a:lnTo>
                    <a:pt x="195" y="14"/>
                  </a:lnTo>
                  <a:lnTo>
                    <a:pt x="181" y="15"/>
                  </a:lnTo>
                  <a:lnTo>
                    <a:pt x="168" y="15"/>
                  </a:lnTo>
                  <a:lnTo>
                    <a:pt x="155" y="15"/>
                  </a:lnTo>
                  <a:lnTo>
                    <a:pt x="145" y="14"/>
                  </a:lnTo>
                  <a:lnTo>
                    <a:pt x="135" y="14"/>
                  </a:lnTo>
                  <a:lnTo>
                    <a:pt x="123" y="14"/>
                  </a:lnTo>
                  <a:lnTo>
                    <a:pt x="108" y="17"/>
                  </a:lnTo>
                  <a:lnTo>
                    <a:pt x="95" y="18"/>
                  </a:lnTo>
                  <a:lnTo>
                    <a:pt x="81" y="21"/>
                  </a:lnTo>
                  <a:lnTo>
                    <a:pt x="70" y="22"/>
                  </a:lnTo>
                  <a:lnTo>
                    <a:pt x="62" y="25"/>
                  </a:lnTo>
                  <a:lnTo>
                    <a:pt x="59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7" name="Freeform 107"/>
            <p:cNvSpPr>
              <a:spLocks/>
            </p:cNvSpPr>
            <p:nvPr/>
          </p:nvSpPr>
          <p:spPr bwMode="auto">
            <a:xfrm>
              <a:off x="1352" y="3377"/>
              <a:ext cx="86" cy="22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84" y="3"/>
                </a:cxn>
                <a:cxn ang="0">
                  <a:pos x="77" y="6"/>
                </a:cxn>
                <a:cxn ang="0">
                  <a:pos x="66" y="8"/>
                </a:cxn>
                <a:cxn ang="0">
                  <a:pos x="53" y="12"/>
                </a:cxn>
                <a:cxn ang="0">
                  <a:pos x="39" y="16"/>
                </a:cxn>
                <a:cxn ang="0">
                  <a:pos x="26" y="19"/>
                </a:cxn>
                <a:cxn ang="0">
                  <a:pos x="13" y="2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4" y="15"/>
                </a:cxn>
                <a:cxn ang="0">
                  <a:pos x="15" y="11"/>
                </a:cxn>
                <a:cxn ang="0">
                  <a:pos x="28" y="7"/>
                </a:cxn>
                <a:cxn ang="0">
                  <a:pos x="44" y="4"/>
                </a:cxn>
                <a:cxn ang="0">
                  <a:pos x="61" y="2"/>
                </a:cxn>
                <a:cxn ang="0">
                  <a:pos x="76" y="0"/>
                </a:cxn>
                <a:cxn ang="0">
                  <a:pos x="86" y="2"/>
                </a:cxn>
              </a:cxnLst>
              <a:rect l="0" t="0" r="r" b="b"/>
              <a:pathLst>
                <a:path w="86" h="22">
                  <a:moveTo>
                    <a:pt x="86" y="2"/>
                  </a:moveTo>
                  <a:lnTo>
                    <a:pt x="84" y="3"/>
                  </a:lnTo>
                  <a:lnTo>
                    <a:pt x="77" y="6"/>
                  </a:lnTo>
                  <a:lnTo>
                    <a:pt x="66" y="8"/>
                  </a:lnTo>
                  <a:lnTo>
                    <a:pt x="53" y="12"/>
                  </a:lnTo>
                  <a:lnTo>
                    <a:pt x="39" y="16"/>
                  </a:lnTo>
                  <a:lnTo>
                    <a:pt x="26" y="19"/>
                  </a:lnTo>
                  <a:lnTo>
                    <a:pt x="13" y="22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15" y="11"/>
                  </a:lnTo>
                  <a:lnTo>
                    <a:pt x="28" y="7"/>
                  </a:lnTo>
                  <a:lnTo>
                    <a:pt x="44" y="4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8" name="Freeform 108"/>
            <p:cNvSpPr>
              <a:spLocks/>
            </p:cNvSpPr>
            <p:nvPr/>
          </p:nvSpPr>
          <p:spPr bwMode="auto">
            <a:xfrm>
              <a:off x="1253" y="3408"/>
              <a:ext cx="27" cy="33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3"/>
                </a:cxn>
                <a:cxn ang="0">
                  <a:pos x="23" y="29"/>
                </a:cxn>
                <a:cxn ang="0">
                  <a:pos x="19" y="31"/>
                </a:cxn>
                <a:cxn ang="0">
                  <a:pos x="14" y="33"/>
                </a:cxn>
                <a:cxn ang="0">
                  <a:pos x="8" y="31"/>
                </a:cxn>
                <a:cxn ang="0">
                  <a:pos x="4" y="29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4" y="6"/>
                </a:cxn>
                <a:cxn ang="0">
                  <a:pos x="27" y="11"/>
                </a:cxn>
                <a:cxn ang="0">
                  <a:pos x="27" y="17"/>
                </a:cxn>
              </a:cxnLst>
              <a:rect l="0" t="0" r="r" b="b"/>
              <a:pathLst>
                <a:path w="27" h="33">
                  <a:moveTo>
                    <a:pt x="27" y="17"/>
                  </a:moveTo>
                  <a:lnTo>
                    <a:pt x="26" y="23"/>
                  </a:lnTo>
                  <a:lnTo>
                    <a:pt x="23" y="29"/>
                  </a:lnTo>
                  <a:lnTo>
                    <a:pt x="19" y="31"/>
                  </a:lnTo>
                  <a:lnTo>
                    <a:pt x="14" y="33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7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829" name="Picture 4" descr="C:\Documents and Settings\scobaker\Local Settings\Temporary Internet Files\Content.IE5\3S62E9AZ\MCj04396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0"/>
            <a:ext cx="8016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0" name="Picture 3" descr="C:\Documents and Settings\scobaker\Local Settings\Temporary Internet Files\Content.IE5\D74IRLJ2\MCj043259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98120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1" name="Picture 18" descr="C:\Documents and Settings\scobaker\Local Settings\Temporary Internet Files\Content.IE5\3FJORB77\MCj0431556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191000"/>
            <a:ext cx="8810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2" name="Picture 20" descr="C:\Documents and Settings\scobaker\Local Settings\Temporary Internet Files\Content.IE5\DYCYM2NT\MCj033469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733939"/>
            <a:ext cx="8826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4" name="Picture 25" descr="C:\Documents and Settings\scobaker\Local Settings\Temporary Internet Files\Content.IE5\YCYNBP8Z\MPj04276060000[1].jpg"/>
          <p:cNvPicPr>
            <a:picLocks noChangeAspect="1" noChangeArrowheads="1"/>
          </p:cNvPicPr>
          <p:nvPr/>
        </p:nvPicPr>
        <p:blipFill>
          <a:blip r:embed="rId7" cstate="print"/>
          <a:srcRect l="4883" t="27368" r="25874"/>
          <a:stretch>
            <a:fillRect/>
          </a:stretch>
        </p:blipFill>
        <p:spPr bwMode="auto">
          <a:xfrm>
            <a:off x="5867400" y="4572000"/>
            <a:ext cx="10001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C:\Users\sbaker\AppData\Local\Microsoft\Windows\Temporary Internet Files\Content.IE5\99YZWWSR\MC90043805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29289"/>
            <a:ext cx="876111" cy="8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5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</a:t>
            </a:r>
            <a:r>
              <a:rPr lang="en-US" dirty="0" smtClean="0"/>
              <a:t>= </a:t>
            </a:r>
            <a:r>
              <a:rPr lang="en-US" dirty="0" smtClean="0"/>
              <a:t>Community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035211204"/>
              </p:ext>
            </p:extLst>
          </p:nvPr>
        </p:nvGraphicFramePr>
        <p:xfrm>
          <a:off x="3865563" y="2362200"/>
          <a:ext cx="4764087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Document" r:id="rId4" imgW="1420287" imgH="966722" progId="Word.Document.8">
                  <p:embed/>
                </p:oleObj>
              </mc:Choice>
              <mc:Fallback>
                <p:oleObj name="Document" r:id="rId4" imgW="1420287" imgH="9667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2362200"/>
                        <a:ext cx="4764087" cy="324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08630"/>
            <a:ext cx="5715000" cy="6096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Why</a:t>
            </a:r>
            <a:r>
              <a:rPr lang="en-US" sz="2000" dirty="0" smtClean="0"/>
              <a:t> would anyone need an “academic” community?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5800" y="2645226"/>
            <a:ext cx="3810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None/>
            </a:pPr>
            <a:r>
              <a:rPr lang="en-US" sz="2000" dirty="0" smtClean="0"/>
              <a:t>Why would sounding “academic” be useful to anyone?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8006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What’s the advantage (if any) of being seen as a </a:t>
            </a:r>
            <a:r>
              <a:rPr lang="en-US" i="1" dirty="0" smtClean="0"/>
              <a:t>creator of knowledge</a:t>
            </a:r>
            <a:r>
              <a:rPr lang="en-US" dirty="0" smtClean="0"/>
              <a:t>, instead of just a good reader?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762822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So what, if people realize you’re “from” college?</a:t>
            </a:r>
          </a:p>
        </p:txBody>
      </p:sp>
    </p:spTree>
    <p:extLst>
      <p:ext uri="{BB962C8B-B14F-4D97-AF65-F5344CB8AC3E}">
        <p14:creationId xmlns:p14="http://schemas.microsoft.com/office/powerpoint/2010/main" val="266682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90465" y="1530222"/>
            <a:ext cx="1633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Lucida Handwriting" pitchFamily="66" charset="0"/>
              </a:rPr>
              <a:t>Why?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38924" name="Picture 12" descr="C:\Documents and Settings\scobaker\Local Settings\Temporary Internet Files\Content.IE5\636V0A85\MP9004431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88" y="2237150"/>
            <a:ext cx="4079518" cy="4079518"/>
          </a:xfrm>
          <a:prstGeom prst="rect">
            <a:avLst/>
          </a:prstGeom>
          <a:noFill/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as a Community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29853" y="1679508"/>
            <a:ext cx="6111715" cy="1004596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spcBef>
                <a:spcPts val="0"/>
              </a:spcBef>
              <a:buFontTx/>
              <a:buNone/>
            </a:pPr>
            <a:r>
              <a:rPr lang="en-US" sz="2000" dirty="0" smtClean="0"/>
              <a:t>To be among people who understand and appreciate </a:t>
            </a:r>
            <a:r>
              <a:rPr lang="en-US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en-US" sz="2000" dirty="0" smtClean="0"/>
              <a:t>and your ideas, regard you as an equal—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n-US" sz="2000" dirty="0" smtClean="0"/>
              <a:t>bright, creative, energetic</a:t>
            </a:r>
          </a:p>
          <a:p>
            <a:pPr indent="0" algn="r">
              <a:spcBef>
                <a:spcPts val="0"/>
              </a:spcBef>
              <a:buFontTx/>
              <a:buNone/>
            </a:pPr>
            <a:endParaRPr lang="en-US" sz="2000" dirty="0" smtClean="0"/>
          </a:p>
          <a:p>
            <a:pPr indent="0" algn="r">
              <a:spcBef>
                <a:spcPts val="0"/>
              </a:spcBef>
              <a:buFontTx/>
              <a:buNone/>
            </a:pPr>
            <a:endParaRPr lang="en-US" sz="2000" dirty="0" smtClean="0"/>
          </a:p>
          <a:p>
            <a:pPr indent="0" algn="r">
              <a:spcBef>
                <a:spcPts val="0"/>
              </a:spcBef>
              <a:buFontTx/>
              <a:buNone/>
            </a:pPr>
            <a:endParaRPr lang="en-US" sz="20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31567" y="2699595"/>
            <a:ext cx="3810000" cy="1161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buFontTx/>
              <a:buNone/>
            </a:pPr>
            <a:r>
              <a:rPr lang="en-US" sz="1900" dirty="0" smtClean="0"/>
              <a:t>Being regarded as an </a:t>
            </a:r>
            <a:r>
              <a:rPr lang="en-US" sz="2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</a:t>
            </a:r>
            <a:r>
              <a:rPr lang="en-US" sz="2000" dirty="0" smtClean="0"/>
              <a:t>… </a:t>
            </a:r>
            <a:r>
              <a:rPr lang="en-US" sz="1900" dirty="0" smtClean="0"/>
              <a:t>not an amateur--able to absorb and apply the latest  information</a:t>
            </a:r>
          </a:p>
          <a:p>
            <a:pPr algn="r">
              <a:buFontTx/>
              <a:buNone/>
            </a:pP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945224" y="4907902"/>
            <a:ext cx="33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dirty="0" smtClean="0"/>
              <a:t>Being valued as an </a:t>
            </a:r>
            <a:r>
              <a:rPr lang="en-US" sz="2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Innovator</a:t>
            </a:r>
            <a:r>
              <a:rPr lang="en-US" dirty="0" smtClean="0"/>
              <a:t>… someone who discovers new methods or </a:t>
            </a:r>
            <a:r>
              <a:rPr lang="en-US" dirty="0" smtClean="0"/>
              <a:t>tools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5225143" y="3810000"/>
            <a:ext cx="31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dirty="0" smtClean="0"/>
              <a:t>Being seen as </a:t>
            </a:r>
            <a:r>
              <a:rPr lang="en-US" sz="2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</a:t>
            </a:r>
            <a:r>
              <a:rPr lang="en-US" dirty="0" smtClean="0"/>
              <a:t>… someone who is “in the know,” who carries power</a:t>
            </a:r>
          </a:p>
        </p:txBody>
      </p:sp>
    </p:spTree>
    <p:extLst>
      <p:ext uri="{BB962C8B-B14F-4D97-AF65-F5344CB8AC3E}">
        <p14:creationId xmlns:p14="http://schemas.microsoft.com/office/powerpoint/2010/main" val="121105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052" grpId="1" build="p"/>
      <p:bldP spid="7" grpId="0"/>
      <p:bldP spid="8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6117"/>
                </a:solidFill>
                <a:latin typeface="Calibri" pitchFamily="34" charset="0"/>
              </a:rPr>
              <a:t>Conventional Learning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>
                <a:solidFill>
                  <a:srgbClr val="64677B"/>
                </a:solidFill>
              </a:rPr>
              <a:t>Public Secondary Education</a:t>
            </a:r>
          </a:p>
          <a:p>
            <a:pPr>
              <a:buFontTx/>
              <a:buNone/>
            </a:pPr>
            <a:endParaRPr lang="en-US" sz="2400"/>
          </a:p>
          <a:p>
            <a:r>
              <a:rPr lang="en-US" sz="2000"/>
              <a:t>Pupils = unskilled population (children)</a:t>
            </a:r>
          </a:p>
          <a:p>
            <a:r>
              <a:rPr lang="en-US" sz="2000"/>
              <a:t>Teacher = master (manager)</a:t>
            </a:r>
          </a:p>
          <a:p>
            <a:r>
              <a:rPr lang="en-US" sz="2000"/>
              <a:t>Learning follows textbook protocol</a:t>
            </a:r>
          </a:p>
          <a:p>
            <a:r>
              <a:rPr lang="en-US" sz="2000"/>
              <a:t>Standards &amp; values defined by outside “officials”</a:t>
            </a:r>
          </a:p>
          <a:p>
            <a:r>
              <a:rPr lang="en-US" sz="2000"/>
              <a:t>Strict “subject-matter” boundaries</a:t>
            </a:r>
            <a:endParaRPr lang="en-US" sz="2400"/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685800" y="2133600"/>
            <a:ext cx="3429000" cy="3429000"/>
          </a:xfrm>
          <a:prstGeom prst="roundRect">
            <a:avLst>
              <a:gd name="adj" fmla="val 19954"/>
            </a:avLst>
          </a:prstGeom>
          <a:noFill/>
          <a:ln w="76200" cmpd="tri">
            <a:solidFill>
              <a:srgbClr val="7E82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950" name="Picture 6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048000"/>
            <a:ext cx="388938" cy="533400"/>
          </a:xfrm>
          <a:prstGeom prst="rect">
            <a:avLst/>
          </a:prstGeom>
          <a:noFill/>
        </p:spPr>
      </p:pic>
      <p:pic>
        <p:nvPicPr>
          <p:cNvPr id="82951" name="Picture 7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429000"/>
            <a:ext cx="388938" cy="533400"/>
          </a:xfrm>
          <a:prstGeom prst="rect">
            <a:avLst/>
          </a:prstGeom>
          <a:noFill/>
        </p:spPr>
      </p:pic>
      <p:pic>
        <p:nvPicPr>
          <p:cNvPr id="82952" name="Picture 8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971800"/>
            <a:ext cx="388938" cy="533400"/>
          </a:xfrm>
          <a:prstGeom prst="rect">
            <a:avLst/>
          </a:prstGeom>
          <a:noFill/>
        </p:spPr>
      </p:pic>
      <p:pic>
        <p:nvPicPr>
          <p:cNvPr id="82953" name="Picture 9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81400"/>
            <a:ext cx="388938" cy="533400"/>
          </a:xfrm>
          <a:prstGeom prst="rect">
            <a:avLst/>
          </a:prstGeom>
          <a:noFill/>
        </p:spPr>
      </p:pic>
      <p:pic>
        <p:nvPicPr>
          <p:cNvPr id="82954" name="Picture 10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200400"/>
            <a:ext cx="388938" cy="533400"/>
          </a:xfrm>
          <a:prstGeom prst="rect">
            <a:avLst/>
          </a:prstGeom>
          <a:noFill/>
        </p:spPr>
      </p:pic>
      <p:pic>
        <p:nvPicPr>
          <p:cNvPr id="82955" name="Picture 11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876800"/>
            <a:ext cx="388938" cy="533400"/>
          </a:xfrm>
          <a:prstGeom prst="rect">
            <a:avLst/>
          </a:prstGeom>
          <a:solidFill>
            <a:srgbClr val="61030D"/>
          </a:solidFill>
        </p:spPr>
      </p:pic>
      <p:sp>
        <p:nvSpPr>
          <p:cNvPr id="82965" name="AutoShape 21"/>
          <p:cNvSpPr>
            <a:spLocks noChangeArrowheads="1"/>
          </p:cNvSpPr>
          <p:nvPr/>
        </p:nvSpPr>
        <p:spPr bwMode="auto">
          <a:xfrm>
            <a:off x="914400" y="2438400"/>
            <a:ext cx="2895600" cy="2667000"/>
          </a:xfrm>
          <a:custGeom>
            <a:avLst/>
            <a:gdLst>
              <a:gd name="G0" fmla="+- 8854 0 0"/>
              <a:gd name="G1" fmla="+- 21600 0 8854"/>
              <a:gd name="G2" fmla="*/ 8854 1 2"/>
              <a:gd name="G3" fmla="+- 21600 0 G2"/>
              <a:gd name="G4" fmla="+/ 8854 21600 2"/>
              <a:gd name="G5" fmla="+/ G1 0 2"/>
              <a:gd name="G6" fmla="*/ 21600 21600 8854"/>
              <a:gd name="G7" fmla="*/ G6 1 2"/>
              <a:gd name="G8" fmla="+- 21600 0 G7"/>
              <a:gd name="G9" fmla="*/ 21600 1 2"/>
              <a:gd name="G10" fmla="+- 8854 0 G9"/>
              <a:gd name="G11" fmla="?: G10 G8 0"/>
              <a:gd name="G12" fmla="?: G10 G7 21600"/>
              <a:gd name="T0" fmla="*/ 17173 w 21600"/>
              <a:gd name="T1" fmla="*/ 10800 h 21600"/>
              <a:gd name="T2" fmla="*/ 10800 w 21600"/>
              <a:gd name="T3" fmla="*/ 21600 h 21600"/>
              <a:gd name="T4" fmla="*/ 4427 w 21600"/>
              <a:gd name="T5" fmla="*/ 10800 h 21600"/>
              <a:gd name="T6" fmla="*/ 10800 w 21600"/>
              <a:gd name="T7" fmla="*/ 0 h 21600"/>
              <a:gd name="T8" fmla="*/ 6227 w 21600"/>
              <a:gd name="T9" fmla="*/ 6227 h 21600"/>
              <a:gd name="T10" fmla="*/ 15373 w 21600"/>
              <a:gd name="T11" fmla="*/ 153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854" y="21600"/>
                </a:lnTo>
                <a:lnTo>
                  <a:pt x="1274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5029200" y="2133600"/>
            <a:ext cx="3429000" cy="3429000"/>
          </a:xfrm>
          <a:prstGeom prst="roundRect">
            <a:avLst>
              <a:gd name="adj" fmla="val 37429"/>
            </a:avLst>
          </a:prstGeom>
          <a:noFill/>
          <a:ln w="6350">
            <a:solidFill>
              <a:srgbClr val="7E82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0"/>
          <p:cNvGrpSpPr/>
          <p:nvPr/>
        </p:nvGrpSpPr>
        <p:grpSpPr>
          <a:xfrm>
            <a:off x="5638800" y="3276600"/>
            <a:ext cx="2415985" cy="2016126"/>
            <a:chOff x="5791200" y="3276600"/>
            <a:chExt cx="2415985" cy="2016126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 flipH="1">
              <a:off x="5791200" y="3276600"/>
              <a:ext cx="1951038" cy="1682750"/>
              <a:chOff x="3475" y="1724"/>
              <a:chExt cx="1647" cy="1315"/>
            </a:xfrm>
          </p:grpSpPr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3475" y="1876"/>
                <a:ext cx="1417" cy="1157"/>
              </a:xfrm>
              <a:custGeom>
                <a:avLst/>
                <a:gdLst>
                  <a:gd name="T0" fmla="*/ 89 w 1417"/>
                  <a:gd name="T1" fmla="*/ 1015 h 1157"/>
                  <a:gd name="T2" fmla="*/ 92 w 1417"/>
                  <a:gd name="T3" fmla="*/ 1013 h 1157"/>
                  <a:gd name="T4" fmla="*/ 101 w 1417"/>
                  <a:gd name="T5" fmla="*/ 1009 h 1157"/>
                  <a:gd name="T6" fmla="*/ 106 w 1417"/>
                  <a:gd name="T7" fmla="*/ 1006 h 1157"/>
                  <a:gd name="T8" fmla="*/ 113 w 1417"/>
                  <a:gd name="T9" fmla="*/ 1004 h 1157"/>
                  <a:gd name="T10" fmla="*/ 122 w 1417"/>
                  <a:gd name="T11" fmla="*/ 1002 h 1157"/>
                  <a:gd name="T12" fmla="*/ 132 w 1417"/>
                  <a:gd name="T13" fmla="*/ 1001 h 1157"/>
                  <a:gd name="T14" fmla="*/ 144 w 1417"/>
                  <a:gd name="T15" fmla="*/ 999 h 1157"/>
                  <a:gd name="T16" fmla="*/ 162 w 1417"/>
                  <a:gd name="T17" fmla="*/ 999 h 1157"/>
                  <a:gd name="T18" fmla="*/ 181 w 1417"/>
                  <a:gd name="T19" fmla="*/ 999 h 1157"/>
                  <a:gd name="T20" fmla="*/ 202 w 1417"/>
                  <a:gd name="T21" fmla="*/ 999 h 1157"/>
                  <a:gd name="T22" fmla="*/ 221 w 1417"/>
                  <a:gd name="T23" fmla="*/ 999 h 1157"/>
                  <a:gd name="T24" fmla="*/ 238 w 1417"/>
                  <a:gd name="T25" fmla="*/ 999 h 1157"/>
                  <a:gd name="T26" fmla="*/ 250 w 1417"/>
                  <a:gd name="T27" fmla="*/ 999 h 1157"/>
                  <a:gd name="T28" fmla="*/ 254 w 1417"/>
                  <a:gd name="T29" fmla="*/ 999 h 1157"/>
                  <a:gd name="T30" fmla="*/ 406 w 1417"/>
                  <a:gd name="T31" fmla="*/ 784 h 1157"/>
                  <a:gd name="T32" fmla="*/ 660 w 1417"/>
                  <a:gd name="T33" fmla="*/ 558 h 1157"/>
                  <a:gd name="T34" fmla="*/ 664 w 1417"/>
                  <a:gd name="T35" fmla="*/ 555 h 1157"/>
                  <a:gd name="T36" fmla="*/ 669 w 1417"/>
                  <a:gd name="T37" fmla="*/ 551 h 1157"/>
                  <a:gd name="T38" fmla="*/ 676 w 1417"/>
                  <a:gd name="T39" fmla="*/ 549 h 1157"/>
                  <a:gd name="T40" fmla="*/ 682 w 1417"/>
                  <a:gd name="T41" fmla="*/ 544 h 1157"/>
                  <a:gd name="T42" fmla="*/ 690 w 1417"/>
                  <a:gd name="T43" fmla="*/ 541 h 1157"/>
                  <a:gd name="T44" fmla="*/ 698 w 1417"/>
                  <a:gd name="T45" fmla="*/ 538 h 1157"/>
                  <a:gd name="T46" fmla="*/ 705 w 1417"/>
                  <a:gd name="T47" fmla="*/ 535 h 1157"/>
                  <a:gd name="T48" fmla="*/ 717 w 1417"/>
                  <a:gd name="T49" fmla="*/ 529 h 1157"/>
                  <a:gd name="T50" fmla="*/ 725 w 1417"/>
                  <a:gd name="T51" fmla="*/ 526 h 1157"/>
                  <a:gd name="T52" fmla="*/ 733 w 1417"/>
                  <a:gd name="T53" fmla="*/ 525 h 1157"/>
                  <a:gd name="T54" fmla="*/ 813 w 1417"/>
                  <a:gd name="T55" fmla="*/ 561 h 1157"/>
                  <a:gd name="T56" fmla="*/ 819 w 1417"/>
                  <a:gd name="T57" fmla="*/ 551 h 1157"/>
                  <a:gd name="T58" fmla="*/ 833 w 1417"/>
                  <a:gd name="T59" fmla="*/ 533 h 1157"/>
                  <a:gd name="T60" fmla="*/ 851 w 1417"/>
                  <a:gd name="T61" fmla="*/ 509 h 1157"/>
                  <a:gd name="T62" fmla="*/ 871 w 1417"/>
                  <a:gd name="T63" fmla="*/ 482 h 1157"/>
                  <a:gd name="T64" fmla="*/ 892 w 1417"/>
                  <a:gd name="T65" fmla="*/ 453 h 1157"/>
                  <a:gd name="T66" fmla="*/ 912 w 1417"/>
                  <a:gd name="T67" fmla="*/ 425 h 1157"/>
                  <a:gd name="T68" fmla="*/ 931 w 1417"/>
                  <a:gd name="T69" fmla="*/ 399 h 1157"/>
                  <a:gd name="T70" fmla="*/ 948 w 1417"/>
                  <a:gd name="T71" fmla="*/ 377 h 1157"/>
                  <a:gd name="T72" fmla="*/ 960 w 1417"/>
                  <a:gd name="T73" fmla="*/ 360 h 1157"/>
                  <a:gd name="T74" fmla="*/ 968 w 1417"/>
                  <a:gd name="T75" fmla="*/ 348 h 1157"/>
                  <a:gd name="T76" fmla="*/ 973 w 1417"/>
                  <a:gd name="T77" fmla="*/ 338 h 1157"/>
                  <a:gd name="T78" fmla="*/ 978 w 1417"/>
                  <a:gd name="T79" fmla="*/ 331 h 1157"/>
                  <a:gd name="T80" fmla="*/ 979 w 1417"/>
                  <a:gd name="T81" fmla="*/ 328 h 1157"/>
                  <a:gd name="T82" fmla="*/ 1131 w 1417"/>
                  <a:gd name="T83" fmla="*/ 342 h 1157"/>
                  <a:gd name="T84" fmla="*/ 1133 w 1417"/>
                  <a:gd name="T85" fmla="*/ 339 h 1157"/>
                  <a:gd name="T86" fmla="*/ 1140 w 1417"/>
                  <a:gd name="T87" fmla="*/ 332 h 1157"/>
                  <a:gd name="T88" fmla="*/ 1150 w 1417"/>
                  <a:gd name="T89" fmla="*/ 318 h 1157"/>
                  <a:gd name="T90" fmla="*/ 1165 w 1417"/>
                  <a:gd name="T91" fmla="*/ 302 h 1157"/>
                  <a:gd name="T92" fmla="*/ 1181 w 1417"/>
                  <a:gd name="T93" fmla="*/ 280 h 1157"/>
                  <a:gd name="T94" fmla="*/ 1201 w 1417"/>
                  <a:gd name="T95" fmla="*/ 255 h 1157"/>
                  <a:gd name="T96" fmla="*/ 1222 w 1417"/>
                  <a:gd name="T97" fmla="*/ 228 h 1157"/>
                  <a:gd name="T98" fmla="*/ 1245 w 1417"/>
                  <a:gd name="T99" fmla="*/ 197 h 1157"/>
                  <a:gd name="T100" fmla="*/ 1267 w 1417"/>
                  <a:gd name="T101" fmla="*/ 164 h 1157"/>
                  <a:gd name="T102" fmla="*/ 1291 w 1417"/>
                  <a:gd name="T103" fmla="*/ 130 h 1157"/>
                  <a:gd name="T104" fmla="*/ 1313 w 1417"/>
                  <a:gd name="T105" fmla="*/ 97 h 1157"/>
                  <a:gd name="T106" fmla="*/ 1333 w 1417"/>
                  <a:gd name="T107" fmla="*/ 66 h 1157"/>
                  <a:gd name="T108" fmla="*/ 1350 w 1417"/>
                  <a:gd name="T109" fmla="*/ 40 h 1157"/>
                  <a:gd name="T110" fmla="*/ 1364 w 1417"/>
                  <a:gd name="T111" fmla="*/ 19 h 1157"/>
                  <a:gd name="T112" fmla="*/ 1373 w 1417"/>
                  <a:gd name="T113" fmla="*/ 5 h 1157"/>
                  <a:gd name="T114" fmla="*/ 1376 w 1417"/>
                  <a:gd name="T115" fmla="*/ 0 h 1157"/>
                  <a:gd name="T116" fmla="*/ 1238 w 1417"/>
                  <a:gd name="T117" fmla="*/ 437 h 1157"/>
                  <a:gd name="T118" fmla="*/ 999 w 1417"/>
                  <a:gd name="T119" fmla="*/ 759 h 1157"/>
                  <a:gd name="T120" fmla="*/ 687 w 1417"/>
                  <a:gd name="T121" fmla="*/ 927 h 1157"/>
                  <a:gd name="T122" fmla="*/ 424 w 1417"/>
                  <a:gd name="T123" fmla="*/ 1080 h 1157"/>
                  <a:gd name="T124" fmla="*/ 0 w 1417"/>
                  <a:gd name="T125" fmla="*/ 1154 h 11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17"/>
                  <a:gd name="T190" fmla="*/ 0 h 1157"/>
                  <a:gd name="T191" fmla="*/ 1417 w 1417"/>
                  <a:gd name="T192" fmla="*/ 1157 h 11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17" h="1157">
                    <a:moveTo>
                      <a:pt x="0" y="1154"/>
                    </a:moveTo>
                    <a:lnTo>
                      <a:pt x="89" y="1015"/>
                    </a:lnTo>
                    <a:lnTo>
                      <a:pt x="89" y="1014"/>
                    </a:lnTo>
                    <a:lnTo>
                      <a:pt x="92" y="1013"/>
                    </a:lnTo>
                    <a:lnTo>
                      <a:pt x="95" y="1011"/>
                    </a:lnTo>
                    <a:lnTo>
                      <a:pt x="101" y="1009"/>
                    </a:lnTo>
                    <a:lnTo>
                      <a:pt x="103" y="1007"/>
                    </a:lnTo>
                    <a:lnTo>
                      <a:pt x="106" y="1006"/>
                    </a:lnTo>
                    <a:lnTo>
                      <a:pt x="110" y="1004"/>
                    </a:lnTo>
                    <a:lnTo>
                      <a:pt x="113" y="1004"/>
                    </a:lnTo>
                    <a:lnTo>
                      <a:pt x="117" y="1003"/>
                    </a:lnTo>
                    <a:lnTo>
                      <a:pt x="122" y="1002"/>
                    </a:lnTo>
                    <a:lnTo>
                      <a:pt x="126" y="1001"/>
                    </a:lnTo>
                    <a:lnTo>
                      <a:pt x="132" y="1001"/>
                    </a:lnTo>
                    <a:lnTo>
                      <a:pt x="137" y="1000"/>
                    </a:lnTo>
                    <a:lnTo>
                      <a:pt x="144" y="999"/>
                    </a:lnTo>
                    <a:lnTo>
                      <a:pt x="151" y="999"/>
                    </a:lnTo>
                    <a:lnTo>
                      <a:pt x="162" y="999"/>
                    </a:lnTo>
                    <a:lnTo>
                      <a:pt x="170" y="999"/>
                    </a:lnTo>
                    <a:lnTo>
                      <a:pt x="181" y="999"/>
                    </a:lnTo>
                    <a:lnTo>
                      <a:pt x="191" y="999"/>
                    </a:lnTo>
                    <a:lnTo>
                      <a:pt x="202" y="999"/>
                    </a:lnTo>
                    <a:lnTo>
                      <a:pt x="211" y="999"/>
                    </a:lnTo>
                    <a:lnTo>
                      <a:pt x="221" y="999"/>
                    </a:lnTo>
                    <a:lnTo>
                      <a:pt x="229" y="999"/>
                    </a:lnTo>
                    <a:lnTo>
                      <a:pt x="238" y="999"/>
                    </a:lnTo>
                    <a:lnTo>
                      <a:pt x="244" y="999"/>
                    </a:lnTo>
                    <a:lnTo>
                      <a:pt x="250" y="999"/>
                    </a:lnTo>
                    <a:lnTo>
                      <a:pt x="253" y="999"/>
                    </a:lnTo>
                    <a:lnTo>
                      <a:pt x="254" y="999"/>
                    </a:lnTo>
                    <a:lnTo>
                      <a:pt x="348" y="812"/>
                    </a:lnTo>
                    <a:lnTo>
                      <a:pt x="406" y="784"/>
                    </a:lnTo>
                    <a:lnTo>
                      <a:pt x="533" y="784"/>
                    </a:lnTo>
                    <a:lnTo>
                      <a:pt x="660" y="558"/>
                    </a:lnTo>
                    <a:lnTo>
                      <a:pt x="661" y="557"/>
                    </a:lnTo>
                    <a:lnTo>
                      <a:pt x="664" y="555"/>
                    </a:lnTo>
                    <a:lnTo>
                      <a:pt x="666" y="553"/>
                    </a:lnTo>
                    <a:lnTo>
                      <a:pt x="669" y="551"/>
                    </a:lnTo>
                    <a:lnTo>
                      <a:pt x="672" y="550"/>
                    </a:lnTo>
                    <a:lnTo>
                      <a:pt x="676" y="549"/>
                    </a:lnTo>
                    <a:lnTo>
                      <a:pt x="679" y="546"/>
                    </a:lnTo>
                    <a:lnTo>
                      <a:pt x="682" y="544"/>
                    </a:lnTo>
                    <a:lnTo>
                      <a:pt x="686" y="543"/>
                    </a:lnTo>
                    <a:lnTo>
                      <a:pt x="690" y="541"/>
                    </a:lnTo>
                    <a:lnTo>
                      <a:pt x="694" y="540"/>
                    </a:lnTo>
                    <a:lnTo>
                      <a:pt x="698" y="538"/>
                    </a:lnTo>
                    <a:lnTo>
                      <a:pt x="701" y="536"/>
                    </a:lnTo>
                    <a:lnTo>
                      <a:pt x="705" y="535"/>
                    </a:lnTo>
                    <a:lnTo>
                      <a:pt x="711" y="531"/>
                    </a:lnTo>
                    <a:lnTo>
                      <a:pt x="717" y="529"/>
                    </a:lnTo>
                    <a:lnTo>
                      <a:pt x="721" y="527"/>
                    </a:lnTo>
                    <a:lnTo>
                      <a:pt x="725" y="526"/>
                    </a:lnTo>
                    <a:lnTo>
                      <a:pt x="730" y="525"/>
                    </a:lnTo>
                    <a:lnTo>
                      <a:pt x="733" y="525"/>
                    </a:lnTo>
                    <a:lnTo>
                      <a:pt x="812" y="562"/>
                    </a:lnTo>
                    <a:lnTo>
                      <a:pt x="813" y="561"/>
                    </a:lnTo>
                    <a:lnTo>
                      <a:pt x="816" y="557"/>
                    </a:lnTo>
                    <a:lnTo>
                      <a:pt x="819" y="551"/>
                    </a:lnTo>
                    <a:lnTo>
                      <a:pt x="826" y="543"/>
                    </a:lnTo>
                    <a:lnTo>
                      <a:pt x="833" y="533"/>
                    </a:lnTo>
                    <a:lnTo>
                      <a:pt x="841" y="523"/>
                    </a:lnTo>
                    <a:lnTo>
                      <a:pt x="851" y="509"/>
                    </a:lnTo>
                    <a:lnTo>
                      <a:pt x="861" y="496"/>
                    </a:lnTo>
                    <a:lnTo>
                      <a:pt x="871" y="482"/>
                    </a:lnTo>
                    <a:lnTo>
                      <a:pt x="882" y="467"/>
                    </a:lnTo>
                    <a:lnTo>
                      <a:pt x="892" y="453"/>
                    </a:lnTo>
                    <a:lnTo>
                      <a:pt x="903" y="439"/>
                    </a:lnTo>
                    <a:lnTo>
                      <a:pt x="912" y="425"/>
                    </a:lnTo>
                    <a:lnTo>
                      <a:pt x="923" y="411"/>
                    </a:lnTo>
                    <a:lnTo>
                      <a:pt x="931" y="399"/>
                    </a:lnTo>
                    <a:lnTo>
                      <a:pt x="941" y="388"/>
                    </a:lnTo>
                    <a:lnTo>
                      <a:pt x="948" y="377"/>
                    </a:lnTo>
                    <a:lnTo>
                      <a:pt x="954" y="368"/>
                    </a:lnTo>
                    <a:lnTo>
                      <a:pt x="960" y="360"/>
                    </a:lnTo>
                    <a:lnTo>
                      <a:pt x="965" y="353"/>
                    </a:lnTo>
                    <a:lnTo>
                      <a:pt x="968" y="348"/>
                    </a:lnTo>
                    <a:lnTo>
                      <a:pt x="971" y="342"/>
                    </a:lnTo>
                    <a:lnTo>
                      <a:pt x="973" y="338"/>
                    </a:lnTo>
                    <a:lnTo>
                      <a:pt x="976" y="335"/>
                    </a:lnTo>
                    <a:lnTo>
                      <a:pt x="978" y="331"/>
                    </a:lnTo>
                    <a:lnTo>
                      <a:pt x="979" y="329"/>
                    </a:lnTo>
                    <a:lnTo>
                      <a:pt x="979" y="328"/>
                    </a:lnTo>
                    <a:lnTo>
                      <a:pt x="1059" y="297"/>
                    </a:lnTo>
                    <a:lnTo>
                      <a:pt x="1131" y="342"/>
                    </a:lnTo>
                    <a:lnTo>
                      <a:pt x="1131" y="341"/>
                    </a:lnTo>
                    <a:lnTo>
                      <a:pt x="1133" y="339"/>
                    </a:lnTo>
                    <a:lnTo>
                      <a:pt x="1136" y="335"/>
                    </a:lnTo>
                    <a:lnTo>
                      <a:pt x="1140" y="332"/>
                    </a:lnTo>
                    <a:lnTo>
                      <a:pt x="1145" y="325"/>
                    </a:lnTo>
                    <a:lnTo>
                      <a:pt x="1150" y="318"/>
                    </a:lnTo>
                    <a:lnTo>
                      <a:pt x="1157" y="311"/>
                    </a:lnTo>
                    <a:lnTo>
                      <a:pt x="1165" y="302"/>
                    </a:lnTo>
                    <a:lnTo>
                      <a:pt x="1173" y="292"/>
                    </a:lnTo>
                    <a:lnTo>
                      <a:pt x="1181" y="280"/>
                    </a:lnTo>
                    <a:lnTo>
                      <a:pt x="1191" y="268"/>
                    </a:lnTo>
                    <a:lnTo>
                      <a:pt x="1201" y="255"/>
                    </a:lnTo>
                    <a:lnTo>
                      <a:pt x="1211" y="242"/>
                    </a:lnTo>
                    <a:lnTo>
                      <a:pt x="1222" y="228"/>
                    </a:lnTo>
                    <a:lnTo>
                      <a:pt x="1233" y="213"/>
                    </a:lnTo>
                    <a:lnTo>
                      <a:pt x="1245" y="197"/>
                    </a:lnTo>
                    <a:lnTo>
                      <a:pt x="1256" y="180"/>
                    </a:lnTo>
                    <a:lnTo>
                      <a:pt x="1267" y="164"/>
                    </a:lnTo>
                    <a:lnTo>
                      <a:pt x="1279" y="147"/>
                    </a:lnTo>
                    <a:lnTo>
                      <a:pt x="1291" y="130"/>
                    </a:lnTo>
                    <a:lnTo>
                      <a:pt x="1302" y="114"/>
                    </a:lnTo>
                    <a:lnTo>
                      <a:pt x="1313" y="97"/>
                    </a:lnTo>
                    <a:lnTo>
                      <a:pt x="1323" y="82"/>
                    </a:lnTo>
                    <a:lnTo>
                      <a:pt x="1333" y="66"/>
                    </a:lnTo>
                    <a:lnTo>
                      <a:pt x="1341" y="52"/>
                    </a:lnTo>
                    <a:lnTo>
                      <a:pt x="1350" y="40"/>
                    </a:lnTo>
                    <a:lnTo>
                      <a:pt x="1357" y="27"/>
                    </a:lnTo>
                    <a:lnTo>
                      <a:pt x="1364" y="19"/>
                    </a:lnTo>
                    <a:lnTo>
                      <a:pt x="1369" y="10"/>
                    </a:lnTo>
                    <a:lnTo>
                      <a:pt x="1373" y="5"/>
                    </a:lnTo>
                    <a:lnTo>
                      <a:pt x="1374" y="1"/>
                    </a:lnTo>
                    <a:lnTo>
                      <a:pt x="1376" y="0"/>
                    </a:lnTo>
                    <a:lnTo>
                      <a:pt x="1417" y="114"/>
                    </a:lnTo>
                    <a:lnTo>
                      <a:pt x="1238" y="437"/>
                    </a:lnTo>
                    <a:lnTo>
                      <a:pt x="1066" y="429"/>
                    </a:lnTo>
                    <a:lnTo>
                      <a:pt x="999" y="759"/>
                    </a:lnTo>
                    <a:lnTo>
                      <a:pt x="685" y="738"/>
                    </a:lnTo>
                    <a:lnTo>
                      <a:pt x="687" y="927"/>
                    </a:lnTo>
                    <a:lnTo>
                      <a:pt x="444" y="913"/>
                    </a:lnTo>
                    <a:lnTo>
                      <a:pt x="424" y="1080"/>
                    </a:lnTo>
                    <a:lnTo>
                      <a:pt x="106" y="1157"/>
                    </a:lnTo>
                    <a:lnTo>
                      <a:pt x="0" y="1154"/>
                    </a:lnTo>
                    <a:close/>
                  </a:path>
                </a:pathLst>
              </a:custGeom>
              <a:solidFill>
                <a:srgbClr val="FFC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4638" y="2070"/>
                <a:ext cx="177" cy="217"/>
              </a:xfrm>
              <a:custGeom>
                <a:avLst/>
                <a:gdLst>
                  <a:gd name="T0" fmla="*/ 0 w 177"/>
                  <a:gd name="T1" fmla="*/ 129 h 217"/>
                  <a:gd name="T2" fmla="*/ 36 w 177"/>
                  <a:gd name="T3" fmla="*/ 119 h 217"/>
                  <a:gd name="T4" fmla="*/ 35 w 177"/>
                  <a:gd name="T5" fmla="*/ 103 h 217"/>
                  <a:gd name="T6" fmla="*/ 35 w 177"/>
                  <a:gd name="T7" fmla="*/ 101 h 217"/>
                  <a:gd name="T8" fmla="*/ 37 w 177"/>
                  <a:gd name="T9" fmla="*/ 98 h 217"/>
                  <a:gd name="T10" fmla="*/ 38 w 177"/>
                  <a:gd name="T11" fmla="*/ 95 h 217"/>
                  <a:gd name="T12" fmla="*/ 40 w 177"/>
                  <a:gd name="T13" fmla="*/ 91 h 217"/>
                  <a:gd name="T14" fmla="*/ 42 w 177"/>
                  <a:gd name="T15" fmla="*/ 88 h 217"/>
                  <a:gd name="T16" fmla="*/ 46 w 177"/>
                  <a:gd name="T17" fmla="*/ 84 h 217"/>
                  <a:gd name="T18" fmla="*/ 49 w 177"/>
                  <a:gd name="T19" fmla="*/ 80 h 217"/>
                  <a:gd name="T20" fmla="*/ 53 w 177"/>
                  <a:gd name="T21" fmla="*/ 76 h 217"/>
                  <a:gd name="T22" fmla="*/ 56 w 177"/>
                  <a:gd name="T23" fmla="*/ 71 h 217"/>
                  <a:gd name="T24" fmla="*/ 62 w 177"/>
                  <a:gd name="T25" fmla="*/ 66 h 217"/>
                  <a:gd name="T26" fmla="*/ 67 w 177"/>
                  <a:gd name="T27" fmla="*/ 61 h 217"/>
                  <a:gd name="T28" fmla="*/ 74 w 177"/>
                  <a:gd name="T29" fmla="*/ 56 h 217"/>
                  <a:gd name="T30" fmla="*/ 78 w 177"/>
                  <a:gd name="T31" fmla="*/ 51 h 217"/>
                  <a:gd name="T32" fmla="*/ 86 w 177"/>
                  <a:gd name="T33" fmla="*/ 46 h 217"/>
                  <a:gd name="T34" fmla="*/ 93 w 177"/>
                  <a:gd name="T35" fmla="*/ 42 h 217"/>
                  <a:gd name="T36" fmla="*/ 99 w 177"/>
                  <a:gd name="T37" fmla="*/ 37 h 217"/>
                  <a:gd name="T38" fmla="*/ 107 w 177"/>
                  <a:gd name="T39" fmla="*/ 32 h 217"/>
                  <a:gd name="T40" fmla="*/ 114 w 177"/>
                  <a:gd name="T41" fmla="*/ 28 h 217"/>
                  <a:gd name="T42" fmla="*/ 121 w 177"/>
                  <a:gd name="T43" fmla="*/ 23 h 217"/>
                  <a:gd name="T44" fmla="*/ 130 w 177"/>
                  <a:gd name="T45" fmla="*/ 21 h 217"/>
                  <a:gd name="T46" fmla="*/ 137 w 177"/>
                  <a:gd name="T47" fmla="*/ 17 h 217"/>
                  <a:gd name="T48" fmla="*/ 144 w 177"/>
                  <a:gd name="T49" fmla="*/ 14 h 217"/>
                  <a:gd name="T50" fmla="*/ 151 w 177"/>
                  <a:gd name="T51" fmla="*/ 10 h 217"/>
                  <a:gd name="T52" fmla="*/ 157 w 177"/>
                  <a:gd name="T53" fmla="*/ 7 h 217"/>
                  <a:gd name="T54" fmla="*/ 162 w 177"/>
                  <a:gd name="T55" fmla="*/ 4 h 217"/>
                  <a:gd name="T56" fmla="*/ 168 w 177"/>
                  <a:gd name="T57" fmla="*/ 3 h 217"/>
                  <a:gd name="T58" fmla="*/ 171 w 177"/>
                  <a:gd name="T59" fmla="*/ 2 h 217"/>
                  <a:gd name="T60" fmla="*/ 174 w 177"/>
                  <a:gd name="T61" fmla="*/ 1 h 217"/>
                  <a:gd name="T62" fmla="*/ 176 w 177"/>
                  <a:gd name="T63" fmla="*/ 0 h 217"/>
                  <a:gd name="T64" fmla="*/ 177 w 177"/>
                  <a:gd name="T65" fmla="*/ 0 h 217"/>
                  <a:gd name="T66" fmla="*/ 58 w 177"/>
                  <a:gd name="T67" fmla="*/ 217 h 217"/>
                  <a:gd name="T68" fmla="*/ 0 w 177"/>
                  <a:gd name="T69" fmla="*/ 129 h 217"/>
                  <a:gd name="T70" fmla="*/ 0 w 177"/>
                  <a:gd name="T71" fmla="*/ 129 h 2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"/>
                  <a:gd name="T109" fmla="*/ 0 h 217"/>
                  <a:gd name="T110" fmla="*/ 177 w 177"/>
                  <a:gd name="T111" fmla="*/ 217 h 2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" h="217">
                    <a:moveTo>
                      <a:pt x="0" y="129"/>
                    </a:moveTo>
                    <a:lnTo>
                      <a:pt x="36" y="119"/>
                    </a:lnTo>
                    <a:lnTo>
                      <a:pt x="35" y="103"/>
                    </a:lnTo>
                    <a:lnTo>
                      <a:pt x="35" y="101"/>
                    </a:lnTo>
                    <a:lnTo>
                      <a:pt x="37" y="98"/>
                    </a:lnTo>
                    <a:lnTo>
                      <a:pt x="38" y="95"/>
                    </a:lnTo>
                    <a:lnTo>
                      <a:pt x="40" y="91"/>
                    </a:lnTo>
                    <a:lnTo>
                      <a:pt x="42" y="88"/>
                    </a:lnTo>
                    <a:lnTo>
                      <a:pt x="46" y="84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6" y="71"/>
                    </a:lnTo>
                    <a:lnTo>
                      <a:pt x="62" y="66"/>
                    </a:lnTo>
                    <a:lnTo>
                      <a:pt x="67" y="61"/>
                    </a:lnTo>
                    <a:lnTo>
                      <a:pt x="74" y="56"/>
                    </a:lnTo>
                    <a:lnTo>
                      <a:pt x="78" y="51"/>
                    </a:lnTo>
                    <a:lnTo>
                      <a:pt x="86" y="46"/>
                    </a:lnTo>
                    <a:lnTo>
                      <a:pt x="93" y="42"/>
                    </a:lnTo>
                    <a:lnTo>
                      <a:pt x="99" y="37"/>
                    </a:lnTo>
                    <a:lnTo>
                      <a:pt x="107" y="32"/>
                    </a:lnTo>
                    <a:lnTo>
                      <a:pt x="114" y="28"/>
                    </a:lnTo>
                    <a:lnTo>
                      <a:pt x="121" y="23"/>
                    </a:lnTo>
                    <a:lnTo>
                      <a:pt x="130" y="21"/>
                    </a:lnTo>
                    <a:lnTo>
                      <a:pt x="137" y="17"/>
                    </a:lnTo>
                    <a:lnTo>
                      <a:pt x="144" y="14"/>
                    </a:lnTo>
                    <a:lnTo>
                      <a:pt x="151" y="10"/>
                    </a:lnTo>
                    <a:lnTo>
                      <a:pt x="157" y="7"/>
                    </a:lnTo>
                    <a:lnTo>
                      <a:pt x="162" y="4"/>
                    </a:lnTo>
                    <a:lnTo>
                      <a:pt x="168" y="3"/>
                    </a:lnTo>
                    <a:lnTo>
                      <a:pt x="171" y="2"/>
                    </a:lnTo>
                    <a:lnTo>
                      <a:pt x="174" y="1"/>
                    </a:lnTo>
                    <a:lnTo>
                      <a:pt x="176" y="0"/>
                    </a:lnTo>
                    <a:lnTo>
                      <a:pt x="177" y="0"/>
                    </a:lnTo>
                    <a:lnTo>
                      <a:pt x="58" y="21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2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3739" y="2679"/>
                <a:ext cx="163" cy="203"/>
              </a:xfrm>
              <a:custGeom>
                <a:avLst/>
                <a:gdLst>
                  <a:gd name="T0" fmla="*/ 0 w 163"/>
                  <a:gd name="T1" fmla="*/ 191 h 203"/>
                  <a:gd name="T2" fmla="*/ 55 w 163"/>
                  <a:gd name="T3" fmla="*/ 163 h 203"/>
                  <a:gd name="T4" fmla="*/ 47 w 163"/>
                  <a:gd name="T5" fmla="*/ 152 h 203"/>
                  <a:gd name="T6" fmla="*/ 47 w 163"/>
                  <a:gd name="T7" fmla="*/ 151 h 203"/>
                  <a:gd name="T8" fmla="*/ 48 w 163"/>
                  <a:gd name="T9" fmla="*/ 149 h 203"/>
                  <a:gd name="T10" fmla="*/ 48 w 163"/>
                  <a:gd name="T11" fmla="*/ 146 h 203"/>
                  <a:gd name="T12" fmla="*/ 50 w 163"/>
                  <a:gd name="T13" fmla="*/ 143 h 203"/>
                  <a:gd name="T14" fmla="*/ 52 w 163"/>
                  <a:gd name="T15" fmla="*/ 139 h 203"/>
                  <a:gd name="T16" fmla="*/ 54 w 163"/>
                  <a:gd name="T17" fmla="*/ 134 h 203"/>
                  <a:gd name="T18" fmla="*/ 56 w 163"/>
                  <a:gd name="T19" fmla="*/ 128 h 203"/>
                  <a:gd name="T20" fmla="*/ 60 w 163"/>
                  <a:gd name="T21" fmla="*/ 123 h 203"/>
                  <a:gd name="T22" fmla="*/ 63 w 163"/>
                  <a:gd name="T23" fmla="*/ 115 h 203"/>
                  <a:gd name="T24" fmla="*/ 67 w 163"/>
                  <a:gd name="T25" fmla="*/ 108 h 203"/>
                  <a:gd name="T26" fmla="*/ 72 w 163"/>
                  <a:gd name="T27" fmla="*/ 101 h 203"/>
                  <a:gd name="T28" fmla="*/ 76 w 163"/>
                  <a:gd name="T29" fmla="*/ 94 h 203"/>
                  <a:gd name="T30" fmla="*/ 80 w 163"/>
                  <a:gd name="T31" fmla="*/ 86 h 203"/>
                  <a:gd name="T32" fmla="*/ 86 w 163"/>
                  <a:gd name="T33" fmla="*/ 79 h 203"/>
                  <a:gd name="T34" fmla="*/ 91 w 163"/>
                  <a:gd name="T35" fmla="*/ 71 h 203"/>
                  <a:gd name="T36" fmla="*/ 97 w 163"/>
                  <a:gd name="T37" fmla="*/ 65 h 203"/>
                  <a:gd name="T38" fmla="*/ 102 w 163"/>
                  <a:gd name="T39" fmla="*/ 58 h 203"/>
                  <a:gd name="T40" fmla="*/ 108 w 163"/>
                  <a:gd name="T41" fmla="*/ 50 h 203"/>
                  <a:gd name="T42" fmla="*/ 113 w 163"/>
                  <a:gd name="T43" fmla="*/ 44 h 203"/>
                  <a:gd name="T44" fmla="*/ 119 w 163"/>
                  <a:gd name="T45" fmla="*/ 38 h 203"/>
                  <a:gd name="T46" fmla="*/ 124 w 163"/>
                  <a:gd name="T47" fmla="*/ 32 h 203"/>
                  <a:gd name="T48" fmla="*/ 130 w 163"/>
                  <a:gd name="T49" fmla="*/ 27 h 203"/>
                  <a:gd name="T50" fmla="*/ 135 w 163"/>
                  <a:gd name="T51" fmla="*/ 22 h 203"/>
                  <a:gd name="T52" fmla="*/ 141 w 163"/>
                  <a:gd name="T53" fmla="*/ 18 h 203"/>
                  <a:gd name="T54" fmla="*/ 145 w 163"/>
                  <a:gd name="T55" fmla="*/ 13 h 203"/>
                  <a:gd name="T56" fmla="*/ 149 w 163"/>
                  <a:gd name="T57" fmla="*/ 9 h 203"/>
                  <a:gd name="T58" fmla="*/ 152 w 163"/>
                  <a:gd name="T59" fmla="*/ 6 h 203"/>
                  <a:gd name="T60" fmla="*/ 156 w 163"/>
                  <a:gd name="T61" fmla="*/ 5 h 203"/>
                  <a:gd name="T62" fmla="*/ 161 w 163"/>
                  <a:gd name="T63" fmla="*/ 1 h 203"/>
                  <a:gd name="T64" fmla="*/ 163 w 163"/>
                  <a:gd name="T65" fmla="*/ 0 h 203"/>
                  <a:gd name="T66" fmla="*/ 110 w 163"/>
                  <a:gd name="T67" fmla="*/ 203 h 203"/>
                  <a:gd name="T68" fmla="*/ 0 w 163"/>
                  <a:gd name="T69" fmla="*/ 191 h 203"/>
                  <a:gd name="T70" fmla="*/ 0 w 163"/>
                  <a:gd name="T71" fmla="*/ 191 h 2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3"/>
                  <a:gd name="T109" fmla="*/ 0 h 203"/>
                  <a:gd name="T110" fmla="*/ 163 w 163"/>
                  <a:gd name="T111" fmla="*/ 203 h 2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3" h="203">
                    <a:moveTo>
                      <a:pt x="0" y="191"/>
                    </a:moveTo>
                    <a:lnTo>
                      <a:pt x="55" y="163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8" y="149"/>
                    </a:lnTo>
                    <a:lnTo>
                      <a:pt x="48" y="146"/>
                    </a:lnTo>
                    <a:lnTo>
                      <a:pt x="50" y="143"/>
                    </a:lnTo>
                    <a:lnTo>
                      <a:pt x="52" y="139"/>
                    </a:lnTo>
                    <a:lnTo>
                      <a:pt x="54" y="134"/>
                    </a:lnTo>
                    <a:lnTo>
                      <a:pt x="56" y="128"/>
                    </a:lnTo>
                    <a:lnTo>
                      <a:pt x="60" y="123"/>
                    </a:lnTo>
                    <a:lnTo>
                      <a:pt x="63" y="115"/>
                    </a:lnTo>
                    <a:lnTo>
                      <a:pt x="67" y="108"/>
                    </a:lnTo>
                    <a:lnTo>
                      <a:pt x="72" y="101"/>
                    </a:lnTo>
                    <a:lnTo>
                      <a:pt x="76" y="94"/>
                    </a:lnTo>
                    <a:lnTo>
                      <a:pt x="80" y="86"/>
                    </a:lnTo>
                    <a:lnTo>
                      <a:pt x="86" y="79"/>
                    </a:lnTo>
                    <a:lnTo>
                      <a:pt x="91" y="71"/>
                    </a:lnTo>
                    <a:lnTo>
                      <a:pt x="97" y="65"/>
                    </a:lnTo>
                    <a:lnTo>
                      <a:pt x="102" y="58"/>
                    </a:lnTo>
                    <a:lnTo>
                      <a:pt x="108" y="50"/>
                    </a:lnTo>
                    <a:lnTo>
                      <a:pt x="113" y="44"/>
                    </a:lnTo>
                    <a:lnTo>
                      <a:pt x="119" y="38"/>
                    </a:lnTo>
                    <a:lnTo>
                      <a:pt x="124" y="32"/>
                    </a:lnTo>
                    <a:lnTo>
                      <a:pt x="130" y="27"/>
                    </a:lnTo>
                    <a:lnTo>
                      <a:pt x="135" y="22"/>
                    </a:lnTo>
                    <a:lnTo>
                      <a:pt x="141" y="18"/>
                    </a:lnTo>
                    <a:lnTo>
                      <a:pt x="145" y="13"/>
                    </a:lnTo>
                    <a:lnTo>
                      <a:pt x="149" y="9"/>
                    </a:lnTo>
                    <a:lnTo>
                      <a:pt x="152" y="6"/>
                    </a:lnTo>
                    <a:lnTo>
                      <a:pt x="156" y="5"/>
                    </a:lnTo>
                    <a:lnTo>
                      <a:pt x="161" y="1"/>
                    </a:lnTo>
                    <a:lnTo>
                      <a:pt x="163" y="0"/>
                    </a:lnTo>
                    <a:lnTo>
                      <a:pt x="110" y="203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C2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3503" y="2870"/>
                <a:ext cx="178" cy="163"/>
              </a:xfrm>
              <a:custGeom>
                <a:avLst/>
                <a:gdLst>
                  <a:gd name="T0" fmla="*/ 178 w 178"/>
                  <a:gd name="T1" fmla="*/ 3 h 163"/>
                  <a:gd name="T2" fmla="*/ 175 w 178"/>
                  <a:gd name="T3" fmla="*/ 1 h 163"/>
                  <a:gd name="T4" fmla="*/ 172 w 178"/>
                  <a:gd name="T5" fmla="*/ 0 h 163"/>
                  <a:gd name="T6" fmla="*/ 167 w 178"/>
                  <a:gd name="T7" fmla="*/ 0 h 163"/>
                  <a:gd name="T8" fmla="*/ 162 w 178"/>
                  <a:gd name="T9" fmla="*/ 0 h 163"/>
                  <a:gd name="T10" fmla="*/ 156 w 178"/>
                  <a:gd name="T11" fmla="*/ 0 h 163"/>
                  <a:gd name="T12" fmla="*/ 150 w 178"/>
                  <a:gd name="T13" fmla="*/ 1 h 163"/>
                  <a:gd name="T14" fmla="*/ 144 w 178"/>
                  <a:gd name="T15" fmla="*/ 2 h 163"/>
                  <a:gd name="T16" fmla="*/ 137 w 178"/>
                  <a:gd name="T17" fmla="*/ 2 h 163"/>
                  <a:gd name="T18" fmla="*/ 130 w 178"/>
                  <a:gd name="T19" fmla="*/ 2 h 163"/>
                  <a:gd name="T20" fmla="*/ 124 w 178"/>
                  <a:gd name="T21" fmla="*/ 3 h 163"/>
                  <a:gd name="T22" fmla="*/ 118 w 178"/>
                  <a:gd name="T23" fmla="*/ 3 h 163"/>
                  <a:gd name="T24" fmla="*/ 114 w 178"/>
                  <a:gd name="T25" fmla="*/ 5 h 163"/>
                  <a:gd name="T26" fmla="*/ 110 w 178"/>
                  <a:gd name="T27" fmla="*/ 5 h 163"/>
                  <a:gd name="T28" fmla="*/ 106 w 178"/>
                  <a:gd name="T29" fmla="*/ 6 h 163"/>
                  <a:gd name="T30" fmla="*/ 104 w 178"/>
                  <a:gd name="T31" fmla="*/ 6 h 163"/>
                  <a:gd name="T32" fmla="*/ 104 w 178"/>
                  <a:gd name="T33" fmla="*/ 7 h 163"/>
                  <a:gd name="T34" fmla="*/ 97 w 178"/>
                  <a:gd name="T35" fmla="*/ 53 h 163"/>
                  <a:gd name="T36" fmla="*/ 0 w 178"/>
                  <a:gd name="T37" fmla="*/ 159 h 163"/>
                  <a:gd name="T38" fmla="*/ 118 w 178"/>
                  <a:gd name="T39" fmla="*/ 163 h 163"/>
                  <a:gd name="T40" fmla="*/ 178 w 178"/>
                  <a:gd name="T41" fmla="*/ 3 h 163"/>
                  <a:gd name="T42" fmla="*/ 178 w 178"/>
                  <a:gd name="T43" fmla="*/ 3 h 1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8"/>
                  <a:gd name="T67" fmla="*/ 0 h 163"/>
                  <a:gd name="T68" fmla="*/ 178 w 178"/>
                  <a:gd name="T69" fmla="*/ 163 h 1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8" h="163">
                    <a:moveTo>
                      <a:pt x="178" y="3"/>
                    </a:moveTo>
                    <a:lnTo>
                      <a:pt x="175" y="1"/>
                    </a:lnTo>
                    <a:lnTo>
                      <a:pt x="172" y="0"/>
                    </a:lnTo>
                    <a:lnTo>
                      <a:pt x="167" y="0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1"/>
                    </a:lnTo>
                    <a:lnTo>
                      <a:pt x="144" y="2"/>
                    </a:lnTo>
                    <a:lnTo>
                      <a:pt x="137" y="2"/>
                    </a:lnTo>
                    <a:lnTo>
                      <a:pt x="130" y="2"/>
                    </a:lnTo>
                    <a:lnTo>
                      <a:pt x="124" y="3"/>
                    </a:lnTo>
                    <a:lnTo>
                      <a:pt x="118" y="3"/>
                    </a:lnTo>
                    <a:lnTo>
                      <a:pt x="114" y="5"/>
                    </a:lnTo>
                    <a:lnTo>
                      <a:pt x="110" y="5"/>
                    </a:lnTo>
                    <a:lnTo>
                      <a:pt x="106" y="6"/>
                    </a:lnTo>
                    <a:lnTo>
                      <a:pt x="104" y="6"/>
                    </a:lnTo>
                    <a:lnTo>
                      <a:pt x="104" y="7"/>
                    </a:lnTo>
                    <a:lnTo>
                      <a:pt x="97" y="53"/>
                    </a:lnTo>
                    <a:lnTo>
                      <a:pt x="0" y="159"/>
                    </a:lnTo>
                    <a:lnTo>
                      <a:pt x="118" y="163"/>
                    </a:lnTo>
                    <a:lnTo>
                      <a:pt x="178" y="3"/>
                    </a:lnTo>
                    <a:close/>
                  </a:path>
                </a:pathLst>
              </a:custGeom>
              <a:solidFill>
                <a:srgbClr val="C2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49"/>
              <p:cNvSpPr>
                <a:spLocks/>
              </p:cNvSpPr>
              <p:nvPr/>
            </p:nvSpPr>
            <p:spPr bwMode="auto">
              <a:xfrm>
                <a:off x="4323" y="2218"/>
                <a:ext cx="192" cy="283"/>
              </a:xfrm>
              <a:custGeom>
                <a:avLst/>
                <a:gdLst>
                  <a:gd name="T0" fmla="*/ 0 w 192"/>
                  <a:gd name="T1" fmla="*/ 201 h 283"/>
                  <a:gd name="T2" fmla="*/ 49 w 192"/>
                  <a:gd name="T3" fmla="*/ 171 h 283"/>
                  <a:gd name="T4" fmla="*/ 39 w 192"/>
                  <a:gd name="T5" fmla="*/ 152 h 283"/>
                  <a:gd name="T6" fmla="*/ 39 w 192"/>
                  <a:gd name="T7" fmla="*/ 151 h 283"/>
                  <a:gd name="T8" fmla="*/ 39 w 192"/>
                  <a:gd name="T9" fmla="*/ 149 h 283"/>
                  <a:gd name="T10" fmla="*/ 40 w 192"/>
                  <a:gd name="T11" fmla="*/ 145 h 283"/>
                  <a:gd name="T12" fmla="*/ 43 w 192"/>
                  <a:gd name="T13" fmla="*/ 141 h 283"/>
                  <a:gd name="T14" fmla="*/ 44 w 192"/>
                  <a:gd name="T15" fmla="*/ 137 h 283"/>
                  <a:gd name="T16" fmla="*/ 45 w 192"/>
                  <a:gd name="T17" fmla="*/ 133 h 283"/>
                  <a:gd name="T18" fmla="*/ 49 w 192"/>
                  <a:gd name="T19" fmla="*/ 129 h 283"/>
                  <a:gd name="T20" fmla="*/ 52 w 192"/>
                  <a:gd name="T21" fmla="*/ 124 h 283"/>
                  <a:gd name="T22" fmla="*/ 56 w 192"/>
                  <a:gd name="T23" fmla="*/ 120 h 283"/>
                  <a:gd name="T24" fmla="*/ 62 w 192"/>
                  <a:gd name="T25" fmla="*/ 114 h 283"/>
                  <a:gd name="T26" fmla="*/ 68 w 192"/>
                  <a:gd name="T27" fmla="*/ 107 h 283"/>
                  <a:gd name="T28" fmla="*/ 75 w 192"/>
                  <a:gd name="T29" fmla="*/ 101 h 283"/>
                  <a:gd name="T30" fmla="*/ 82 w 192"/>
                  <a:gd name="T31" fmla="*/ 93 h 283"/>
                  <a:gd name="T32" fmla="*/ 90 w 192"/>
                  <a:gd name="T33" fmla="*/ 85 h 283"/>
                  <a:gd name="T34" fmla="*/ 100 w 192"/>
                  <a:gd name="T35" fmla="*/ 77 h 283"/>
                  <a:gd name="T36" fmla="*/ 109 w 192"/>
                  <a:gd name="T37" fmla="*/ 69 h 283"/>
                  <a:gd name="T38" fmla="*/ 118 w 192"/>
                  <a:gd name="T39" fmla="*/ 61 h 283"/>
                  <a:gd name="T40" fmla="*/ 128 w 192"/>
                  <a:gd name="T41" fmla="*/ 52 h 283"/>
                  <a:gd name="T42" fmla="*/ 138 w 192"/>
                  <a:gd name="T43" fmla="*/ 44 h 283"/>
                  <a:gd name="T44" fmla="*/ 147 w 192"/>
                  <a:gd name="T45" fmla="*/ 37 h 283"/>
                  <a:gd name="T46" fmla="*/ 156 w 192"/>
                  <a:gd name="T47" fmla="*/ 28 h 283"/>
                  <a:gd name="T48" fmla="*/ 164 w 192"/>
                  <a:gd name="T49" fmla="*/ 22 h 283"/>
                  <a:gd name="T50" fmla="*/ 172 w 192"/>
                  <a:gd name="T51" fmla="*/ 15 h 283"/>
                  <a:gd name="T52" fmla="*/ 179 w 192"/>
                  <a:gd name="T53" fmla="*/ 10 h 283"/>
                  <a:gd name="T54" fmla="*/ 183 w 192"/>
                  <a:gd name="T55" fmla="*/ 6 h 283"/>
                  <a:gd name="T56" fmla="*/ 188 w 192"/>
                  <a:gd name="T57" fmla="*/ 3 h 283"/>
                  <a:gd name="T58" fmla="*/ 191 w 192"/>
                  <a:gd name="T59" fmla="*/ 0 h 283"/>
                  <a:gd name="T60" fmla="*/ 192 w 192"/>
                  <a:gd name="T61" fmla="*/ 0 h 283"/>
                  <a:gd name="T62" fmla="*/ 120 w 192"/>
                  <a:gd name="T63" fmla="*/ 283 h 283"/>
                  <a:gd name="T64" fmla="*/ 0 w 192"/>
                  <a:gd name="T65" fmla="*/ 201 h 283"/>
                  <a:gd name="T66" fmla="*/ 0 w 192"/>
                  <a:gd name="T67" fmla="*/ 201 h 2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2"/>
                  <a:gd name="T103" fmla="*/ 0 h 283"/>
                  <a:gd name="T104" fmla="*/ 192 w 192"/>
                  <a:gd name="T105" fmla="*/ 283 h 2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2" h="283">
                    <a:moveTo>
                      <a:pt x="0" y="201"/>
                    </a:moveTo>
                    <a:lnTo>
                      <a:pt x="49" y="171"/>
                    </a:lnTo>
                    <a:lnTo>
                      <a:pt x="39" y="152"/>
                    </a:lnTo>
                    <a:lnTo>
                      <a:pt x="39" y="151"/>
                    </a:lnTo>
                    <a:lnTo>
                      <a:pt x="39" y="149"/>
                    </a:lnTo>
                    <a:lnTo>
                      <a:pt x="40" y="145"/>
                    </a:lnTo>
                    <a:lnTo>
                      <a:pt x="43" y="141"/>
                    </a:lnTo>
                    <a:lnTo>
                      <a:pt x="44" y="137"/>
                    </a:lnTo>
                    <a:lnTo>
                      <a:pt x="45" y="133"/>
                    </a:lnTo>
                    <a:lnTo>
                      <a:pt x="49" y="129"/>
                    </a:lnTo>
                    <a:lnTo>
                      <a:pt x="52" y="124"/>
                    </a:lnTo>
                    <a:lnTo>
                      <a:pt x="56" y="120"/>
                    </a:lnTo>
                    <a:lnTo>
                      <a:pt x="62" y="114"/>
                    </a:lnTo>
                    <a:lnTo>
                      <a:pt x="68" y="107"/>
                    </a:lnTo>
                    <a:lnTo>
                      <a:pt x="75" y="101"/>
                    </a:lnTo>
                    <a:lnTo>
                      <a:pt x="82" y="93"/>
                    </a:lnTo>
                    <a:lnTo>
                      <a:pt x="90" y="85"/>
                    </a:lnTo>
                    <a:lnTo>
                      <a:pt x="100" y="77"/>
                    </a:lnTo>
                    <a:lnTo>
                      <a:pt x="109" y="69"/>
                    </a:lnTo>
                    <a:lnTo>
                      <a:pt x="118" y="61"/>
                    </a:lnTo>
                    <a:lnTo>
                      <a:pt x="128" y="52"/>
                    </a:lnTo>
                    <a:lnTo>
                      <a:pt x="138" y="44"/>
                    </a:lnTo>
                    <a:lnTo>
                      <a:pt x="147" y="37"/>
                    </a:lnTo>
                    <a:lnTo>
                      <a:pt x="156" y="28"/>
                    </a:lnTo>
                    <a:lnTo>
                      <a:pt x="164" y="22"/>
                    </a:lnTo>
                    <a:lnTo>
                      <a:pt x="172" y="15"/>
                    </a:lnTo>
                    <a:lnTo>
                      <a:pt x="179" y="10"/>
                    </a:lnTo>
                    <a:lnTo>
                      <a:pt x="183" y="6"/>
                    </a:lnTo>
                    <a:lnTo>
                      <a:pt x="188" y="3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20" y="28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C2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0"/>
              <p:cNvSpPr>
                <a:spLocks/>
              </p:cNvSpPr>
              <p:nvPr/>
            </p:nvSpPr>
            <p:spPr bwMode="auto">
              <a:xfrm>
                <a:off x="4739" y="1776"/>
                <a:ext cx="178" cy="221"/>
              </a:xfrm>
              <a:custGeom>
                <a:avLst/>
                <a:gdLst>
                  <a:gd name="T0" fmla="*/ 47 w 178"/>
                  <a:gd name="T1" fmla="*/ 0 h 221"/>
                  <a:gd name="T2" fmla="*/ 46 w 178"/>
                  <a:gd name="T3" fmla="*/ 0 h 221"/>
                  <a:gd name="T4" fmla="*/ 46 w 178"/>
                  <a:gd name="T5" fmla="*/ 4 h 221"/>
                  <a:gd name="T6" fmla="*/ 45 w 178"/>
                  <a:gd name="T7" fmla="*/ 9 h 221"/>
                  <a:gd name="T8" fmla="*/ 45 w 178"/>
                  <a:gd name="T9" fmla="*/ 14 h 221"/>
                  <a:gd name="T10" fmla="*/ 44 w 178"/>
                  <a:gd name="T11" fmla="*/ 17 h 221"/>
                  <a:gd name="T12" fmla="*/ 43 w 178"/>
                  <a:gd name="T13" fmla="*/ 21 h 221"/>
                  <a:gd name="T14" fmla="*/ 43 w 178"/>
                  <a:gd name="T15" fmla="*/ 25 h 221"/>
                  <a:gd name="T16" fmla="*/ 43 w 178"/>
                  <a:gd name="T17" fmla="*/ 29 h 221"/>
                  <a:gd name="T18" fmla="*/ 41 w 178"/>
                  <a:gd name="T19" fmla="*/ 31 h 221"/>
                  <a:gd name="T20" fmla="*/ 41 w 178"/>
                  <a:gd name="T21" fmla="*/ 35 h 221"/>
                  <a:gd name="T22" fmla="*/ 40 w 178"/>
                  <a:gd name="T23" fmla="*/ 39 h 221"/>
                  <a:gd name="T24" fmla="*/ 39 w 178"/>
                  <a:gd name="T25" fmla="*/ 43 h 221"/>
                  <a:gd name="T26" fmla="*/ 37 w 178"/>
                  <a:gd name="T27" fmla="*/ 45 h 221"/>
                  <a:gd name="T28" fmla="*/ 35 w 178"/>
                  <a:gd name="T29" fmla="*/ 48 h 221"/>
                  <a:gd name="T30" fmla="*/ 32 w 178"/>
                  <a:gd name="T31" fmla="*/ 52 h 221"/>
                  <a:gd name="T32" fmla="*/ 30 w 178"/>
                  <a:gd name="T33" fmla="*/ 57 h 221"/>
                  <a:gd name="T34" fmla="*/ 26 w 178"/>
                  <a:gd name="T35" fmla="*/ 61 h 221"/>
                  <a:gd name="T36" fmla="*/ 23 w 178"/>
                  <a:gd name="T37" fmla="*/ 66 h 221"/>
                  <a:gd name="T38" fmla="*/ 20 w 178"/>
                  <a:gd name="T39" fmla="*/ 69 h 221"/>
                  <a:gd name="T40" fmla="*/ 17 w 178"/>
                  <a:gd name="T41" fmla="*/ 74 h 221"/>
                  <a:gd name="T42" fmla="*/ 13 w 178"/>
                  <a:gd name="T43" fmla="*/ 78 h 221"/>
                  <a:gd name="T44" fmla="*/ 10 w 178"/>
                  <a:gd name="T45" fmla="*/ 81 h 221"/>
                  <a:gd name="T46" fmla="*/ 7 w 178"/>
                  <a:gd name="T47" fmla="*/ 85 h 221"/>
                  <a:gd name="T48" fmla="*/ 5 w 178"/>
                  <a:gd name="T49" fmla="*/ 88 h 221"/>
                  <a:gd name="T50" fmla="*/ 1 w 178"/>
                  <a:gd name="T51" fmla="*/ 92 h 221"/>
                  <a:gd name="T52" fmla="*/ 0 w 178"/>
                  <a:gd name="T53" fmla="*/ 94 h 221"/>
                  <a:gd name="T54" fmla="*/ 1 w 178"/>
                  <a:gd name="T55" fmla="*/ 94 h 221"/>
                  <a:gd name="T56" fmla="*/ 5 w 178"/>
                  <a:gd name="T57" fmla="*/ 95 h 221"/>
                  <a:gd name="T58" fmla="*/ 7 w 178"/>
                  <a:gd name="T59" fmla="*/ 95 h 221"/>
                  <a:gd name="T60" fmla="*/ 11 w 178"/>
                  <a:gd name="T61" fmla="*/ 97 h 221"/>
                  <a:gd name="T62" fmla="*/ 14 w 178"/>
                  <a:gd name="T63" fmla="*/ 98 h 221"/>
                  <a:gd name="T64" fmla="*/ 19 w 178"/>
                  <a:gd name="T65" fmla="*/ 100 h 221"/>
                  <a:gd name="T66" fmla="*/ 22 w 178"/>
                  <a:gd name="T67" fmla="*/ 101 h 221"/>
                  <a:gd name="T68" fmla="*/ 26 w 178"/>
                  <a:gd name="T69" fmla="*/ 103 h 221"/>
                  <a:gd name="T70" fmla="*/ 31 w 178"/>
                  <a:gd name="T71" fmla="*/ 105 h 221"/>
                  <a:gd name="T72" fmla="*/ 34 w 178"/>
                  <a:gd name="T73" fmla="*/ 107 h 221"/>
                  <a:gd name="T74" fmla="*/ 38 w 178"/>
                  <a:gd name="T75" fmla="*/ 109 h 221"/>
                  <a:gd name="T76" fmla="*/ 42 w 178"/>
                  <a:gd name="T77" fmla="*/ 111 h 221"/>
                  <a:gd name="T78" fmla="*/ 45 w 178"/>
                  <a:gd name="T79" fmla="*/ 114 h 221"/>
                  <a:gd name="T80" fmla="*/ 49 w 178"/>
                  <a:gd name="T81" fmla="*/ 117 h 221"/>
                  <a:gd name="T82" fmla="*/ 53 w 178"/>
                  <a:gd name="T83" fmla="*/ 122 h 221"/>
                  <a:gd name="T84" fmla="*/ 59 w 178"/>
                  <a:gd name="T85" fmla="*/ 127 h 221"/>
                  <a:gd name="T86" fmla="*/ 64 w 178"/>
                  <a:gd name="T87" fmla="*/ 133 h 221"/>
                  <a:gd name="T88" fmla="*/ 69 w 178"/>
                  <a:gd name="T89" fmla="*/ 140 h 221"/>
                  <a:gd name="T90" fmla="*/ 71 w 178"/>
                  <a:gd name="T91" fmla="*/ 144 h 221"/>
                  <a:gd name="T92" fmla="*/ 74 w 178"/>
                  <a:gd name="T93" fmla="*/ 148 h 221"/>
                  <a:gd name="T94" fmla="*/ 76 w 178"/>
                  <a:gd name="T95" fmla="*/ 150 h 221"/>
                  <a:gd name="T96" fmla="*/ 77 w 178"/>
                  <a:gd name="T97" fmla="*/ 152 h 221"/>
                  <a:gd name="T98" fmla="*/ 71 w 178"/>
                  <a:gd name="T99" fmla="*/ 161 h 221"/>
                  <a:gd name="T100" fmla="*/ 76 w 178"/>
                  <a:gd name="T101" fmla="*/ 221 h 221"/>
                  <a:gd name="T102" fmla="*/ 178 w 178"/>
                  <a:gd name="T103" fmla="*/ 86 h 221"/>
                  <a:gd name="T104" fmla="*/ 121 w 178"/>
                  <a:gd name="T105" fmla="*/ 26 h 221"/>
                  <a:gd name="T106" fmla="*/ 47 w 178"/>
                  <a:gd name="T107" fmla="*/ 0 h 221"/>
                  <a:gd name="T108" fmla="*/ 47 w 178"/>
                  <a:gd name="T109" fmla="*/ 0 h 22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8"/>
                  <a:gd name="T166" fmla="*/ 0 h 221"/>
                  <a:gd name="T167" fmla="*/ 178 w 178"/>
                  <a:gd name="T168" fmla="*/ 221 h 22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8" h="221">
                    <a:moveTo>
                      <a:pt x="47" y="0"/>
                    </a:moveTo>
                    <a:lnTo>
                      <a:pt x="46" y="0"/>
                    </a:lnTo>
                    <a:lnTo>
                      <a:pt x="46" y="4"/>
                    </a:lnTo>
                    <a:lnTo>
                      <a:pt x="45" y="9"/>
                    </a:lnTo>
                    <a:lnTo>
                      <a:pt x="45" y="14"/>
                    </a:lnTo>
                    <a:lnTo>
                      <a:pt x="44" y="17"/>
                    </a:lnTo>
                    <a:lnTo>
                      <a:pt x="43" y="21"/>
                    </a:lnTo>
                    <a:lnTo>
                      <a:pt x="43" y="25"/>
                    </a:lnTo>
                    <a:lnTo>
                      <a:pt x="43" y="29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0" y="39"/>
                    </a:lnTo>
                    <a:lnTo>
                      <a:pt x="39" y="43"/>
                    </a:lnTo>
                    <a:lnTo>
                      <a:pt x="37" y="45"/>
                    </a:lnTo>
                    <a:lnTo>
                      <a:pt x="35" y="48"/>
                    </a:lnTo>
                    <a:lnTo>
                      <a:pt x="32" y="52"/>
                    </a:lnTo>
                    <a:lnTo>
                      <a:pt x="30" y="57"/>
                    </a:lnTo>
                    <a:lnTo>
                      <a:pt x="26" y="61"/>
                    </a:lnTo>
                    <a:lnTo>
                      <a:pt x="23" y="66"/>
                    </a:lnTo>
                    <a:lnTo>
                      <a:pt x="20" y="69"/>
                    </a:lnTo>
                    <a:lnTo>
                      <a:pt x="17" y="74"/>
                    </a:lnTo>
                    <a:lnTo>
                      <a:pt x="13" y="78"/>
                    </a:lnTo>
                    <a:lnTo>
                      <a:pt x="10" y="81"/>
                    </a:lnTo>
                    <a:lnTo>
                      <a:pt x="7" y="85"/>
                    </a:lnTo>
                    <a:lnTo>
                      <a:pt x="5" y="88"/>
                    </a:lnTo>
                    <a:lnTo>
                      <a:pt x="1" y="92"/>
                    </a:lnTo>
                    <a:lnTo>
                      <a:pt x="0" y="94"/>
                    </a:lnTo>
                    <a:lnTo>
                      <a:pt x="1" y="94"/>
                    </a:lnTo>
                    <a:lnTo>
                      <a:pt x="5" y="95"/>
                    </a:lnTo>
                    <a:lnTo>
                      <a:pt x="7" y="95"/>
                    </a:lnTo>
                    <a:lnTo>
                      <a:pt x="11" y="97"/>
                    </a:lnTo>
                    <a:lnTo>
                      <a:pt x="14" y="98"/>
                    </a:lnTo>
                    <a:lnTo>
                      <a:pt x="19" y="100"/>
                    </a:lnTo>
                    <a:lnTo>
                      <a:pt x="22" y="101"/>
                    </a:lnTo>
                    <a:lnTo>
                      <a:pt x="26" y="103"/>
                    </a:lnTo>
                    <a:lnTo>
                      <a:pt x="31" y="105"/>
                    </a:lnTo>
                    <a:lnTo>
                      <a:pt x="34" y="107"/>
                    </a:lnTo>
                    <a:lnTo>
                      <a:pt x="38" y="109"/>
                    </a:lnTo>
                    <a:lnTo>
                      <a:pt x="42" y="111"/>
                    </a:lnTo>
                    <a:lnTo>
                      <a:pt x="45" y="114"/>
                    </a:lnTo>
                    <a:lnTo>
                      <a:pt x="49" y="117"/>
                    </a:lnTo>
                    <a:lnTo>
                      <a:pt x="53" y="122"/>
                    </a:lnTo>
                    <a:lnTo>
                      <a:pt x="59" y="127"/>
                    </a:lnTo>
                    <a:lnTo>
                      <a:pt x="64" y="133"/>
                    </a:lnTo>
                    <a:lnTo>
                      <a:pt x="69" y="140"/>
                    </a:lnTo>
                    <a:lnTo>
                      <a:pt x="71" y="144"/>
                    </a:lnTo>
                    <a:lnTo>
                      <a:pt x="74" y="148"/>
                    </a:lnTo>
                    <a:lnTo>
                      <a:pt x="76" y="150"/>
                    </a:lnTo>
                    <a:lnTo>
                      <a:pt x="77" y="152"/>
                    </a:lnTo>
                    <a:lnTo>
                      <a:pt x="71" y="161"/>
                    </a:lnTo>
                    <a:lnTo>
                      <a:pt x="76" y="221"/>
                    </a:lnTo>
                    <a:lnTo>
                      <a:pt x="178" y="86"/>
                    </a:lnTo>
                    <a:lnTo>
                      <a:pt x="121" y="2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2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51"/>
              <p:cNvSpPr>
                <a:spLocks/>
              </p:cNvSpPr>
              <p:nvPr/>
            </p:nvSpPr>
            <p:spPr bwMode="auto">
              <a:xfrm>
                <a:off x="4937" y="1959"/>
                <a:ext cx="165" cy="165"/>
              </a:xfrm>
              <a:custGeom>
                <a:avLst/>
                <a:gdLst>
                  <a:gd name="T0" fmla="*/ 83 w 165"/>
                  <a:gd name="T1" fmla="*/ 0 h 165"/>
                  <a:gd name="T2" fmla="*/ 84 w 165"/>
                  <a:gd name="T3" fmla="*/ 2 h 165"/>
                  <a:gd name="T4" fmla="*/ 85 w 165"/>
                  <a:gd name="T5" fmla="*/ 4 h 165"/>
                  <a:gd name="T6" fmla="*/ 89 w 165"/>
                  <a:gd name="T7" fmla="*/ 8 h 165"/>
                  <a:gd name="T8" fmla="*/ 92 w 165"/>
                  <a:gd name="T9" fmla="*/ 12 h 165"/>
                  <a:gd name="T10" fmla="*/ 97 w 165"/>
                  <a:gd name="T11" fmla="*/ 18 h 165"/>
                  <a:gd name="T12" fmla="*/ 100 w 165"/>
                  <a:gd name="T13" fmla="*/ 22 h 165"/>
                  <a:gd name="T14" fmla="*/ 105 w 165"/>
                  <a:gd name="T15" fmla="*/ 29 h 165"/>
                  <a:gd name="T16" fmla="*/ 110 w 165"/>
                  <a:gd name="T17" fmla="*/ 35 h 165"/>
                  <a:gd name="T18" fmla="*/ 116 w 165"/>
                  <a:gd name="T19" fmla="*/ 41 h 165"/>
                  <a:gd name="T20" fmla="*/ 121 w 165"/>
                  <a:gd name="T21" fmla="*/ 49 h 165"/>
                  <a:gd name="T22" fmla="*/ 125 w 165"/>
                  <a:gd name="T23" fmla="*/ 57 h 165"/>
                  <a:gd name="T24" fmla="*/ 131 w 165"/>
                  <a:gd name="T25" fmla="*/ 64 h 165"/>
                  <a:gd name="T26" fmla="*/ 136 w 165"/>
                  <a:gd name="T27" fmla="*/ 71 h 165"/>
                  <a:gd name="T28" fmla="*/ 140 w 165"/>
                  <a:gd name="T29" fmla="*/ 79 h 165"/>
                  <a:gd name="T30" fmla="*/ 144 w 165"/>
                  <a:gd name="T31" fmla="*/ 87 h 165"/>
                  <a:gd name="T32" fmla="*/ 148 w 165"/>
                  <a:gd name="T33" fmla="*/ 95 h 165"/>
                  <a:gd name="T34" fmla="*/ 151 w 165"/>
                  <a:gd name="T35" fmla="*/ 102 h 165"/>
                  <a:gd name="T36" fmla="*/ 153 w 165"/>
                  <a:gd name="T37" fmla="*/ 109 h 165"/>
                  <a:gd name="T38" fmla="*/ 156 w 165"/>
                  <a:gd name="T39" fmla="*/ 116 h 165"/>
                  <a:gd name="T40" fmla="*/ 158 w 165"/>
                  <a:gd name="T41" fmla="*/ 123 h 165"/>
                  <a:gd name="T42" fmla="*/ 160 w 165"/>
                  <a:gd name="T43" fmla="*/ 130 h 165"/>
                  <a:gd name="T44" fmla="*/ 160 w 165"/>
                  <a:gd name="T45" fmla="*/ 135 h 165"/>
                  <a:gd name="T46" fmla="*/ 161 w 165"/>
                  <a:gd name="T47" fmla="*/ 142 h 165"/>
                  <a:gd name="T48" fmla="*/ 162 w 165"/>
                  <a:gd name="T49" fmla="*/ 146 h 165"/>
                  <a:gd name="T50" fmla="*/ 163 w 165"/>
                  <a:gd name="T51" fmla="*/ 151 h 165"/>
                  <a:gd name="T52" fmla="*/ 163 w 165"/>
                  <a:gd name="T53" fmla="*/ 154 h 165"/>
                  <a:gd name="T54" fmla="*/ 164 w 165"/>
                  <a:gd name="T55" fmla="*/ 158 h 165"/>
                  <a:gd name="T56" fmla="*/ 164 w 165"/>
                  <a:gd name="T57" fmla="*/ 163 h 165"/>
                  <a:gd name="T58" fmla="*/ 165 w 165"/>
                  <a:gd name="T59" fmla="*/ 165 h 165"/>
                  <a:gd name="T60" fmla="*/ 92 w 165"/>
                  <a:gd name="T61" fmla="*/ 165 h 165"/>
                  <a:gd name="T62" fmla="*/ 0 w 165"/>
                  <a:gd name="T63" fmla="*/ 120 h 165"/>
                  <a:gd name="T64" fmla="*/ 83 w 165"/>
                  <a:gd name="T65" fmla="*/ 0 h 165"/>
                  <a:gd name="T66" fmla="*/ 83 w 165"/>
                  <a:gd name="T67" fmla="*/ 0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5"/>
                  <a:gd name="T103" fmla="*/ 0 h 165"/>
                  <a:gd name="T104" fmla="*/ 165 w 165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5" h="165">
                    <a:moveTo>
                      <a:pt x="83" y="0"/>
                    </a:moveTo>
                    <a:lnTo>
                      <a:pt x="84" y="2"/>
                    </a:lnTo>
                    <a:lnTo>
                      <a:pt x="85" y="4"/>
                    </a:lnTo>
                    <a:lnTo>
                      <a:pt x="89" y="8"/>
                    </a:lnTo>
                    <a:lnTo>
                      <a:pt x="92" y="12"/>
                    </a:lnTo>
                    <a:lnTo>
                      <a:pt x="97" y="18"/>
                    </a:lnTo>
                    <a:lnTo>
                      <a:pt x="100" y="22"/>
                    </a:lnTo>
                    <a:lnTo>
                      <a:pt x="105" y="29"/>
                    </a:lnTo>
                    <a:lnTo>
                      <a:pt x="110" y="35"/>
                    </a:lnTo>
                    <a:lnTo>
                      <a:pt x="116" y="41"/>
                    </a:lnTo>
                    <a:lnTo>
                      <a:pt x="121" y="49"/>
                    </a:lnTo>
                    <a:lnTo>
                      <a:pt x="125" y="57"/>
                    </a:lnTo>
                    <a:lnTo>
                      <a:pt x="131" y="64"/>
                    </a:lnTo>
                    <a:lnTo>
                      <a:pt x="136" y="71"/>
                    </a:lnTo>
                    <a:lnTo>
                      <a:pt x="140" y="79"/>
                    </a:lnTo>
                    <a:lnTo>
                      <a:pt x="144" y="87"/>
                    </a:lnTo>
                    <a:lnTo>
                      <a:pt x="148" y="95"/>
                    </a:lnTo>
                    <a:lnTo>
                      <a:pt x="151" y="102"/>
                    </a:lnTo>
                    <a:lnTo>
                      <a:pt x="153" y="109"/>
                    </a:lnTo>
                    <a:lnTo>
                      <a:pt x="156" y="116"/>
                    </a:lnTo>
                    <a:lnTo>
                      <a:pt x="158" y="123"/>
                    </a:lnTo>
                    <a:lnTo>
                      <a:pt x="160" y="130"/>
                    </a:lnTo>
                    <a:lnTo>
                      <a:pt x="160" y="135"/>
                    </a:lnTo>
                    <a:lnTo>
                      <a:pt x="161" y="142"/>
                    </a:lnTo>
                    <a:lnTo>
                      <a:pt x="162" y="146"/>
                    </a:lnTo>
                    <a:lnTo>
                      <a:pt x="163" y="151"/>
                    </a:lnTo>
                    <a:lnTo>
                      <a:pt x="163" y="154"/>
                    </a:lnTo>
                    <a:lnTo>
                      <a:pt x="164" y="158"/>
                    </a:lnTo>
                    <a:lnTo>
                      <a:pt x="164" y="163"/>
                    </a:lnTo>
                    <a:lnTo>
                      <a:pt x="165" y="165"/>
                    </a:lnTo>
                    <a:lnTo>
                      <a:pt x="92" y="165"/>
                    </a:lnTo>
                    <a:lnTo>
                      <a:pt x="0" y="12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2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4519" y="2328"/>
                <a:ext cx="296" cy="137"/>
              </a:xfrm>
              <a:custGeom>
                <a:avLst/>
                <a:gdLst>
                  <a:gd name="T0" fmla="*/ 296 w 296"/>
                  <a:gd name="T1" fmla="*/ 125 h 137"/>
                  <a:gd name="T2" fmla="*/ 295 w 296"/>
                  <a:gd name="T3" fmla="*/ 124 h 137"/>
                  <a:gd name="T4" fmla="*/ 292 w 296"/>
                  <a:gd name="T5" fmla="*/ 124 h 137"/>
                  <a:gd name="T6" fmla="*/ 287 w 296"/>
                  <a:gd name="T7" fmla="*/ 124 h 137"/>
                  <a:gd name="T8" fmla="*/ 281 w 296"/>
                  <a:gd name="T9" fmla="*/ 124 h 137"/>
                  <a:gd name="T10" fmla="*/ 277 w 296"/>
                  <a:gd name="T11" fmla="*/ 123 h 137"/>
                  <a:gd name="T12" fmla="*/ 273 w 296"/>
                  <a:gd name="T13" fmla="*/ 123 h 137"/>
                  <a:gd name="T14" fmla="*/ 268 w 296"/>
                  <a:gd name="T15" fmla="*/ 123 h 137"/>
                  <a:gd name="T16" fmla="*/ 264 w 296"/>
                  <a:gd name="T17" fmla="*/ 123 h 137"/>
                  <a:gd name="T18" fmla="*/ 259 w 296"/>
                  <a:gd name="T19" fmla="*/ 123 h 137"/>
                  <a:gd name="T20" fmla="*/ 254 w 296"/>
                  <a:gd name="T21" fmla="*/ 123 h 137"/>
                  <a:gd name="T22" fmla="*/ 249 w 296"/>
                  <a:gd name="T23" fmla="*/ 124 h 137"/>
                  <a:gd name="T24" fmla="*/ 244 w 296"/>
                  <a:gd name="T25" fmla="*/ 125 h 137"/>
                  <a:gd name="T26" fmla="*/ 237 w 296"/>
                  <a:gd name="T27" fmla="*/ 125 h 137"/>
                  <a:gd name="T28" fmla="*/ 232 w 296"/>
                  <a:gd name="T29" fmla="*/ 126 h 137"/>
                  <a:gd name="T30" fmla="*/ 226 w 296"/>
                  <a:gd name="T31" fmla="*/ 127 h 137"/>
                  <a:gd name="T32" fmla="*/ 220 w 296"/>
                  <a:gd name="T33" fmla="*/ 128 h 137"/>
                  <a:gd name="T34" fmla="*/ 214 w 296"/>
                  <a:gd name="T35" fmla="*/ 129 h 137"/>
                  <a:gd name="T36" fmla="*/ 209 w 296"/>
                  <a:gd name="T37" fmla="*/ 129 h 137"/>
                  <a:gd name="T38" fmla="*/ 203 w 296"/>
                  <a:gd name="T39" fmla="*/ 130 h 137"/>
                  <a:gd name="T40" fmla="*/ 199 w 296"/>
                  <a:gd name="T41" fmla="*/ 132 h 137"/>
                  <a:gd name="T42" fmla="*/ 194 w 296"/>
                  <a:gd name="T43" fmla="*/ 132 h 137"/>
                  <a:gd name="T44" fmla="*/ 190 w 296"/>
                  <a:gd name="T45" fmla="*/ 133 h 137"/>
                  <a:gd name="T46" fmla="*/ 186 w 296"/>
                  <a:gd name="T47" fmla="*/ 134 h 137"/>
                  <a:gd name="T48" fmla="*/ 183 w 296"/>
                  <a:gd name="T49" fmla="*/ 135 h 137"/>
                  <a:gd name="T50" fmla="*/ 178 w 296"/>
                  <a:gd name="T51" fmla="*/ 136 h 137"/>
                  <a:gd name="T52" fmla="*/ 177 w 296"/>
                  <a:gd name="T53" fmla="*/ 137 h 137"/>
                  <a:gd name="T54" fmla="*/ 175 w 296"/>
                  <a:gd name="T55" fmla="*/ 136 h 137"/>
                  <a:gd name="T56" fmla="*/ 172 w 296"/>
                  <a:gd name="T57" fmla="*/ 134 h 137"/>
                  <a:gd name="T58" fmla="*/ 168 w 296"/>
                  <a:gd name="T59" fmla="*/ 133 h 137"/>
                  <a:gd name="T60" fmla="*/ 165 w 296"/>
                  <a:gd name="T61" fmla="*/ 132 h 137"/>
                  <a:gd name="T62" fmla="*/ 161 w 296"/>
                  <a:gd name="T63" fmla="*/ 130 h 137"/>
                  <a:gd name="T64" fmla="*/ 157 w 296"/>
                  <a:gd name="T65" fmla="*/ 129 h 137"/>
                  <a:gd name="T66" fmla="*/ 152 w 296"/>
                  <a:gd name="T67" fmla="*/ 128 h 137"/>
                  <a:gd name="T68" fmla="*/ 146 w 296"/>
                  <a:gd name="T69" fmla="*/ 127 h 137"/>
                  <a:gd name="T70" fmla="*/ 140 w 296"/>
                  <a:gd name="T71" fmla="*/ 125 h 137"/>
                  <a:gd name="T72" fmla="*/ 134 w 296"/>
                  <a:gd name="T73" fmla="*/ 124 h 137"/>
                  <a:gd name="T74" fmla="*/ 127 w 296"/>
                  <a:gd name="T75" fmla="*/ 122 h 137"/>
                  <a:gd name="T76" fmla="*/ 119 w 296"/>
                  <a:gd name="T77" fmla="*/ 122 h 137"/>
                  <a:gd name="T78" fmla="*/ 112 w 296"/>
                  <a:gd name="T79" fmla="*/ 120 h 137"/>
                  <a:gd name="T80" fmla="*/ 104 w 296"/>
                  <a:gd name="T81" fmla="*/ 120 h 137"/>
                  <a:gd name="T82" fmla="*/ 96 w 296"/>
                  <a:gd name="T83" fmla="*/ 119 h 137"/>
                  <a:gd name="T84" fmla="*/ 87 w 296"/>
                  <a:gd name="T85" fmla="*/ 119 h 137"/>
                  <a:gd name="T86" fmla="*/ 78 w 296"/>
                  <a:gd name="T87" fmla="*/ 119 h 137"/>
                  <a:gd name="T88" fmla="*/ 69 w 296"/>
                  <a:gd name="T89" fmla="*/ 119 h 137"/>
                  <a:gd name="T90" fmla="*/ 60 w 296"/>
                  <a:gd name="T91" fmla="*/ 119 h 137"/>
                  <a:gd name="T92" fmla="*/ 51 w 296"/>
                  <a:gd name="T93" fmla="*/ 119 h 137"/>
                  <a:gd name="T94" fmla="*/ 42 w 296"/>
                  <a:gd name="T95" fmla="*/ 120 h 137"/>
                  <a:gd name="T96" fmla="*/ 36 w 296"/>
                  <a:gd name="T97" fmla="*/ 121 h 137"/>
                  <a:gd name="T98" fmla="*/ 27 w 296"/>
                  <a:gd name="T99" fmla="*/ 121 h 137"/>
                  <a:gd name="T100" fmla="*/ 21 w 296"/>
                  <a:gd name="T101" fmla="*/ 122 h 137"/>
                  <a:gd name="T102" fmla="*/ 15 w 296"/>
                  <a:gd name="T103" fmla="*/ 122 h 137"/>
                  <a:gd name="T104" fmla="*/ 10 w 296"/>
                  <a:gd name="T105" fmla="*/ 123 h 137"/>
                  <a:gd name="T106" fmla="*/ 5 w 296"/>
                  <a:gd name="T107" fmla="*/ 124 h 137"/>
                  <a:gd name="T108" fmla="*/ 2 w 296"/>
                  <a:gd name="T109" fmla="*/ 124 h 137"/>
                  <a:gd name="T110" fmla="*/ 0 w 296"/>
                  <a:gd name="T111" fmla="*/ 125 h 137"/>
                  <a:gd name="T112" fmla="*/ 57 w 296"/>
                  <a:gd name="T113" fmla="*/ 0 h 137"/>
                  <a:gd name="T114" fmla="*/ 296 w 296"/>
                  <a:gd name="T115" fmla="*/ 103 h 137"/>
                  <a:gd name="T116" fmla="*/ 296 w 296"/>
                  <a:gd name="T117" fmla="*/ 125 h 137"/>
                  <a:gd name="T118" fmla="*/ 296 w 296"/>
                  <a:gd name="T119" fmla="*/ 125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6"/>
                  <a:gd name="T181" fmla="*/ 0 h 137"/>
                  <a:gd name="T182" fmla="*/ 296 w 296"/>
                  <a:gd name="T183" fmla="*/ 137 h 1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6" h="137">
                    <a:moveTo>
                      <a:pt x="296" y="125"/>
                    </a:moveTo>
                    <a:lnTo>
                      <a:pt x="295" y="124"/>
                    </a:lnTo>
                    <a:lnTo>
                      <a:pt x="292" y="124"/>
                    </a:lnTo>
                    <a:lnTo>
                      <a:pt x="287" y="124"/>
                    </a:lnTo>
                    <a:lnTo>
                      <a:pt x="281" y="124"/>
                    </a:lnTo>
                    <a:lnTo>
                      <a:pt x="277" y="123"/>
                    </a:lnTo>
                    <a:lnTo>
                      <a:pt x="273" y="123"/>
                    </a:lnTo>
                    <a:lnTo>
                      <a:pt x="268" y="123"/>
                    </a:lnTo>
                    <a:lnTo>
                      <a:pt x="264" y="123"/>
                    </a:lnTo>
                    <a:lnTo>
                      <a:pt x="259" y="123"/>
                    </a:lnTo>
                    <a:lnTo>
                      <a:pt x="254" y="123"/>
                    </a:lnTo>
                    <a:lnTo>
                      <a:pt x="249" y="124"/>
                    </a:lnTo>
                    <a:lnTo>
                      <a:pt x="244" y="125"/>
                    </a:lnTo>
                    <a:lnTo>
                      <a:pt x="237" y="125"/>
                    </a:lnTo>
                    <a:lnTo>
                      <a:pt x="232" y="126"/>
                    </a:lnTo>
                    <a:lnTo>
                      <a:pt x="226" y="127"/>
                    </a:lnTo>
                    <a:lnTo>
                      <a:pt x="220" y="128"/>
                    </a:lnTo>
                    <a:lnTo>
                      <a:pt x="214" y="129"/>
                    </a:lnTo>
                    <a:lnTo>
                      <a:pt x="209" y="129"/>
                    </a:lnTo>
                    <a:lnTo>
                      <a:pt x="203" y="130"/>
                    </a:lnTo>
                    <a:lnTo>
                      <a:pt x="199" y="132"/>
                    </a:lnTo>
                    <a:lnTo>
                      <a:pt x="194" y="132"/>
                    </a:lnTo>
                    <a:lnTo>
                      <a:pt x="190" y="133"/>
                    </a:lnTo>
                    <a:lnTo>
                      <a:pt x="186" y="134"/>
                    </a:lnTo>
                    <a:lnTo>
                      <a:pt x="183" y="135"/>
                    </a:lnTo>
                    <a:lnTo>
                      <a:pt x="178" y="136"/>
                    </a:lnTo>
                    <a:lnTo>
                      <a:pt x="177" y="137"/>
                    </a:lnTo>
                    <a:lnTo>
                      <a:pt x="175" y="136"/>
                    </a:lnTo>
                    <a:lnTo>
                      <a:pt x="172" y="134"/>
                    </a:lnTo>
                    <a:lnTo>
                      <a:pt x="168" y="133"/>
                    </a:lnTo>
                    <a:lnTo>
                      <a:pt x="165" y="132"/>
                    </a:lnTo>
                    <a:lnTo>
                      <a:pt x="161" y="130"/>
                    </a:lnTo>
                    <a:lnTo>
                      <a:pt x="157" y="129"/>
                    </a:lnTo>
                    <a:lnTo>
                      <a:pt x="152" y="128"/>
                    </a:lnTo>
                    <a:lnTo>
                      <a:pt x="146" y="127"/>
                    </a:lnTo>
                    <a:lnTo>
                      <a:pt x="140" y="125"/>
                    </a:lnTo>
                    <a:lnTo>
                      <a:pt x="134" y="124"/>
                    </a:lnTo>
                    <a:lnTo>
                      <a:pt x="127" y="122"/>
                    </a:lnTo>
                    <a:lnTo>
                      <a:pt x="119" y="122"/>
                    </a:lnTo>
                    <a:lnTo>
                      <a:pt x="112" y="120"/>
                    </a:lnTo>
                    <a:lnTo>
                      <a:pt x="104" y="120"/>
                    </a:lnTo>
                    <a:lnTo>
                      <a:pt x="96" y="119"/>
                    </a:lnTo>
                    <a:lnTo>
                      <a:pt x="87" y="119"/>
                    </a:lnTo>
                    <a:lnTo>
                      <a:pt x="78" y="119"/>
                    </a:lnTo>
                    <a:lnTo>
                      <a:pt x="69" y="119"/>
                    </a:lnTo>
                    <a:lnTo>
                      <a:pt x="60" y="119"/>
                    </a:lnTo>
                    <a:lnTo>
                      <a:pt x="51" y="119"/>
                    </a:lnTo>
                    <a:lnTo>
                      <a:pt x="42" y="120"/>
                    </a:lnTo>
                    <a:lnTo>
                      <a:pt x="36" y="121"/>
                    </a:lnTo>
                    <a:lnTo>
                      <a:pt x="27" y="121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0" y="123"/>
                    </a:lnTo>
                    <a:lnTo>
                      <a:pt x="5" y="124"/>
                    </a:lnTo>
                    <a:lnTo>
                      <a:pt x="2" y="124"/>
                    </a:lnTo>
                    <a:lnTo>
                      <a:pt x="0" y="125"/>
                    </a:lnTo>
                    <a:lnTo>
                      <a:pt x="57" y="0"/>
                    </a:lnTo>
                    <a:lnTo>
                      <a:pt x="296" y="103"/>
                    </a:lnTo>
                    <a:lnTo>
                      <a:pt x="296" y="125"/>
                    </a:lnTo>
                    <a:close/>
                  </a:path>
                </a:pathLst>
              </a:custGeom>
              <a:solidFill>
                <a:srgbClr val="A6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4165" y="2593"/>
                <a:ext cx="372" cy="127"/>
              </a:xfrm>
              <a:custGeom>
                <a:avLst/>
                <a:gdLst>
                  <a:gd name="T0" fmla="*/ 372 w 372"/>
                  <a:gd name="T1" fmla="*/ 99 h 127"/>
                  <a:gd name="T2" fmla="*/ 227 w 372"/>
                  <a:gd name="T3" fmla="*/ 127 h 127"/>
                  <a:gd name="T4" fmla="*/ 0 w 372"/>
                  <a:gd name="T5" fmla="*/ 108 h 127"/>
                  <a:gd name="T6" fmla="*/ 93 w 372"/>
                  <a:gd name="T7" fmla="*/ 0 h 127"/>
                  <a:gd name="T8" fmla="*/ 372 w 372"/>
                  <a:gd name="T9" fmla="*/ 99 h 127"/>
                  <a:gd name="T10" fmla="*/ 372 w 372"/>
                  <a:gd name="T11" fmla="*/ 99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2"/>
                  <a:gd name="T19" fmla="*/ 0 h 127"/>
                  <a:gd name="T20" fmla="*/ 372 w 37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2" h="127">
                    <a:moveTo>
                      <a:pt x="372" y="99"/>
                    </a:moveTo>
                    <a:lnTo>
                      <a:pt x="227" y="127"/>
                    </a:lnTo>
                    <a:lnTo>
                      <a:pt x="0" y="108"/>
                    </a:lnTo>
                    <a:lnTo>
                      <a:pt x="93" y="0"/>
                    </a:lnTo>
                    <a:lnTo>
                      <a:pt x="372" y="99"/>
                    </a:lnTo>
                    <a:close/>
                  </a:path>
                </a:pathLst>
              </a:custGeom>
              <a:solidFill>
                <a:srgbClr val="A6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54"/>
              <p:cNvSpPr>
                <a:spLocks/>
              </p:cNvSpPr>
              <p:nvPr/>
            </p:nvSpPr>
            <p:spPr bwMode="auto">
              <a:xfrm>
                <a:off x="3924" y="2792"/>
                <a:ext cx="326" cy="90"/>
              </a:xfrm>
              <a:custGeom>
                <a:avLst/>
                <a:gdLst>
                  <a:gd name="T0" fmla="*/ 326 w 326"/>
                  <a:gd name="T1" fmla="*/ 86 h 90"/>
                  <a:gd name="T2" fmla="*/ 211 w 326"/>
                  <a:gd name="T3" fmla="*/ 90 h 90"/>
                  <a:gd name="T4" fmla="*/ 0 w 326"/>
                  <a:gd name="T5" fmla="*/ 90 h 90"/>
                  <a:gd name="T6" fmla="*/ 24 w 326"/>
                  <a:gd name="T7" fmla="*/ 0 h 90"/>
                  <a:gd name="T8" fmla="*/ 289 w 326"/>
                  <a:gd name="T9" fmla="*/ 58 h 90"/>
                  <a:gd name="T10" fmla="*/ 326 w 326"/>
                  <a:gd name="T11" fmla="*/ 86 h 90"/>
                  <a:gd name="T12" fmla="*/ 326 w 326"/>
                  <a:gd name="T13" fmla="*/ 86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6"/>
                  <a:gd name="T22" fmla="*/ 0 h 90"/>
                  <a:gd name="T23" fmla="*/ 326 w 326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6" h="90">
                    <a:moveTo>
                      <a:pt x="326" y="86"/>
                    </a:moveTo>
                    <a:lnTo>
                      <a:pt x="211" y="90"/>
                    </a:lnTo>
                    <a:lnTo>
                      <a:pt x="0" y="90"/>
                    </a:lnTo>
                    <a:lnTo>
                      <a:pt x="24" y="0"/>
                    </a:lnTo>
                    <a:lnTo>
                      <a:pt x="289" y="58"/>
                    </a:lnTo>
                    <a:lnTo>
                      <a:pt x="326" y="86"/>
                    </a:lnTo>
                    <a:close/>
                  </a:path>
                </a:pathLst>
              </a:custGeom>
              <a:solidFill>
                <a:srgbClr val="A6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5"/>
              <p:cNvSpPr>
                <a:spLocks/>
              </p:cNvSpPr>
              <p:nvPr/>
            </p:nvSpPr>
            <p:spPr bwMode="auto">
              <a:xfrm>
                <a:off x="3581" y="1724"/>
                <a:ext cx="1541" cy="1315"/>
              </a:xfrm>
              <a:custGeom>
                <a:avLst/>
                <a:gdLst>
                  <a:gd name="T0" fmla="*/ 19 w 1541"/>
                  <a:gd name="T1" fmla="*/ 1262 h 1315"/>
                  <a:gd name="T2" fmla="*/ 59 w 1541"/>
                  <a:gd name="T3" fmla="*/ 1182 h 1315"/>
                  <a:gd name="T4" fmla="*/ 85 w 1541"/>
                  <a:gd name="T5" fmla="*/ 1146 h 1315"/>
                  <a:gd name="T6" fmla="*/ 128 w 1541"/>
                  <a:gd name="T7" fmla="*/ 1143 h 1315"/>
                  <a:gd name="T8" fmla="*/ 201 w 1541"/>
                  <a:gd name="T9" fmla="*/ 1142 h 1315"/>
                  <a:gd name="T10" fmla="*/ 245 w 1541"/>
                  <a:gd name="T11" fmla="*/ 1142 h 1315"/>
                  <a:gd name="T12" fmla="*/ 259 w 1541"/>
                  <a:gd name="T13" fmla="*/ 1078 h 1315"/>
                  <a:gd name="T14" fmla="*/ 285 w 1541"/>
                  <a:gd name="T15" fmla="*/ 983 h 1315"/>
                  <a:gd name="T16" fmla="*/ 300 w 1541"/>
                  <a:gd name="T17" fmla="*/ 935 h 1315"/>
                  <a:gd name="T18" fmla="*/ 348 w 1541"/>
                  <a:gd name="T19" fmla="*/ 925 h 1315"/>
                  <a:gd name="T20" fmla="*/ 459 w 1541"/>
                  <a:gd name="T21" fmla="*/ 919 h 1315"/>
                  <a:gd name="T22" fmla="*/ 539 w 1541"/>
                  <a:gd name="T23" fmla="*/ 920 h 1315"/>
                  <a:gd name="T24" fmla="*/ 554 w 1541"/>
                  <a:gd name="T25" fmla="*/ 866 h 1315"/>
                  <a:gd name="T26" fmla="*/ 591 w 1541"/>
                  <a:gd name="T27" fmla="*/ 752 h 1315"/>
                  <a:gd name="T28" fmla="*/ 623 w 1541"/>
                  <a:gd name="T29" fmla="*/ 681 h 1315"/>
                  <a:gd name="T30" fmla="*/ 840 w 1541"/>
                  <a:gd name="T31" fmla="*/ 685 h 1315"/>
                  <a:gd name="T32" fmla="*/ 885 w 1541"/>
                  <a:gd name="T33" fmla="*/ 570 h 1315"/>
                  <a:gd name="T34" fmla="*/ 940 w 1541"/>
                  <a:gd name="T35" fmla="*/ 469 h 1315"/>
                  <a:gd name="T36" fmla="*/ 968 w 1541"/>
                  <a:gd name="T37" fmla="*/ 452 h 1315"/>
                  <a:gd name="T38" fmla="*/ 1031 w 1541"/>
                  <a:gd name="T39" fmla="*/ 470 h 1315"/>
                  <a:gd name="T40" fmla="*/ 1088 w 1541"/>
                  <a:gd name="T41" fmla="*/ 495 h 1315"/>
                  <a:gd name="T42" fmla="*/ 1123 w 1541"/>
                  <a:gd name="T43" fmla="*/ 455 h 1315"/>
                  <a:gd name="T44" fmla="*/ 1220 w 1541"/>
                  <a:gd name="T45" fmla="*/ 282 h 1315"/>
                  <a:gd name="T46" fmla="*/ 1299 w 1541"/>
                  <a:gd name="T47" fmla="*/ 164 h 1315"/>
                  <a:gd name="T48" fmla="*/ 1306 w 1541"/>
                  <a:gd name="T49" fmla="*/ 135 h 1315"/>
                  <a:gd name="T50" fmla="*/ 1265 w 1541"/>
                  <a:gd name="T51" fmla="*/ 99 h 1315"/>
                  <a:gd name="T52" fmla="*/ 1215 w 1541"/>
                  <a:gd name="T53" fmla="*/ 70 h 1315"/>
                  <a:gd name="T54" fmla="*/ 1228 w 1541"/>
                  <a:gd name="T55" fmla="*/ 60 h 1315"/>
                  <a:gd name="T56" fmla="*/ 1349 w 1541"/>
                  <a:gd name="T57" fmla="*/ 36 h 1315"/>
                  <a:gd name="T58" fmla="*/ 1489 w 1541"/>
                  <a:gd name="T59" fmla="*/ 6 h 1315"/>
                  <a:gd name="T60" fmla="*/ 1526 w 1541"/>
                  <a:gd name="T61" fmla="*/ 23 h 1315"/>
                  <a:gd name="T62" fmla="*/ 1540 w 1541"/>
                  <a:gd name="T63" fmla="*/ 203 h 1315"/>
                  <a:gd name="T64" fmla="*/ 1530 w 1541"/>
                  <a:gd name="T65" fmla="*/ 358 h 1315"/>
                  <a:gd name="T66" fmla="*/ 1517 w 1541"/>
                  <a:gd name="T67" fmla="*/ 394 h 1315"/>
                  <a:gd name="T68" fmla="*/ 1493 w 1541"/>
                  <a:gd name="T69" fmla="*/ 350 h 1315"/>
                  <a:gd name="T70" fmla="*/ 1448 w 1541"/>
                  <a:gd name="T71" fmla="*/ 292 h 1315"/>
                  <a:gd name="T72" fmla="*/ 1420 w 1541"/>
                  <a:gd name="T73" fmla="*/ 281 h 1315"/>
                  <a:gd name="T74" fmla="*/ 1354 w 1541"/>
                  <a:gd name="T75" fmla="*/ 415 h 1315"/>
                  <a:gd name="T76" fmla="*/ 1267 w 1541"/>
                  <a:gd name="T77" fmla="*/ 636 h 1315"/>
                  <a:gd name="T78" fmla="*/ 1228 w 1541"/>
                  <a:gd name="T79" fmla="*/ 726 h 1315"/>
                  <a:gd name="T80" fmla="*/ 1162 w 1541"/>
                  <a:gd name="T81" fmla="*/ 698 h 1315"/>
                  <a:gd name="T82" fmla="*/ 1050 w 1541"/>
                  <a:gd name="T83" fmla="*/ 662 h 1315"/>
                  <a:gd name="T84" fmla="*/ 1001 w 1541"/>
                  <a:gd name="T85" fmla="*/ 654 h 1315"/>
                  <a:gd name="T86" fmla="*/ 982 w 1541"/>
                  <a:gd name="T87" fmla="*/ 779 h 1315"/>
                  <a:gd name="T88" fmla="*/ 961 w 1541"/>
                  <a:gd name="T89" fmla="*/ 918 h 1315"/>
                  <a:gd name="T90" fmla="*/ 956 w 1541"/>
                  <a:gd name="T91" fmla="*/ 968 h 1315"/>
                  <a:gd name="T92" fmla="*/ 884 w 1541"/>
                  <a:gd name="T93" fmla="*/ 949 h 1315"/>
                  <a:gd name="T94" fmla="*/ 766 w 1541"/>
                  <a:gd name="T95" fmla="*/ 926 h 1315"/>
                  <a:gd name="T96" fmla="*/ 698 w 1541"/>
                  <a:gd name="T97" fmla="*/ 921 h 1315"/>
                  <a:gd name="T98" fmla="*/ 691 w 1541"/>
                  <a:gd name="T99" fmla="*/ 964 h 1315"/>
                  <a:gd name="T100" fmla="*/ 679 w 1541"/>
                  <a:gd name="T101" fmla="*/ 1067 h 1315"/>
                  <a:gd name="T102" fmla="*/ 669 w 1541"/>
                  <a:gd name="T103" fmla="*/ 1147 h 1315"/>
                  <a:gd name="T104" fmla="*/ 623 w 1541"/>
                  <a:gd name="T105" fmla="*/ 1144 h 1315"/>
                  <a:gd name="T106" fmla="*/ 488 w 1541"/>
                  <a:gd name="T107" fmla="*/ 1124 h 1315"/>
                  <a:gd name="T108" fmla="*/ 397 w 1541"/>
                  <a:gd name="T109" fmla="*/ 1121 h 1315"/>
                  <a:gd name="T110" fmla="*/ 388 w 1541"/>
                  <a:gd name="T111" fmla="*/ 1145 h 1315"/>
                  <a:gd name="T112" fmla="*/ 397 w 1541"/>
                  <a:gd name="T113" fmla="*/ 1232 h 1315"/>
                  <a:gd name="T114" fmla="*/ 395 w 1541"/>
                  <a:gd name="T115" fmla="*/ 1301 h 13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1"/>
                  <a:gd name="T175" fmla="*/ 0 h 1315"/>
                  <a:gd name="T176" fmla="*/ 1541 w 1541"/>
                  <a:gd name="T177" fmla="*/ 1315 h 13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1" h="1315">
                    <a:moveTo>
                      <a:pt x="0" y="1309"/>
                    </a:moveTo>
                    <a:lnTo>
                      <a:pt x="0" y="1307"/>
                    </a:lnTo>
                    <a:lnTo>
                      <a:pt x="1" y="1305"/>
                    </a:lnTo>
                    <a:lnTo>
                      <a:pt x="2" y="1302"/>
                    </a:lnTo>
                    <a:lnTo>
                      <a:pt x="5" y="1297"/>
                    </a:lnTo>
                    <a:lnTo>
                      <a:pt x="7" y="1291"/>
                    </a:lnTo>
                    <a:lnTo>
                      <a:pt x="10" y="1285"/>
                    </a:lnTo>
                    <a:lnTo>
                      <a:pt x="13" y="1277"/>
                    </a:lnTo>
                    <a:lnTo>
                      <a:pt x="17" y="1271"/>
                    </a:lnTo>
                    <a:lnTo>
                      <a:pt x="19" y="1262"/>
                    </a:lnTo>
                    <a:lnTo>
                      <a:pt x="23" y="1253"/>
                    </a:lnTo>
                    <a:lnTo>
                      <a:pt x="28" y="1244"/>
                    </a:lnTo>
                    <a:lnTo>
                      <a:pt x="32" y="1235"/>
                    </a:lnTo>
                    <a:lnTo>
                      <a:pt x="36" y="1226"/>
                    </a:lnTo>
                    <a:lnTo>
                      <a:pt x="40" y="1218"/>
                    </a:lnTo>
                    <a:lnTo>
                      <a:pt x="44" y="1210"/>
                    </a:lnTo>
                    <a:lnTo>
                      <a:pt x="49" y="1203"/>
                    </a:lnTo>
                    <a:lnTo>
                      <a:pt x="52" y="1194"/>
                    </a:lnTo>
                    <a:lnTo>
                      <a:pt x="56" y="1188"/>
                    </a:lnTo>
                    <a:lnTo>
                      <a:pt x="59" y="1182"/>
                    </a:lnTo>
                    <a:lnTo>
                      <a:pt x="63" y="1176"/>
                    </a:lnTo>
                    <a:lnTo>
                      <a:pt x="66" y="1171"/>
                    </a:lnTo>
                    <a:lnTo>
                      <a:pt x="70" y="1166"/>
                    </a:lnTo>
                    <a:lnTo>
                      <a:pt x="73" y="1161"/>
                    </a:lnTo>
                    <a:lnTo>
                      <a:pt x="76" y="1158"/>
                    </a:lnTo>
                    <a:lnTo>
                      <a:pt x="77" y="1155"/>
                    </a:lnTo>
                    <a:lnTo>
                      <a:pt x="79" y="1153"/>
                    </a:lnTo>
                    <a:lnTo>
                      <a:pt x="81" y="1150"/>
                    </a:lnTo>
                    <a:lnTo>
                      <a:pt x="83" y="1148"/>
                    </a:lnTo>
                    <a:lnTo>
                      <a:pt x="85" y="1146"/>
                    </a:lnTo>
                    <a:lnTo>
                      <a:pt x="87" y="1146"/>
                    </a:lnTo>
                    <a:lnTo>
                      <a:pt x="88" y="1145"/>
                    </a:lnTo>
                    <a:lnTo>
                      <a:pt x="93" y="1145"/>
                    </a:lnTo>
                    <a:lnTo>
                      <a:pt x="96" y="1144"/>
                    </a:lnTo>
                    <a:lnTo>
                      <a:pt x="100" y="1144"/>
                    </a:lnTo>
                    <a:lnTo>
                      <a:pt x="105" y="1144"/>
                    </a:lnTo>
                    <a:lnTo>
                      <a:pt x="111" y="1144"/>
                    </a:lnTo>
                    <a:lnTo>
                      <a:pt x="116" y="1144"/>
                    </a:lnTo>
                    <a:lnTo>
                      <a:pt x="122" y="1144"/>
                    </a:lnTo>
                    <a:lnTo>
                      <a:pt x="128" y="1143"/>
                    </a:lnTo>
                    <a:lnTo>
                      <a:pt x="135" y="1143"/>
                    </a:lnTo>
                    <a:lnTo>
                      <a:pt x="143" y="1143"/>
                    </a:lnTo>
                    <a:lnTo>
                      <a:pt x="151" y="1143"/>
                    </a:lnTo>
                    <a:lnTo>
                      <a:pt x="157" y="1143"/>
                    </a:lnTo>
                    <a:lnTo>
                      <a:pt x="166" y="1143"/>
                    </a:lnTo>
                    <a:lnTo>
                      <a:pt x="173" y="1142"/>
                    </a:lnTo>
                    <a:lnTo>
                      <a:pt x="179" y="1142"/>
                    </a:lnTo>
                    <a:lnTo>
                      <a:pt x="187" y="1142"/>
                    </a:lnTo>
                    <a:lnTo>
                      <a:pt x="194" y="1142"/>
                    </a:lnTo>
                    <a:lnTo>
                      <a:pt x="201" y="1142"/>
                    </a:lnTo>
                    <a:lnTo>
                      <a:pt x="208" y="1142"/>
                    </a:lnTo>
                    <a:lnTo>
                      <a:pt x="214" y="1142"/>
                    </a:lnTo>
                    <a:lnTo>
                      <a:pt x="220" y="1142"/>
                    </a:lnTo>
                    <a:lnTo>
                      <a:pt x="225" y="1142"/>
                    </a:lnTo>
                    <a:lnTo>
                      <a:pt x="230" y="1142"/>
                    </a:lnTo>
                    <a:lnTo>
                      <a:pt x="233" y="1142"/>
                    </a:lnTo>
                    <a:lnTo>
                      <a:pt x="238" y="1142"/>
                    </a:lnTo>
                    <a:lnTo>
                      <a:pt x="243" y="1142"/>
                    </a:lnTo>
                    <a:lnTo>
                      <a:pt x="245" y="1143"/>
                    </a:lnTo>
                    <a:lnTo>
                      <a:pt x="245" y="1142"/>
                    </a:lnTo>
                    <a:lnTo>
                      <a:pt x="245" y="1140"/>
                    </a:lnTo>
                    <a:lnTo>
                      <a:pt x="245" y="1136"/>
                    </a:lnTo>
                    <a:lnTo>
                      <a:pt x="247" y="1132"/>
                    </a:lnTo>
                    <a:lnTo>
                      <a:pt x="248" y="1126"/>
                    </a:lnTo>
                    <a:lnTo>
                      <a:pt x="249" y="1120"/>
                    </a:lnTo>
                    <a:lnTo>
                      <a:pt x="250" y="1113"/>
                    </a:lnTo>
                    <a:lnTo>
                      <a:pt x="253" y="1105"/>
                    </a:lnTo>
                    <a:lnTo>
                      <a:pt x="255" y="1096"/>
                    </a:lnTo>
                    <a:lnTo>
                      <a:pt x="257" y="1087"/>
                    </a:lnTo>
                    <a:lnTo>
                      <a:pt x="259" y="1078"/>
                    </a:lnTo>
                    <a:lnTo>
                      <a:pt x="262" y="1068"/>
                    </a:lnTo>
                    <a:lnTo>
                      <a:pt x="264" y="1058"/>
                    </a:lnTo>
                    <a:lnTo>
                      <a:pt x="267" y="1047"/>
                    </a:lnTo>
                    <a:lnTo>
                      <a:pt x="269" y="1037"/>
                    </a:lnTo>
                    <a:lnTo>
                      <a:pt x="272" y="1028"/>
                    </a:lnTo>
                    <a:lnTo>
                      <a:pt x="274" y="1018"/>
                    </a:lnTo>
                    <a:lnTo>
                      <a:pt x="277" y="1009"/>
                    </a:lnTo>
                    <a:lnTo>
                      <a:pt x="279" y="1000"/>
                    </a:lnTo>
                    <a:lnTo>
                      <a:pt x="282" y="991"/>
                    </a:lnTo>
                    <a:lnTo>
                      <a:pt x="285" y="983"/>
                    </a:lnTo>
                    <a:lnTo>
                      <a:pt x="287" y="975"/>
                    </a:lnTo>
                    <a:lnTo>
                      <a:pt x="288" y="968"/>
                    </a:lnTo>
                    <a:lnTo>
                      <a:pt x="291" y="963"/>
                    </a:lnTo>
                    <a:lnTo>
                      <a:pt x="292" y="956"/>
                    </a:lnTo>
                    <a:lnTo>
                      <a:pt x="294" y="950"/>
                    </a:lnTo>
                    <a:lnTo>
                      <a:pt x="295" y="945"/>
                    </a:lnTo>
                    <a:lnTo>
                      <a:pt x="297" y="943"/>
                    </a:lnTo>
                    <a:lnTo>
                      <a:pt x="299" y="937"/>
                    </a:lnTo>
                    <a:lnTo>
                      <a:pt x="300" y="936"/>
                    </a:lnTo>
                    <a:lnTo>
                      <a:pt x="300" y="935"/>
                    </a:lnTo>
                    <a:lnTo>
                      <a:pt x="302" y="935"/>
                    </a:lnTo>
                    <a:lnTo>
                      <a:pt x="304" y="934"/>
                    </a:lnTo>
                    <a:lnTo>
                      <a:pt x="307" y="933"/>
                    </a:lnTo>
                    <a:lnTo>
                      <a:pt x="310" y="932"/>
                    </a:lnTo>
                    <a:lnTo>
                      <a:pt x="315" y="931"/>
                    </a:lnTo>
                    <a:lnTo>
                      <a:pt x="320" y="930"/>
                    </a:lnTo>
                    <a:lnTo>
                      <a:pt x="326" y="930"/>
                    </a:lnTo>
                    <a:lnTo>
                      <a:pt x="333" y="928"/>
                    </a:lnTo>
                    <a:lnTo>
                      <a:pt x="341" y="926"/>
                    </a:lnTo>
                    <a:lnTo>
                      <a:pt x="348" y="925"/>
                    </a:lnTo>
                    <a:lnTo>
                      <a:pt x="358" y="925"/>
                    </a:lnTo>
                    <a:lnTo>
                      <a:pt x="367" y="923"/>
                    </a:lnTo>
                    <a:lnTo>
                      <a:pt x="378" y="922"/>
                    </a:lnTo>
                    <a:lnTo>
                      <a:pt x="388" y="921"/>
                    </a:lnTo>
                    <a:lnTo>
                      <a:pt x="400" y="921"/>
                    </a:lnTo>
                    <a:lnTo>
                      <a:pt x="410" y="920"/>
                    </a:lnTo>
                    <a:lnTo>
                      <a:pt x="422" y="919"/>
                    </a:lnTo>
                    <a:lnTo>
                      <a:pt x="435" y="919"/>
                    </a:lnTo>
                    <a:lnTo>
                      <a:pt x="447" y="919"/>
                    </a:lnTo>
                    <a:lnTo>
                      <a:pt x="459" y="919"/>
                    </a:lnTo>
                    <a:lnTo>
                      <a:pt x="471" y="919"/>
                    </a:lnTo>
                    <a:lnTo>
                      <a:pt x="481" y="919"/>
                    </a:lnTo>
                    <a:lnTo>
                      <a:pt x="493" y="919"/>
                    </a:lnTo>
                    <a:lnTo>
                      <a:pt x="502" y="919"/>
                    </a:lnTo>
                    <a:lnTo>
                      <a:pt x="512" y="919"/>
                    </a:lnTo>
                    <a:lnTo>
                      <a:pt x="519" y="919"/>
                    </a:lnTo>
                    <a:lnTo>
                      <a:pt x="527" y="920"/>
                    </a:lnTo>
                    <a:lnTo>
                      <a:pt x="533" y="920"/>
                    </a:lnTo>
                    <a:lnTo>
                      <a:pt x="537" y="920"/>
                    </a:lnTo>
                    <a:lnTo>
                      <a:pt x="539" y="920"/>
                    </a:lnTo>
                    <a:lnTo>
                      <a:pt x="541" y="921"/>
                    </a:lnTo>
                    <a:lnTo>
                      <a:pt x="541" y="920"/>
                    </a:lnTo>
                    <a:lnTo>
                      <a:pt x="541" y="917"/>
                    </a:lnTo>
                    <a:lnTo>
                      <a:pt x="541" y="912"/>
                    </a:lnTo>
                    <a:lnTo>
                      <a:pt x="543" y="907"/>
                    </a:lnTo>
                    <a:lnTo>
                      <a:pt x="545" y="901"/>
                    </a:lnTo>
                    <a:lnTo>
                      <a:pt x="547" y="893"/>
                    </a:lnTo>
                    <a:lnTo>
                      <a:pt x="548" y="885"/>
                    </a:lnTo>
                    <a:lnTo>
                      <a:pt x="552" y="876"/>
                    </a:lnTo>
                    <a:lnTo>
                      <a:pt x="554" y="866"/>
                    </a:lnTo>
                    <a:lnTo>
                      <a:pt x="557" y="855"/>
                    </a:lnTo>
                    <a:lnTo>
                      <a:pt x="560" y="844"/>
                    </a:lnTo>
                    <a:lnTo>
                      <a:pt x="564" y="833"/>
                    </a:lnTo>
                    <a:lnTo>
                      <a:pt x="567" y="821"/>
                    </a:lnTo>
                    <a:lnTo>
                      <a:pt x="571" y="810"/>
                    </a:lnTo>
                    <a:lnTo>
                      <a:pt x="575" y="797"/>
                    </a:lnTo>
                    <a:lnTo>
                      <a:pt x="579" y="787"/>
                    </a:lnTo>
                    <a:lnTo>
                      <a:pt x="583" y="774"/>
                    </a:lnTo>
                    <a:lnTo>
                      <a:pt x="586" y="763"/>
                    </a:lnTo>
                    <a:lnTo>
                      <a:pt x="591" y="752"/>
                    </a:lnTo>
                    <a:lnTo>
                      <a:pt x="595" y="743"/>
                    </a:lnTo>
                    <a:lnTo>
                      <a:pt x="598" y="733"/>
                    </a:lnTo>
                    <a:lnTo>
                      <a:pt x="603" y="724"/>
                    </a:lnTo>
                    <a:lnTo>
                      <a:pt x="607" y="715"/>
                    </a:lnTo>
                    <a:lnTo>
                      <a:pt x="611" y="709"/>
                    </a:lnTo>
                    <a:lnTo>
                      <a:pt x="614" y="701"/>
                    </a:lnTo>
                    <a:lnTo>
                      <a:pt x="617" y="695"/>
                    </a:lnTo>
                    <a:lnTo>
                      <a:pt x="619" y="690"/>
                    </a:lnTo>
                    <a:lnTo>
                      <a:pt x="622" y="685"/>
                    </a:lnTo>
                    <a:lnTo>
                      <a:pt x="623" y="681"/>
                    </a:lnTo>
                    <a:lnTo>
                      <a:pt x="625" y="679"/>
                    </a:lnTo>
                    <a:lnTo>
                      <a:pt x="626" y="677"/>
                    </a:lnTo>
                    <a:lnTo>
                      <a:pt x="627" y="677"/>
                    </a:lnTo>
                    <a:lnTo>
                      <a:pt x="831" y="714"/>
                    </a:lnTo>
                    <a:lnTo>
                      <a:pt x="832" y="711"/>
                    </a:lnTo>
                    <a:lnTo>
                      <a:pt x="833" y="706"/>
                    </a:lnTo>
                    <a:lnTo>
                      <a:pt x="835" y="700"/>
                    </a:lnTo>
                    <a:lnTo>
                      <a:pt x="837" y="693"/>
                    </a:lnTo>
                    <a:lnTo>
                      <a:pt x="840" y="685"/>
                    </a:lnTo>
                    <a:lnTo>
                      <a:pt x="843" y="676"/>
                    </a:lnTo>
                    <a:lnTo>
                      <a:pt x="846" y="667"/>
                    </a:lnTo>
                    <a:lnTo>
                      <a:pt x="850" y="655"/>
                    </a:lnTo>
                    <a:lnTo>
                      <a:pt x="854" y="644"/>
                    </a:lnTo>
                    <a:lnTo>
                      <a:pt x="859" y="632"/>
                    </a:lnTo>
                    <a:lnTo>
                      <a:pt x="864" y="619"/>
                    </a:lnTo>
                    <a:lnTo>
                      <a:pt x="868" y="606"/>
                    </a:lnTo>
                    <a:lnTo>
                      <a:pt x="874" y="595"/>
                    </a:lnTo>
                    <a:lnTo>
                      <a:pt x="879" y="581"/>
                    </a:lnTo>
                    <a:lnTo>
                      <a:pt x="885" y="570"/>
                    </a:lnTo>
                    <a:lnTo>
                      <a:pt x="891" y="557"/>
                    </a:lnTo>
                    <a:lnTo>
                      <a:pt x="896" y="545"/>
                    </a:lnTo>
                    <a:lnTo>
                      <a:pt x="902" y="534"/>
                    </a:lnTo>
                    <a:lnTo>
                      <a:pt x="908" y="522"/>
                    </a:lnTo>
                    <a:lnTo>
                      <a:pt x="914" y="512"/>
                    </a:lnTo>
                    <a:lnTo>
                      <a:pt x="919" y="502"/>
                    </a:lnTo>
                    <a:lnTo>
                      <a:pt x="924" y="492"/>
                    </a:lnTo>
                    <a:lnTo>
                      <a:pt x="930" y="484"/>
                    </a:lnTo>
                    <a:lnTo>
                      <a:pt x="934" y="476"/>
                    </a:lnTo>
                    <a:lnTo>
                      <a:pt x="940" y="469"/>
                    </a:lnTo>
                    <a:lnTo>
                      <a:pt x="942" y="464"/>
                    </a:lnTo>
                    <a:lnTo>
                      <a:pt x="946" y="458"/>
                    </a:lnTo>
                    <a:lnTo>
                      <a:pt x="949" y="454"/>
                    </a:lnTo>
                    <a:lnTo>
                      <a:pt x="951" y="451"/>
                    </a:lnTo>
                    <a:lnTo>
                      <a:pt x="953" y="449"/>
                    </a:lnTo>
                    <a:lnTo>
                      <a:pt x="955" y="449"/>
                    </a:lnTo>
                    <a:lnTo>
                      <a:pt x="960" y="450"/>
                    </a:lnTo>
                    <a:lnTo>
                      <a:pt x="963" y="451"/>
                    </a:lnTo>
                    <a:lnTo>
                      <a:pt x="968" y="452"/>
                    </a:lnTo>
                    <a:lnTo>
                      <a:pt x="973" y="453"/>
                    </a:lnTo>
                    <a:lnTo>
                      <a:pt x="979" y="455"/>
                    </a:lnTo>
                    <a:lnTo>
                      <a:pt x="984" y="456"/>
                    </a:lnTo>
                    <a:lnTo>
                      <a:pt x="990" y="458"/>
                    </a:lnTo>
                    <a:lnTo>
                      <a:pt x="996" y="460"/>
                    </a:lnTo>
                    <a:lnTo>
                      <a:pt x="1003" y="462"/>
                    </a:lnTo>
                    <a:lnTo>
                      <a:pt x="1010" y="464"/>
                    </a:lnTo>
                    <a:lnTo>
                      <a:pt x="1017" y="465"/>
                    </a:lnTo>
                    <a:lnTo>
                      <a:pt x="1023" y="468"/>
                    </a:lnTo>
                    <a:lnTo>
                      <a:pt x="1031" y="470"/>
                    </a:lnTo>
                    <a:lnTo>
                      <a:pt x="1037" y="472"/>
                    </a:lnTo>
                    <a:lnTo>
                      <a:pt x="1044" y="475"/>
                    </a:lnTo>
                    <a:lnTo>
                      <a:pt x="1050" y="478"/>
                    </a:lnTo>
                    <a:lnTo>
                      <a:pt x="1056" y="481"/>
                    </a:lnTo>
                    <a:lnTo>
                      <a:pt x="1062" y="484"/>
                    </a:lnTo>
                    <a:lnTo>
                      <a:pt x="1069" y="485"/>
                    </a:lnTo>
                    <a:lnTo>
                      <a:pt x="1074" y="488"/>
                    </a:lnTo>
                    <a:lnTo>
                      <a:pt x="1079" y="491"/>
                    </a:lnTo>
                    <a:lnTo>
                      <a:pt x="1083" y="493"/>
                    </a:lnTo>
                    <a:lnTo>
                      <a:pt x="1088" y="495"/>
                    </a:lnTo>
                    <a:lnTo>
                      <a:pt x="1091" y="497"/>
                    </a:lnTo>
                    <a:lnTo>
                      <a:pt x="1094" y="499"/>
                    </a:lnTo>
                    <a:lnTo>
                      <a:pt x="1098" y="501"/>
                    </a:lnTo>
                    <a:lnTo>
                      <a:pt x="1100" y="502"/>
                    </a:lnTo>
                    <a:lnTo>
                      <a:pt x="1100" y="500"/>
                    </a:lnTo>
                    <a:lnTo>
                      <a:pt x="1103" y="496"/>
                    </a:lnTo>
                    <a:lnTo>
                      <a:pt x="1106" y="488"/>
                    </a:lnTo>
                    <a:lnTo>
                      <a:pt x="1111" y="480"/>
                    </a:lnTo>
                    <a:lnTo>
                      <a:pt x="1116" y="468"/>
                    </a:lnTo>
                    <a:lnTo>
                      <a:pt x="1123" y="455"/>
                    </a:lnTo>
                    <a:lnTo>
                      <a:pt x="1131" y="441"/>
                    </a:lnTo>
                    <a:lnTo>
                      <a:pt x="1139" y="426"/>
                    </a:lnTo>
                    <a:lnTo>
                      <a:pt x="1148" y="407"/>
                    </a:lnTo>
                    <a:lnTo>
                      <a:pt x="1158" y="390"/>
                    </a:lnTo>
                    <a:lnTo>
                      <a:pt x="1167" y="371"/>
                    </a:lnTo>
                    <a:lnTo>
                      <a:pt x="1178" y="353"/>
                    </a:lnTo>
                    <a:lnTo>
                      <a:pt x="1188" y="335"/>
                    </a:lnTo>
                    <a:lnTo>
                      <a:pt x="1199" y="316"/>
                    </a:lnTo>
                    <a:lnTo>
                      <a:pt x="1209" y="299"/>
                    </a:lnTo>
                    <a:lnTo>
                      <a:pt x="1220" y="282"/>
                    </a:lnTo>
                    <a:lnTo>
                      <a:pt x="1228" y="266"/>
                    </a:lnTo>
                    <a:lnTo>
                      <a:pt x="1239" y="251"/>
                    </a:lnTo>
                    <a:lnTo>
                      <a:pt x="1248" y="236"/>
                    </a:lnTo>
                    <a:lnTo>
                      <a:pt x="1257" y="223"/>
                    </a:lnTo>
                    <a:lnTo>
                      <a:pt x="1265" y="211"/>
                    </a:lnTo>
                    <a:lnTo>
                      <a:pt x="1273" y="199"/>
                    </a:lnTo>
                    <a:lnTo>
                      <a:pt x="1281" y="189"/>
                    </a:lnTo>
                    <a:lnTo>
                      <a:pt x="1288" y="180"/>
                    </a:lnTo>
                    <a:lnTo>
                      <a:pt x="1294" y="172"/>
                    </a:lnTo>
                    <a:lnTo>
                      <a:pt x="1299" y="164"/>
                    </a:lnTo>
                    <a:lnTo>
                      <a:pt x="1305" y="158"/>
                    </a:lnTo>
                    <a:lnTo>
                      <a:pt x="1308" y="154"/>
                    </a:lnTo>
                    <a:lnTo>
                      <a:pt x="1311" y="149"/>
                    </a:lnTo>
                    <a:lnTo>
                      <a:pt x="1314" y="147"/>
                    </a:lnTo>
                    <a:lnTo>
                      <a:pt x="1315" y="145"/>
                    </a:lnTo>
                    <a:lnTo>
                      <a:pt x="1317" y="145"/>
                    </a:lnTo>
                    <a:lnTo>
                      <a:pt x="1315" y="143"/>
                    </a:lnTo>
                    <a:lnTo>
                      <a:pt x="1312" y="140"/>
                    </a:lnTo>
                    <a:lnTo>
                      <a:pt x="1309" y="138"/>
                    </a:lnTo>
                    <a:lnTo>
                      <a:pt x="1306" y="135"/>
                    </a:lnTo>
                    <a:lnTo>
                      <a:pt x="1304" y="132"/>
                    </a:lnTo>
                    <a:lnTo>
                      <a:pt x="1301" y="129"/>
                    </a:lnTo>
                    <a:lnTo>
                      <a:pt x="1296" y="124"/>
                    </a:lnTo>
                    <a:lnTo>
                      <a:pt x="1292" y="121"/>
                    </a:lnTo>
                    <a:lnTo>
                      <a:pt x="1288" y="118"/>
                    </a:lnTo>
                    <a:lnTo>
                      <a:pt x="1284" y="114"/>
                    </a:lnTo>
                    <a:lnTo>
                      <a:pt x="1279" y="109"/>
                    </a:lnTo>
                    <a:lnTo>
                      <a:pt x="1274" y="105"/>
                    </a:lnTo>
                    <a:lnTo>
                      <a:pt x="1269" y="102"/>
                    </a:lnTo>
                    <a:lnTo>
                      <a:pt x="1265" y="99"/>
                    </a:lnTo>
                    <a:lnTo>
                      <a:pt x="1259" y="94"/>
                    </a:lnTo>
                    <a:lnTo>
                      <a:pt x="1253" y="90"/>
                    </a:lnTo>
                    <a:lnTo>
                      <a:pt x="1248" y="87"/>
                    </a:lnTo>
                    <a:lnTo>
                      <a:pt x="1243" y="84"/>
                    </a:lnTo>
                    <a:lnTo>
                      <a:pt x="1237" y="81"/>
                    </a:lnTo>
                    <a:lnTo>
                      <a:pt x="1232" y="79"/>
                    </a:lnTo>
                    <a:lnTo>
                      <a:pt x="1227" y="76"/>
                    </a:lnTo>
                    <a:lnTo>
                      <a:pt x="1224" y="75"/>
                    </a:lnTo>
                    <a:lnTo>
                      <a:pt x="1218" y="72"/>
                    </a:lnTo>
                    <a:lnTo>
                      <a:pt x="1215" y="70"/>
                    </a:lnTo>
                    <a:lnTo>
                      <a:pt x="1211" y="69"/>
                    </a:lnTo>
                    <a:lnTo>
                      <a:pt x="1209" y="67"/>
                    </a:lnTo>
                    <a:lnTo>
                      <a:pt x="1206" y="65"/>
                    </a:lnTo>
                    <a:lnTo>
                      <a:pt x="1205" y="65"/>
                    </a:lnTo>
                    <a:lnTo>
                      <a:pt x="1207" y="64"/>
                    </a:lnTo>
                    <a:lnTo>
                      <a:pt x="1209" y="63"/>
                    </a:lnTo>
                    <a:lnTo>
                      <a:pt x="1215" y="62"/>
                    </a:lnTo>
                    <a:lnTo>
                      <a:pt x="1221" y="61"/>
                    </a:lnTo>
                    <a:lnTo>
                      <a:pt x="1228" y="60"/>
                    </a:lnTo>
                    <a:lnTo>
                      <a:pt x="1237" y="58"/>
                    </a:lnTo>
                    <a:lnTo>
                      <a:pt x="1247" y="57"/>
                    </a:lnTo>
                    <a:lnTo>
                      <a:pt x="1256" y="54"/>
                    </a:lnTo>
                    <a:lnTo>
                      <a:pt x="1267" y="52"/>
                    </a:lnTo>
                    <a:lnTo>
                      <a:pt x="1280" y="49"/>
                    </a:lnTo>
                    <a:lnTo>
                      <a:pt x="1292" y="47"/>
                    </a:lnTo>
                    <a:lnTo>
                      <a:pt x="1305" y="43"/>
                    </a:lnTo>
                    <a:lnTo>
                      <a:pt x="1320" y="42"/>
                    </a:lnTo>
                    <a:lnTo>
                      <a:pt x="1334" y="38"/>
                    </a:lnTo>
                    <a:lnTo>
                      <a:pt x="1349" y="36"/>
                    </a:lnTo>
                    <a:lnTo>
                      <a:pt x="1363" y="32"/>
                    </a:lnTo>
                    <a:lnTo>
                      <a:pt x="1379" y="29"/>
                    </a:lnTo>
                    <a:lnTo>
                      <a:pt x="1394" y="26"/>
                    </a:lnTo>
                    <a:lnTo>
                      <a:pt x="1409" y="23"/>
                    </a:lnTo>
                    <a:lnTo>
                      <a:pt x="1423" y="19"/>
                    </a:lnTo>
                    <a:lnTo>
                      <a:pt x="1438" y="17"/>
                    </a:lnTo>
                    <a:lnTo>
                      <a:pt x="1452" y="14"/>
                    </a:lnTo>
                    <a:lnTo>
                      <a:pt x="1465" y="11"/>
                    </a:lnTo>
                    <a:lnTo>
                      <a:pt x="1477" y="8"/>
                    </a:lnTo>
                    <a:lnTo>
                      <a:pt x="1489" y="6"/>
                    </a:lnTo>
                    <a:lnTo>
                      <a:pt x="1497" y="4"/>
                    </a:lnTo>
                    <a:lnTo>
                      <a:pt x="1507" y="3"/>
                    </a:lnTo>
                    <a:lnTo>
                      <a:pt x="1514" y="1"/>
                    </a:lnTo>
                    <a:lnTo>
                      <a:pt x="1518" y="0"/>
                    </a:lnTo>
                    <a:lnTo>
                      <a:pt x="1521" y="0"/>
                    </a:lnTo>
                    <a:lnTo>
                      <a:pt x="1523" y="0"/>
                    </a:lnTo>
                    <a:lnTo>
                      <a:pt x="1523" y="2"/>
                    </a:lnTo>
                    <a:lnTo>
                      <a:pt x="1523" y="6"/>
                    </a:lnTo>
                    <a:lnTo>
                      <a:pt x="1524" y="13"/>
                    </a:lnTo>
                    <a:lnTo>
                      <a:pt x="1526" y="23"/>
                    </a:lnTo>
                    <a:lnTo>
                      <a:pt x="1527" y="36"/>
                    </a:lnTo>
                    <a:lnTo>
                      <a:pt x="1528" y="50"/>
                    </a:lnTo>
                    <a:lnTo>
                      <a:pt x="1530" y="65"/>
                    </a:lnTo>
                    <a:lnTo>
                      <a:pt x="1532" y="83"/>
                    </a:lnTo>
                    <a:lnTo>
                      <a:pt x="1534" y="101"/>
                    </a:lnTo>
                    <a:lnTo>
                      <a:pt x="1536" y="121"/>
                    </a:lnTo>
                    <a:lnTo>
                      <a:pt x="1536" y="141"/>
                    </a:lnTo>
                    <a:lnTo>
                      <a:pt x="1538" y="162"/>
                    </a:lnTo>
                    <a:lnTo>
                      <a:pt x="1538" y="182"/>
                    </a:lnTo>
                    <a:lnTo>
                      <a:pt x="1540" y="203"/>
                    </a:lnTo>
                    <a:lnTo>
                      <a:pt x="1540" y="223"/>
                    </a:lnTo>
                    <a:lnTo>
                      <a:pt x="1541" y="243"/>
                    </a:lnTo>
                    <a:lnTo>
                      <a:pt x="1540" y="261"/>
                    </a:lnTo>
                    <a:lnTo>
                      <a:pt x="1539" y="278"/>
                    </a:lnTo>
                    <a:lnTo>
                      <a:pt x="1538" y="293"/>
                    </a:lnTo>
                    <a:lnTo>
                      <a:pt x="1536" y="310"/>
                    </a:lnTo>
                    <a:lnTo>
                      <a:pt x="1536" y="323"/>
                    </a:lnTo>
                    <a:lnTo>
                      <a:pt x="1534" y="335"/>
                    </a:lnTo>
                    <a:lnTo>
                      <a:pt x="1532" y="348"/>
                    </a:lnTo>
                    <a:lnTo>
                      <a:pt x="1530" y="358"/>
                    </a:lnTo>
                    <a:lnTo>
                      <a:pt x="1528" y="368"/>
                    </a:lnTo>
                    <a:lnTo>
                      <a:pt x="1527" y="376"/>
                    </a:lnTo>
                    <a:lnTo>
                      <a:pt x="1525" y="383"/>
                    </a:lnTo>
                    <a:lnTo>
                      <a:pt x="1523" y="389"/>
                    </a:lnTo>
                    <a:lnTo>
                      <a:pt x="1521" y="393"/>
                    </a:lnTo>
                    <a:lnTo>
                      <a:pt x="1521" y="397"/>
                    </a:lnTo>
                    <a:lnTo>
                      <a:pt x="1521" y="399"/>
                    </a:lnTo>
                    <a:lnTo>
                      <a:pt x="1521" y="400"/>
                    </a:lnTo>
                    <a:lnTo>
                      <a:pt x="1519" y="398"/>
                    </a:lnTo>
                    <a:lnTo>
                      <a:pt x="1517" y="394"/>
                    </a:lnTo>
                    <a:lnTo>
                      <a:pt x="1516" y="391"/>
                    </a:lnTo>
                    <a:lnTo>
                      <a:pt x="1515" y="389"/>
                    </a:lnTo>
                    <a:lnTo>
                      <a:pt x="1513" y="386"/>
                    </a:lnTo>
                    <a:lnTo>
                      <a:pt x="1511" y="382"/>
                    </a:lnTo>
                    <a:lnTo>
                      <a:pt x="1508" y="377"/>
                    </a:lnTo>
                    <a:lnTo>
                      <a:pt x="1506" y="372"/>
                    </a:lnTo>
                    <a:lnTo>
                      <a:pt x="1502" y="368"/>
                    </a:lnTo>
                    <a:lnTo>
                      <a:pt x="1500" y="363"/>
                    </a:lnTo>
                    <a:lnTo>
                      <a:pt x="1497" y="356"/>
                    </a:lnTo>
                    <a:lnTo>
                      <a:pt x="1493" y="350"/>
                    </a:lnTo>
                    <a:lnTo>
                      <a:pt x="1489" y="346"/>
                    </a:lnTo>
                    <a:lnTo>
                      <a:pt x="1485" y="340"/>
                    </a:lnTo>
                    <a:lnTo>
                      <a:pt x="1480" y="333"/>
                    </a:lnTo>
                    <a:lnTo>
                      <a:pt x="1477" y="327"/>
                    </a:lnTo>
                    <a:lnTo>
                      <a:pt x="1472" y="320"/>
                    </a:lnTo>
                    <a:lnTo>
                      <a:pt x="1466" y="314"/>
                    </a:lnTo>
                    <a:lnTo>
                      <a:pt x="1461" y="308"/>
                    </a:lnTo>
                    <a:lnTo>
                      <a:pt x="1457" y="302"/>
                    </a:lnTo>
                    <a:lnTo>
                      <a:pt x="1452" y="296"/>
                    </a:lnTo>
                    <a:lnTo>
                      <a:pt x="1448" y="292"/>
                    </a:lnTo>
                    <a:lnTo>
                      <a:pt x="1443" y="286"/>
                    </a:lnTo>
                    <a:lnTo>
                      <a:pt x="1440" y="282"/>
                    </a:lnTo>
                    <a:lnTo>
                      <a:pt x="1436" y="277"/>
                    </a:lnTo>
                    <a:lnTo>
                      <a:pt x="1434" y="274"/>
                    </a:lnTo>
                    <a:lnTo>
                      <a:pt x="1429" y="270"/>
                    </a:lnTo>
                    <a:lnTo>
                      <a:pt x="1428" y="268"/>
                    </a:lnTo>
                    <a:lnTo>
                      <a:pt x="1427" y="269"/>
                    </a:lnTo>
                    <a:lnTo>
                      <a:pt x="1425" y="272"/>
                    </a:lnTo>
                    <a:lnTo>
                      <a:pt x="1423" y="275"/>
                    </a:lnTo>
                    <a:lnTo>
                      <a:pt x="1420" y="281"/>
                    </a:lnTo>
                    <a:lnTo>
                      <a:pt x="1416" y="288"/>
                    </a:lnTo>
                    <a:lnTo>
                      <a:pt x="1411" y="297"/>
                    </a:lnTo>
                    <a:lnTo>
                      <a:pt x="1405" y="307"/>
                    </a:lnTo>
                    <a:lnTo>
                      <a:pt x="1401" y="319"/>
                    </a:lnTo>
                    <a:lnTo>
                      <a:pt x="1393" y="331"/>
                    </a:lnTo>
                    <a:lnTo>
                      <a:pt x="1386" y="346"/>
                    </a:lnTo>
                    <a:lnTo>
                      <a:pt x="1379" y="361"/>
                    </a:lnTo>
                    <a:lnTo>
                      <a:pt x="1371" y="378"/>
                    </a:lnTo>
                    <a:lnTo>
                      <a:pt x="1363" y="396"/>
                    </a:lnTo>
                    <a:lnTo>
                      <a:pt x="1354" y="415"/>
                    </a:lnTo>
                    <a:lnTo>
                      <a:pt x="1344" y="435"/>
                    </a:lnTo>
                    <a:lnTo>
                      <a:pt x="1336" y="457"/>
                    </a:lnTo>
                    <a:lnTo>
                      <a:pt x="1326" y="479"/>
                    </a:lnTo>
                    <a:lnTo>
                      <a:pt x="1317" y="502"/>
                    </a:lnTo>
                    <a:lnTo>
                      <a:pt x="1307" y="524"/>
                    </a:lnTo>
                    <a:lnTo>
                      <a:pt x="1299" y="548"/>
                    </a:lnTo>
                    <a:lnTo>
                      <a:pt x="1290" y="570"/>
                    </a:lnTo>
                    <a:lnTo>
                      <a:pt x="1282" y="593"/>
                    </a:lnTo>
                    <a:lnTo>
                      <a:pt x="1273" y="615"/>
                    </a:lnTo>
                    <a:lnTo>
                      <a:pt x="1267" y="636"/>
                    </a:lnTo>
                    <a:lnTo>
                      <a:pt x="1260" y="655"/>
                    </a:lnTo>
                    <a:lnTo>
                      <a:pt x="1252" y="673"/>
                    </a:lnTo>
                    <a:lnTo>
                      <a:pt x="1248" y="688"/>
                    </a:lnTo>
                    <a:lnTo>
                      <a:pt x="1243" y="702"/>
                    </a:lnTo>
                    <a:lnTo>
                      <a:pt x="1239" y="713"/>
                    </a:lnTo>
                    <a:lnTo>
                      <a:pt x="1236" y="721"/>
                    </a:lnTo>
                    <a:lnTo>
                      <a:pt x="1234" y="727"/>
                    </a:lnTo>
                    <a:lnTo>
                      <a:pt x="1234" y="729"/>
                    </a:lnTo>
                    <a:lnTo>
                      <a:pt x="1232" y="728"/>
                    </a:lnTo>
                    <a:lnTo>
                      <a:pt x="1228" y="726"/>
                    </a:lnTo>
                    <a:lnTo>
                      <a:pt x="1224" y="724"/>
                    </a:lnTo>
                    <a:lnTo>
                      <a:pt x="1220" y="722"/>
                    </a:lnTo>
                    <a:lnTo>
                      <a:pt x="1215" y="719"/>
                    </a:lnTo>
                    <a:lnTo>
                      <a:pt x="1209" y="717"/>
                    </a:lnTo>
                    <a:lnTo>
                      <a:pt x="1203" y="714"/>
                    </a:lnTo>
                    <a:lnTo>
                      <a:pt x="1196" y="712"/>
                    </a:lnTo>
                    <a:lnTo>
                      <a:pt x="1189" y="709"/>
                    </a:lnTo>
                    <a:lnTo>
                      <a:pt x="1180" y="705"/>
                    </a:lnTo>
                    <a:lnTo>
                      <a:pt x="1171" y="702"/>
                    </a:lnTo>
                    <a:lnTo>
                      <a:pt x="1162" y="698"/>
                    </a:lnTo>
                    <a:lnTo>
                      <a:pt x="1152" y="695"/>
                    </a:lnTo>
                    <a:lnTo>
                      <a:pt x="1142" y="692"/>
                    </a:lnTo>
                    <a:lnTo>
                      <a:pt x="1131" y="688"/>
                    </a:lnTo>
                    <a:lnTo>
                      <a:pt x="1118" y="684"/>
                    </a:lnTo>
                    <a:lnTo>
                      <a:pt x="1106" y="679"/>
                    </a:lnTo>
                    <a:lnTo>
                      <a:pt x="1094" y="676"/>
                    </a:lnTo>
                    <a:lnTo>
                      <a:pt x="1082" y="673"/>
                    </a:lnTo>
                    <a:lnTo>
                      <a:pt x="1072" y="669"/>
                    </a:lnTo>
                    <a:lnTo>
                      <a:pt x="1060" y="665"/>
                    </a:lnTo>
                    <a:lnTo>
                      <a:pt x="1050" y="662"/>
                    </a:lnTo>
                    <a:lnTo>
                      <a:pt x="1039" y="658"/>
                    </a:lnTo>
                    <a:lnTo>
                      <a:pt x="1031" y="657"/>
                    </a:lnTo>
                    <a:lnTo>
                      <a:pt x="1022" y="655"/>
                    </a:lnTo>
                    <a:lnTo>
                      <a:pt x="1016" y="653"/>
                    </a:lnTo>
                    <a:lnTo>
                      <a:pt x="1010" y="651"/>
                    </a:lnTo>
                    <a:lnTo>
                      <a:pt x="1005" y="650"/>
                    </a:lnTo>
                    <a:lnTo>
                      <a:pt x="1003" y="649"/>
                    </a:lnTo>
                    <a:lnTo>
                      <a:pt x="1002" y="649"/>
                    </a:lnTo>
                    <a:lnTo>
                      <a:pt x="1001" y="650"/>
                    </a:lnTo>
                    <a:lnTo>
                      <a:pt x="1001" y="654"/>
                    </a:lnTo>
                    <a:lnTo>
                      <a:pt x="999" y="659"/>
                    </a:lnTo>
                    <a:lnTo>
                      <a:pt x="998" y="667"/>
                    </a:lnTo>
                    <a:lnTo>
                      <a:pt x="997" y="677"/>
                    </a:lnTo>
                    <a:lnTo>
                      <a:pt x="995" y="689"/>
                    </a:lnTo>
                    <a:lnTo>
                      <a:pt x="993" y="701"/>
                    </a:lnTo>
                    <a:lnTo>
                      <a:pt x="992" y="715"/>
                    </a:lnTo>
                    <a:lnTo>
                      <a:pt x="989" y="731"/>
                    </a:lnTo>
                    <a:lnTo>
                      <a:pt x="987" y="747"/>
                    </a:lnTo>
                    <a:lnTo>
                      <a:pt x="984" y="762"/>
                    </a:lnTo>
                    <a:lnTo>
                      <a:pt x="982" y="779"/>
                    </a:lnTo>
                    <a:lnTo>
                      <a:pt x="979" y="795"/>
                    </a:lnTo>
                    <a:lnTo>
                      <a:pt x="977" y="812"/>
                    </a:lnTo>
                    <a:lnTo>
                      <a:pt x="976" y="828"/>
                    </a:lnTo>
                    <a:lnTo>
                      <a:pt x="974" y="844"/>
                    </a:lnTo>
                    <a:lnTo>
                      <a:pt x="970" y="858"/>
                    </a:lnTo>
                    <a:lnTo>
                      <a:pt x="968" y="871"/>
                    </a:lnTo>
                    <a:lnTo>
                      <a:pt x="967" y="884"/>
                    </a:lnTo>
                    <a:lnTo>
                      <a:pt x="965" y="896"/>
                    </a:lnTo>
                    <a:lnTo>
                      <a:pt x="963" y="906"/>
                    </a:lnTo>
                    <a:lnTo>
                      <a:pt x="961" y="918"/>
                    </a:lnTo>
                    <a:lnTo>
                      <a:pt x="960" y="926"/>
                    </a:lnTo>
                    <a:lnTo>
                      <a:pt x="960" y="935"/>
                    </a:lnTo>
                    <a:lnTo>
                      <a:pt x="959" y="942"/>
                    </a:lnTo>
                    <a:lnTo>
                      <a:pt x="958" y="949"/>
                    </a:lnTo>
                    <a:lnTo>
                      <a:pt x="957" y="954"/>
                    </a:lnTo>
                    <a:lnTo>
                      <a:pt x="957" y="960"/>
                    </a:lnTo>
                    <a:lnTo>
                      <a:pt x="956" y="963"/>
                    </a:lnTo>
                    <a:lnTo>
                      <a:pt x="956" y="966"/>
                    </a:lnTo>
                    <a:lnTo>
                      <a:pt x="956" y="967"/>
                    </a:lnTo>
                    <a:lnTo>
                      <a:pt x="956" y="968"/>
                    </a:lnTo>
                    <a:lnTo>
                      <a:pt x="955" y="968"/>
                    </a:lnTo>
                    <a:lnTo>
                      <a:pt x="951" y="967"/>
                    </a:lnTo>
                    <a:lnTo>
                      <a:pt x="947" y="965"/>
                    </a:lnTo>
                    <a:lnTo>
                      <a:pt x="941" y="964"/>
                    </a:lnTo>
                    <a:lnTo>
                      <a:pt x="934" y="962"/>
                    </a:lnTo>
                    <a:lnTo>
                      <a:pt x="926" y="960"/>
                    </a:lnTo>
                    <a:lnTo>
                      <a:pt x="917" y="958"/>
                    </a:lnTo>
                    <a:lnTo>
                      <a:pt x="907" y="956"/>
                    </a:lnTo>
                    <a:lnTo>
                      <a:pt x="896" y="952"/>
                    </a:lnTo>
                    <a:lnTo>
                      <a:pt x="884" y="949"/>
                    </a:lnTo>
                    <a:lnTo>
                      <a:pt x="872" y="946"/>
                    </a:lnTo>
                    <a:lnTo>
                      <a:pt x="860" y="944"/>
                    </a:lnTo>
                    <a:lnTo>
                      <a:pt x="847" y="941"/>
                    </a:lnTo>
                    <a:lnTo>
                      <a:pt x="835" y="939"/>
                    </a:lnTo>
                    <a:lnTo>
                      <a:pt x="823" y="935"/>
                    </a:lnTo>
                    <a:lnTo>
                      <a:pt x="811" y="933"/>
                    </a:lnTo>
                    <a:lnTo>
                      <a:pt x="798" y="931"/>
                    </a:lnTo>
                    <a:lnTo>
                      <a:pt x="787" y="929"/>
                    </a:lnTo>
                    <a:lnTo>
                      <a:pt x="776" y="927"/>
                    </a:lnTo>
                    <a:lnTo>
                      <a:pt x="766" y="926"/>
                    </a:lnTo>
                    <a:lnTo>
                      <a:pt x="755" y="925"/>
                    </a:lnTo>
                    <a:lnTo>
                      <a:pt x="746" y="924"/>
                    </a:lnTo>
                    <a:lnTo>
                      <a:pt x="736" y="923"/>
                    </a:lnTo>
                    <a:lnTo>
                      <a:pt x="729" y="923"/>
                    </a:lnTo>
                    <a:lnTo>
                      <a:pt x="721" y="921"/>
                    </a:lnTo>
                    <a:lnTo>
                      <a:pt x="715" y="921"/>
                    </a:lnTo>
                    <a:lnTo>
                      <a:pt x="709" y="921"/>
                    </a:lnTo>
                    <a:lnTo>
                      <a:pt x="705" y="921"/>
                    </a:lnTo>
                    <a:lnTo>
                      <a:pt x="700" y="921"/>
                    </a:lnTo>
                    <a:lnTo>
                      <a:pt x="698" y="921"/>
                    </a:lnTo>
                    <a:lnTo>
                      <a:pt x="696" y="921"/>
                    </a:lnTo>
                    <a:lnTo>
                      <a:pt x="695" y="921"/>
                    </a:lnTo>
                    <a:lnTo>
                      <a:pt x="695" y="923"/>
                    </a:lnTo>
                    <a:lnTo>
                      <a:pt x="694" y="925"/>
                    </a:lnTo>
                    <a:lnTo>
                      <a:pt x="694" y="930"/>
                    </a:lnTo>
                    <a:lnTo>
                      <a:pt x="693" y="935"/>
                    </a:lnTo>
                    <a:lnTo>
                      <a:pt x="693" y="941"/>
                    </a:lnTo>
                    <a:lnTo>
                      <a:pt x="692" y="948"/>
                    </a:lnTo>
                    <a:lnTo>
                      <a:pt x="692" y="956"/>
                    </a:lnTo>
                    <a:lnTo>
                      <a:pt x="691" y="964"/>
                    </a:lnTo>
                    <a:lnTo>
                      <a:pt x="690" y="973"/>
                    </a:lnTo>
                    <a:lnTo>
                      <a:pt x="689" y="983"/>
                    </a:lnTo>
                    <a:lnTo>
                      <a:pt x="688" y="993"/>
                    </a:lnTo>
                    <a:lnTo>
                      <a:pt x="687" y="1002"/>
                    </a:lnTo>
                    <a:lnTo>
                      <a:pt x="686" y="1013"/>
                    </a:lnTo>
                    <a:lnTo>
                      <a:pt x="685" y="1024"/>
                    </a:lnTo>
                    <a:lnTo>
                      <a:pt x="685" y="1035"/>
                    </a:lnTo>
                    <a:lnTo>
                      <a:pt x="683" y="1045"/>
                    </a:lnTo>
                    <a:lnTo>
                      <a:pt x="681" y="1057"/>
                    </a:lnTo>
                    <a:lnTo>
                      <a:pt x="679" y="1067"/>
                    </a:lnTo>
                    <a:lnTo>
                      <a:pt x="678" y="1079"/>
                    </a:lnTo>
                    <a:lnTo>
                      <a:pt x="676" y="1088"/>
                    </a:lnTo>
                    <a:lnTo>
                      <a:pt x="676" y="1098"/>
                    </a:lnTo>
                    <a:lnTo>
                      <a:pt x="674" y="1107"/>
                    </a:lnTo>
                    <a:lnTo>
                      <a:pt x="674" y="1117"/>
                    </a:lnTo>
                    <a:lnTo>
                      <a:pt x="672" y="1123"/>
                    </a:lnTo>
                    <a:lnTo>
                      <a:pt x="672" y="1131"/>
                    </a:lnTo>
                    <a:lnTo>
                      <a:pt x="671" y="1137"/>
                    </a:lnTo>
                    <a:lnTo>
                      <a:pt x="671" y="1143"/>
                    </a:lnTo>
                    <a:lnTo>
                      <a:pt x="669" y="1147"/>
                    </a:lnTo>
                    <a:lnTo>
                      <a:pt x="669" y="1151"/>
                    </a:lnTo>
                    <a:lnTo>
                      <a:pt x="669" y="1153"/>
                    </a:lnTo>
                    <a:lnTo>
                      <a:pt x="669" y="1154"/>
                    </a:lnTo>
                    <a:lnTo>
                      <a:pt x="667" y="1153"/>
                    </a:lnTo>
                    <a:lnTo>
                      <a:pt x="664" y="1153"/>
                    </a:lnTo>
                    <a:lnTo>
                      <a:pt x="659" y="1151"/>
                    </a:lnTo>
                    <a:lnTo>
                      <a:pt x="653" y="1150"/>
                    </a:lnTo>
                    <a:lnTo>
                      <a:pt x="643" y="1148"/>
                    </a:lnTo>
                    <a:lnTo>
                      <a:pt x="634" y="1146"/>
                    </a:lnTo>
                    <a:lnTo>
                      <a:pt x="623" y="1144"/>
                    </a:lnTo>
                    <a:lnTo>
                      <a:pt x="612" y="1142"/>
                    </a:lnTo>
                    <a:lnTo>
                      <a:pt x="598" y="1139"/>
                    </a:lnTo>
                    <a:lnTo>
                      <a:pt x="586" y="1137"/>
                    </a:lnTo>
                    <a:lnTo>
                      <a:pt x="572" y="1136"/>
                    </a:lnTo>
                    <a:lnTo>
                      <a:pt x="557" y="1134"/>
                    </a:lnTo>
                    <a:lnTo>
                      <a:pt x="543" y="1131"/>
                    </a:lnTo>
                    <a:lnTo>
                      <a:pt x="529" y="1129"/>
                    </a:lnTo>
                    <a:lnTo>
                      <a:pt x="516" y="1127"/>
                    </a:lnTo>
                    <a:lnTo>
                      <a:pt x="502" y="1126"/>
                    </a:lnTo>
                    <a:lnTo>
                      <a:pt x="488" y="1124"/>
                    </a:lnTo>
                    <a:lnTo>
                      <a:pt x="476" y="1123"/>
                    </a:lnTo>
                    <a:lnTo>
                      <a:pt x="463" y="1121"/>
                    </a:lnTo>
                    <a:lnTo>
                      <a:pt x="454" y="1121"/>
                    </a:lnTo>
                    <a:lnTo>
                      <a:pt x="442" y="1121"/>
                    </a:lnTo>
                    <a:lnTo>
                      <a:pt x="433" y="1121"/>
                    </a:lnTo>
                    <a:lnTo>
                      <a:pt x="424" y="1121"/>
                    </a:lnTo>
                    <a:lnTo>
                      <a:pt x="417" y="1121"/>
                    </a:lnTo>
                    <a:lnTo>
                      <a:pt x="409" y="1121"/>
                    </a:lnTo>
                    <a:lnTo>
                      <a:pt x="403" y="1121"/>
                    </a:lnTo>
                    <a:lnTo>
                      <a:pt x="397" y="1121"/>
                    </a:lnTo>
                    <a:lnTo>
                      <a:pt x="393" y="1122"/>
                    </a:lnTo>
                    <a:lnTo>
                      <a:pt x="389" y="1122"/>
                    </a:lnTo>
                    <a:lnTo>
                      <a:pt x="387" y="1123"/>
                    </a:lnTo>
                    <a:lnTo>
                      <a:pt x="385" y="1123"/>
                    </a:lnTo>
                    <a:lnTo>
                      <a:pt x="385" y="1126"/>
                    </a:lnTo>
                    <a:lnTo>
                      <a:pt x="385" y="1129"/>
                    </a:lnTo>
                    <a:lnTo>
                      <a:pt x="386" y="1134"/>
                    </a:lnTo>
                    <a:lnTo>
                      <a:pt x="386" y="1138"/>
                    </a:lnTo>
                    <a:lnTo>
                      <a:pt x="388" y="1145"/>
                    </a:lnTo>
                    <a:lnTo>
                      <a:pt x="388" y="1152"/>
                    </a:lnTo>
                    <a:lnTo>
                      <a:pt x="390" y="1159"/>
                    </a:lnTo>
                    <a:lnTo>
                      <a:pt x="390" y="1167"/>
                    </a:lnTo>
                    <a:lnTo>
                      <a:pt x="391" y="1176"/>
                    </a:lnTo>
                    <a:lnTo>
                      <a:pt x="392" y="1186"/>
                    </a:lnTo>
                    <a:lnTo>
                      <a:pt x="393" y="1195"/>
                    </a:lnTo>
                    <a:lnTo>
                      <a:pt x="394" y="1205"/>
                    </a:lnTo>
                    <a:lnTo>
                      <a:pt x="395" y="1213"/>
                    </a:lnTo>
                    <a:lnTo>
                      <a:pt x="395" y="1223"/>
                    </a:lnTo>
                    <a:lnTo>
                      <a:pt x="397" y="1232"/>
                    </a:lnTo>
                    <a:lnTo>
                      <a:pt x="397" y="1241"/>
                    </a:lnTo>
                    <a:lnTo>
                      <a:pt x="397" y="1250"/>
                    </a:lnTo>
                    <a:lnTo>
                      <a:pt x="397" y="1257"/>
                    </a:lnTo>
                    <a:lnTo>
                      <a:pt x="397" y="1265"/>
                    </a:lnTo>
                    <a:lnTo>
                      <a:pt x="397" y="1272"/>
                    </a:lnTo>
                    <a:lnTo>
                      <a:pt x="397" y="1279"/>
                    </a:lnTo>
                    <a:lnTo>
                      <a:pt x="396" y="1286"/>
                    </a:lnTo>
                    <a:lnTo>
                      <a:pt x="396" y="1291"/>
                    </a:lnTo>
                    <a:lnTo>
                      <a:pt x="395" y="1296"/>
                    </a:lnTo>
                    <a:lnTo>
                      <a:pt x="395" y="1301"/>
                    </a:lnTo>
                    <a:lnTo>
                      <a:pt x="395" y="1305"/>
                    </a:lnTo>
                    <a:lnTo>
                      <a:pt x="395" y="1309"/>
                    </a:lnTo>
                    <a:lnTo>
                      <a:pt x="394" y="1313"/>
                    </a:lnTo>
                    <a:lnTo>
                      <a:pt x="394" y="1315"/>
                    </a:lnTo>
                    <a:lnTo>
                      <a:pt x="0" y="1309"/>
                    </a:lnTo>
                    <a:close/>
                  </a:path>
                </a:pathLst>
              </a:custGeom>
              <a:solidFill>
                <a:srgbClr val="F3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96200" y="4343400"/>
              <a:ext cx="282385" cy="64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24800" y="4419600"/>
              <a:ext cx="282385" cy="64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4648200"/>
              <a:ext cx="282385" cy="64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685800" y="2133600"/>
            <a:ext cx="3429000" cy="3429000"/>
          </a:xfrm>
          <a:prstGeom prst="roundRect">
            <a:avLst>
              <a:gd name="adj" fmla="val 19954"/>
            </a:avLst>
          </a:prstGeom>
          <a:noFill/>
          <a:ln w="76200" cmpd="tri">
            <a:solidFill>
              <a:srgbClr val="7E82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6117"/>
                </a:solidFill>
                <a:latin typeface="Calibri" pitchFamily="34" charset="0"/>
              </a:rPr>
              <a:t>Other Modes of Learning</a:t>
            </a:r>
          </a:p>
        </p:txBody>
      </p:sp>
      <p:pic>
        <p:nvPicPr>
          <p:cNvPr id="1034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2895600"/>
            <a:ext cx="1827213" cy="1462088"/>
          </a:xfrm>
          <a:prstGeom prst="rect">
            <a:avLst/>
          </a:prstGeom>
          <a:noFill/>
        </p:spPr>
      </p:pic>
      <p:grpSp>
        <p:nvGrpSpPr>
          <p:cNvPr id="4" name="Group 41"/>
          <p:cNvGrpSpPr/>
          <p:nvPr/>
        </p:nvGrpSpPr>
        <p:grpSpPr>
          <a:xfrm>
            <a:off x="6705600" y="3581400"/>
            <a:ext cx="739585" cy="644526"/>
            <a:chOff x="6781800" y="3581400"/>
            <a:chExt cx="739585" cy="644526"/>
          </a:xfrm>
        </p:grpSpPr>
        <p:sp>
          <p:nvSpPr>
            <p:cNvPr id="21" name="AutoShape 40"/>
            <p:cNvSpPr>
              <a:spLocks noChangeArrowheads="1"/>
            </p:cNvSpPr>
            <p:nvPr/>
          </p:nvSpPr>
          <p:spPr bwMode="auto">
            <a:xfrm>
              <a:off x="6781800" y="3810000"/>
              <a:ext cx="457200" cy="285750"/>
            </a:xfrm>
            <a:prstGeom prst="can">
              <a:avLst>
                <a:gd name="adj" fmla="val 35000"/>
              </a:avLst>
            </a:prstGeom>
            <a:solidFill>
              <a:schemeClr val="bg1"/>
            </a:solidFill>
            <a:ln w="3175">
              <a:solidFill>
                <a:srgbClr val="1F61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581400"/>
              <a:ext cx="282385" cy="64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42"/>
          <p:cNvGrpSpPr/>
          <p:nvPr/>
        </p:nvGrpSpPr>
        <p:grpSpPr>
          <a:xfrm>
            <a:off x="5334000" y="2667000"/>
            <a:ext cx="815785" cy="644526"/>
            <a:chOff x="5334000" y="2667000"/>
            <a:chExt cx="815785" cy="644526"/>
          </a:xfrm>
        </p:grpSpPr>
        <p:sp>
          <p:nvSpPr>
            <p:cNvPr id="18" name="AutoShape 35" descr="Green marble"/>
            <p:cNvSpPr>
              <a:spLocks noChangeArrowheads="1"/>
            </p:cNvSpPr>
            <p:nvPr/>
          </p:nvSpPr>
          <p:spPr bwMode="auto">
            <a:xfrm>
              <a:off x="5334000" y="2895600"/>
              <a:ext cx="609600" cy="381000"/>
            </a:xfrm>
            <a:prstGeom prst="can">
              <a:avLst>
                <a:gd name="adj" fmla="val 3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2667000"/>
              <a:ext cx="282385" cy="64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914400" y="2209800"/>
            <a:ext cx="198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Apprenticeship</a:t>
            </a:r>
          </a:p>
          <a:p>
            <a:pPr algn="ctr"/>
            <a:r>
              <a:rPr lang="en-US" sz="1800" dirty="0"/>
              <a:t>(</a:t>
            </a:r>
            <a:r>
              <a:rPr lang="en-US" sz="1400" dirty="0"/>
              <a:t>trade or guild system</a:t>
            </a:r>
            <a:r>
              <a:rPr lang="en-US" sz="18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47917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3316 -0.102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5029200" y="2133600"/>
            <a:ext cx="3429000" cy="3429000"/>
          </a:xfrm>
          <a:prstGeom prst="roundRect">
            <a:avLst>
              <a:gd name="adj" fmla="val 37429"/>
            </a:avLst>
          </a:prstGeom>
          <a:noFill/>
          <a:ln w="6350">
            <a:solidFill>
              <a:srgbClr val="7E82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6117"/>
                </a:solidFill>
                <a:latin typeface="Calibri" pitchFamily="34" charset="0"/>
              </a:rPr>
              <a:t>Other Modes of Learning</a:t>
            </a:r>
          </a:p>
        </p:txBody>
      </p:sp>
      <p:pic>
        <p:nvPicPr>
          <p:cNvPr id="34" name="Picture 106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5575" y="2590800"/>
            <a:ext cx="38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7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200400"/>
            <a:ext cx="38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AutoShape 109"/>
          <p:cNvSpPr>
            <a:spLocks noChangeArrowheads="1"/>
          </p:cNvSpPr>
          <p:nvPr/>
        </p:nvSpPr>
        <p:spPr bwMode="auto">
          <a:xfrm>
            <a:off x="6581775" y="4114800"/>
            <a:ext cx="352425" cy="304800"/>
          </a:xfrm>
          <a:prstGeom prst="star5">
            <a:avLst/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3" name="Picture 110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9975" y="3352800"/>
            <a:ext cx="38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11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2175" y="4419600"/>
            <a:ext cx="38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12" descr="bd0003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4419600"/>
            <a:ext cx="38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AutoShape 113"/>
          <p:cNvSpPr>
            <a:spLocks noChangeArrowheads="1"/>
          </p:cNvSpPr>
          <p:nvPr/>
        </p:nvSpPr>
        <p:spPr bwMode="auto">
          <a:xfrm>
            <a:off x="6124575" y="4876800"/>
            <a:ext cx="352425" cy="304800"/>
          </a:xfrm>
          <a:prstGeom prst="star5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115"/>
          <p:cNvSpPr>
            <a:spLocks noChangeArrowheads="1"/>
          </p:cNvSpPr>
          <p:nvPr/>
        </p:nvSpPr>
        <p:spPr bwMode="auto">
          <a:xfrm>
            <a:off x="6962775" y="4876800"/>
            <a:ext cx="352425" cy="3048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AutoShape 116"/>
          <p:cNvSpPr>
            <a:spLocks noChangeArrowheads="1"/>
          </p:cNvSpPr>
          <p:nvPr/>
        </p:nvSpPr>
        <p:spPr bwMode="auto">
          <a:xfrm>
            <a:off x="5667375" y="3657600"/>
            <a:ext cx="352425" cy="304800"/>
          </a:xfrm>
          <a:prstGeom prst="star5">
            <a:avLst/>
          </a:prstGeom>
          <a:solidFill>
            <a:schemeClr val="bg1"/>
          </a:solidFill>
          <a:ln w="9525">
            <a:solidFill>
              <a:srgbClr val="61030D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AutoShape 117"/>
          <p:cNvSpPr>
            <a:spLocks noChangeArrowheads="1"/>
          </p:cNvSpPr>
          <p:nvPr/>
        </p:nvSpPr>
        <p:spPr bwMode="auto">
          <a:xfrm>
            <a:off x="7543800" y="3810000"/>
            <a:ext cx="352425" cy="304800"/>
          </a:xfrm>
          <a:prstGeom prst="star5">
            <a:avLst/>
          </a:prstGeom>
          <a:solidFill>
            <a:schemeClr val="bg1"/>
          </a:solidFill>
          <a:ln w="9525">
            <a:solidFill>
              <a:srgbClr val="E32D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AutoShape 118"/>
          <p:cNvSpPr>
            <a:spLocks noChangeArrowheads="1"/>
          </p:cNvSpPr>
          <p:nvPr/>
        </p:nvSpPr>
        <p:spPr bwMode="auto">
          <a:xfrm>
            <a:off x="6657975" y="3048000"/>
            <a:ext cx="352425" cy="304800"/>
          </a:xfrm>
          <a:prstGeom prst="star5">
            <a:avLst/>
          </a:prstGeom>
          <a:solidFill>
            <a:schemeClr val="bg1"/>
          </a:solidFill>
          <a:ln w="9525">
            <a:solidFill>
              <a:srgbClr val="1F6117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1524000" y="1600200"/>
            <a:ext cx="148947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1800" dirty="0"/>
              <a:t>Apprenticeship</a:t>
            </a:r>
          </a:p>
          <a:p>
            <a:pPr algn="ctr"/>
            <a:r>
              <a:rPr lang="en-US" sz="1800" dirty="0"/>
              <a:t>(</a:t>
            </a:r>
            <a:r>
              <a:rPr lang="en-US" sz="1400" dirty="0"/>
              <a:t>trade or guild system</a:t>
            </a:r>
            <a:r>
              <a:rPr lang="en-US" sz="1800" dirty="0"/>
              <a:t>)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620138" y="2362200"/>
            <a:ext cx="1484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Traditionalist</a:t>
            </a:r>
            <a:endParaRPr lang="en-US" sz="1800" dirty="0"/>
          </a:p>
        </p:txBody>
      </p:sp>
      <p:pic>
        <p:nvPicPr>
          <p:cNvPr id="53" name="Picture 46" descr="E:\Microsoft Clip Organizer\weav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19400"/>
            <a:ext cx="2743200" cy="1819275"/>
          </a:xfrm>
          <a:prstGeom prst="rect">
            <a:avLst/>
          </a:prstGeom>
          <a:noFill/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470274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63 L 0.13334 -0.1203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/>
      <p:bldP spid="52" grpId="1"/>
      <p:bldP spid="5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5029200" y="2133600"/>
            <a:ext cx="3429000" cy="3429000"/>
          </a:xfrm>
          <a:prstGeom prst="roundRect">
            <a:avLst>
              <a:gd name="adj" fmla="val 37429"/>
            </a:avLst>
          </a:prstGeom>
          <a:noFill/>
          <a:ln w="6350">
            <a:solidFill>
              <a:srgbClr val="7E82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6117"/>
                </a:solidFill>
                <a:latin typeface="Calibri" pitchFamily="34" charset="0"/>
              </a:rPr>
              <a:t>Other Modes of Learning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1524000" y="1600200"/>
            <a:ext cx="148947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1800" dirty="0"/>
              <a:t>Apprenticeship</a:t>
            </a:r>
          </a:p>
          <a:p>
            <a:pPr algn="ctr"/>
            <a:r>
              <a:rPr lang="en-US" sz="1800" dirty="0"/>
              <a:t>(</a:t>
            </a:r>
            <a:r>
              <a:rPr lang="en-US" sz="1400" dirty="0"/>
              <a:t>trade or guild system</a:t>
            </a:r>
            <a:r>
              <a:rPr lang="en-US" sz="1800" dirty="0"/>
              <a:t>)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3048000" y="1600200"/>
            <a:ext cx="11130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1800" dirty="0" smtClean="0"/>
              <a:t>Traditionalist</a:t>
            </a:r>
            <a:endParaRPr lang="en-US" sz="1800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029200" y="2133600"/>
            <a:ext cx="3429000" cy="2209800"/>
          </a:xfrm>
          <a:prstGeom prst="roundRect">
            <a:avLst>
              <a:gd name="adj" fmla="val 32176"/>
            </a:avLst>
          </a:prstGeom>
          <a:noFill/>
          <a:ln w="6350">
            <a:solidFill>
              <a:srgbClr val="7E82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>
            <a:off x="5410200" y="3581400"/>
            <a:ext cx="2674938" cy="533400"/>
            <a:chOff x="5402262" y="3505200"/>
            <a:chExt cx="2674938" cy="533400"/>
          </a:xfrm>
        </p:grpSpPr>
        <p:pic>
          <p:nvPicPr>
            <p:cNvPr id="24" name="Picture 82" descr="bd00032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88262" y="3505200"/>
              <a:ext cx="38893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3" descr="bd00032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16762" y="3505200"/>
              <a:ext cx="38893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4" descr="bd00032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45262" y="3505200"/>
              <a:ext cx="38893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5" descr="bd00032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73762" y="3505200"/>
              <a:ext cx="38893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6" descr="bd00032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02262" y="3505200"/>
              <a:ext cx="38893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0"/>
          <p:cNvGrpSpPr/>
          <p:nvPr/>
        </p:nvGrpSpPr>
        <p:grpSpPr>
          <a:xfrm>
            <a:off x="5638800" y="4419600"/>
            <a:ext cx="2335213" cy="838200"/>
            <a:chOff x="1828800" y="4419600"/>
            <a:chExt cx="2335213" cy="838200"/>
          </a:xfrm>
        </p:grpSpPr>
        <p:pic>
          <p:nvPicPr>
            <p:cNvPr id="32" name="Picture 87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44958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8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46482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9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4200" y="45720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90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800" y="47244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91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47244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92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45720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93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44958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94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46482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95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44196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96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48006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97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47244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98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2200" y="46482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99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1200" y="45720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0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48006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1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47244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102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65388" y="4876800"/>
              <a:ext cx="27781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03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48768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04" descr="bd00032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4724400"/>
              <a:ext cx="2778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1437843" y="2362200"/>
            <a:ext cx="15279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Monastic</a:t>
            </a:r>
          </a:p>
          <a:p>
            <a:pPr algn="ctr"/>
            <a:r>
              <a:rPr lang="en-US" sz="1600" dirty="0" smtClean="0"/>
              <a:t>(ecclesiastical)</a:t>
            </a:r>
            <a:endParaRPr lang="en-US" sz="1600" dirty="0"/>
          </a:p>
        </p:txBody>
      </p:sp>
      <p:pic>
        <p:nvPicPr>
          <p:cNvPr id="143362" name="Picture 2" descr="E:\Microsoft Clip Organizer\buddhis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6252" y="3048000"/>
            <a:ext cx="2051165" cy="1600200"/>
          </a:xfrm>
          <a:prstGeom prst="rect">
            <a:avLst/>
          </a:prstGeom>
          <a:noFill/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209800"/>
            <a:ext cx="28238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49"/>
          <p:cNvGrpSpPr/>
          <p:nvPr/>
        </p:nvGrpSpPr>
        <p:grpSpPr>
          <a:xfrm>
            <a:off x="5867400" y="2895600"/>
            <a:ext cx="1806385" cy="644526"/>
            <a:chOff x="5867400" y="2895600"/>
            <a:chExt cx="1806385" cy="644526"/>
          </a:xfrm>
        </p:grpSpPr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2895600"/>
              <a:ext cx="282385" cy="64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2895600"/>
              <a:ext cx="282385" cy="64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2895600"/>
              <a:ext cx="282385" cy="64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1065 L 0.27673 -0.1231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7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9" grpId="1" animBg="1"/>
      <p:bldP spid="65" grpId="0"/>
      <p:bldP spid="65" grpId="1"/>
      <p:bldP spid="65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1407</TotalTime>
  <Words>2880</Words>
  <Application>Microsoft Office PowerPoint</Application>
  <PresentationFormat>On-screen Show (4:3)</PresentationFormat>
  <Paragraphs>640</Paragraphs>
  <Slides>58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Document</vt:lpstr>
      <vt:lpstr>Microsoft Word 97 - 2003 Document</vt:lpstr>
      <vt:lpstr>College ExPress</vt:lpstr>
      <vt:lpstr>Why Go to College?</vt:lpstr>
      <vt:lpstr>Why Go to College?</vt:lpstr>
      <vt:lpstr>The secret of College success?</vt:lpstr>
      <vt:lpstr>Why Go to College?</vt:lpstr>
      <vt:lpstr>Conventional Learning</vt:lpstr>
      <vt:lpstr>Other Modes of Learning</vt:lpstr>
      <vt:lpstr>Other Modes of Learning</vt:lpstr>
      <vt:lpstr>Other Modes of Learning</vt:lpstr>
      <vt:lpstr>Other Modes of Learning</vt:lpstr>
      <vt:lpstr>Other Modes of Learning</vt:lpstr>
      <vt:lpstr>Other Modes of Learning</vt:lpstr>
      <vt:lpstr>Why Go to College?</vt:lpstr>
      <vt:lpstr>Why are most of us not ready? Reason 1: the Cultural Divide </vt:lpstr>
      <vt:lpstr>The U.S. Education System</vt:lpstr>
      <vt:lpstr>High school or College?</vt:lpstr>
      <vt:lpstr>High school or College?</vt:lpstr>
      <vt:lpstr>High school or College?</vt:lpstr>
      <vt:lpstr>High school or College?</vt:lpstr>
      <vt:lpstr>High school or College?</vt:lpstr>
      <vt:lpstr>High school or College?</vt:lpstr>
      <vt:lpstr>The Cultural Divide?</vt:lpstr>
      <vt:lpstr>So, what makes you Unique?</vt:lpstr>
      <vt:lpstr>PowerPoint Presentation</vt:lpstr>
      <vt:lpstr>Understanding who you are helps you figure out where you are in your educational journey</vt:lpstr>
      <vt:lpstr>Understanding who you are helps you figure out where you are in your educational journey</vt:lpstr>
      <vt:lpstr>Understanding who you are</vt:lpstr>
      <vt:lpstr>Understanding who you are</vt:lpstr>
      <vt:lpstr>Taking Charge</vt:lpstr>
      <vt:lpstr>College ExPress</vt:lpstr>
      <vt:lpstr>Going to College is a bit like going to a new country</vt:lpstr>
      <vt:lpstr>The Topography of College</vt:lpstr>
      <vt:lpstr>PowerPoint Presentation</vt:lpstr>
      <vt:lpstr>The Topography of College</vt:lpstr>
      <vt:lpstr>The Topography of College</vt:lpstr>
      <vt:lpstr>The Topography of College</vt:lpstr>
      <vt:lpstr>The Topography of College</vt:lpstr>
      <vt:lpstr>The Topography of College</vt:lpstr>
      <vt:lpstr>The Topography of College</vt:lpstr>
      <vt:lpstr>The Topography of College Key Domains or Branches of the College Community</vt:lpstr>
      <vt:lpstr>Why so BIG?</vt:lpstr>
      <vt:lpstr>What’s “College” for, then?</vt:lpstr>
      <vt:lpstr>What else is College?</vt:lpstr>
      <vt:lpstr>College ExPress</vt:lpstr>
      <vt:lpstr>The Post-secondary Menu</vt:lpstr>
      <vt:lpstr>The Post-secondary Menu</vt:lpstr>
      <vt:lpstr>Post-secondary Learning Paths (routes of entry from high school)</vt:lpstr>
      <vt:lpstr>College “builds” knowledge “upward”</vt:lpstr>
      <vt:lpstr>Transferability</vt:lpstr>
      <vt:lpstr>College ExPress</vt:lpstr>
      <vt:lpstr>HOW to  PAY  for  IT ALL?</vt:lpstr>
      <vt:lpstr>Financial Aid</vt:lpstr>
      <vt:lpstr>College + Money = ?</vt:lpstr>
      <vt:lpstr>Good vs. Bad Financing</vt:lpstr>
      <vt:lpstr>Your Investment in “Knowledge”</vt:lpstr>
      <vt:lpstr>The value of college is in building your thinking “muscle”  For example, what humans “know” is always changing… </vt:lpstr>
      <vt:lpstr>College = Community</vt:lpstr>
      <vt:lpstr>College as a Community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Connections</dc:title>
  <dc:creator>scobaker</dc:creator>
  <cp:lastModifiedBy>Scott Baker</cp:lastModifiedBy>
  <cp:revision>125</cp:revision>
  <dcterms:created xsi:type="dcterms:W3CDTF">2010-08-31T20:33:36Z</dcterms:created>
  <dcterms:modified xsi:type="dcterms:W3CDTF">2013-10-17T22:33:38Z</dcterms:modified>
</cp:coreProperties>
</file>