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6" r:id="rId1"/>
  </p:sldMasterIdLst>
  <p:notesMasterIdLst>
    <p:notesMasterId r:id="rId11"/>
  </p:notesMasterIdLst>
  <p:sldIdLst>
    <p:sldId id="256" r:id="rId2"/>
    <p:sldId id="259" r:id="rId3"/>
    <p:sldId id="258" r:id="rId4"/>
    <p:sldId id="257" r:id="rId5"/>
    <p:sldId id="260" r:id="rId6"/>
    <p:sldId id="262" r:id="rId7"/>
    <p:sldId id="261"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854"/>
    <a:srgbClr val="800080"/>
    <a:srgbClr val="4D240B"/>
    <a:srgbClr val="99F9A0"/>
    <a:srgbClr val="00F9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9" autoAdjust="0"/>
    <p:restoredTop sz="85491" autoAdjust="0"/>
  </p:normalViewPr>
  <p:slideViewPr>
    <p:cSldViewPr snapToGrid="0" snapToObjects="1">
      <p:cViewPr varScale="1">
        <p:scale>
          <a:sx n="91" d="100"/>
          <a:sy n="91" d="100"/>
        </p:scale>
        <p:origin x="-108" y="-3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896922-67D6-E44B-A84F-53FE7E49AD99}" type="doc">
      <dgm:prSet loTypeId="urn:microsoft.com/office/officeart/2005/8/layout/orgChart1" loCatId="hierarchy" qsTypeId="urn:microsoft.com/office/officeart/2005/8/quickstyle/simple4" qsCatId="simple" csTypeId="urn:microsoft.com/office/officeart/2005/8/colors/accent1_2" csCatId="accent1" phldr="1"/>
      <dgm:spPr/>
      <dgm:t>
        <a:bodyPr/>
        <a:lstStyle/>
        <a:p>
          <a:endParaRPr lang="en-US"/>
        </a:p>
      </dgm:t>
    </dgm:pt>
    <dgm:pt modelId="{4D4CA29E-9117-1B4E-A43F-2E47C3F34DD4}">
      <dgm:prSet phldrT="[Text]"/>
      <dgm:spPr>
        <a:solidFill>
          <a:srgbClr val="FFFFFF"/>
        </a:solidFill>
        <a:ln>
          <a:solidFill>
            <a:srgbClr val="008000"/>
          </a:solidFill>
        </a:ln>
      </dgm:spPr>
      <dgm:t>
        <a:bodyPr/>
        <a:lstStyle/>
        <a:p>
          <a:r>
            <a:rPr lang="en-US" dirty="0" smtClean="0"/>
            <a:t>Adult Education Coordinator</a:t>
          </a:r>
          <a:endParaRPr lang="en-US" dirty="0"/>
        </a:p>
      </dgm:t>
    </dgm:pt>
    <dgm:pt modelId="{AB4C38EC-C682-6842-8085-C3797160E45F}" type="parTrans" cxnId="{52FA5EED-6CEA-544E-B8C0-99BAF97D482B}">
      <dgm:prSet/>
      <dgm:spPr/>
      <dgm:t>
        <a:bodyPr/>
        <a:lstStyle/>
        <a:p>
          <a:endParaRPr lang="en-US"/>
        </a:p>
      </dgm:t>
    </dgm:pt>
    <dgm:pt modelId="{ED70F2A2-675D-3846-9882-AAD425452E69}" type="sibTrans" cxnId="{52FA5EED-6CEA-544E-B8C0-99BAF97D482B}">
      <dgm:prSet/>
      <dgm:spPr/>
      <dgm:t>
        <a:bodyPr/>
        <a:lstStyle/>
        <a:p>
          <a:endParaRPr lang="en-US"/>
        </a:p>
      </dgm:t>
    </dgm:pt>
    <dgm:pt modelId="{A9A46516-C212-6E47-B469-B5F5D17DAE12}">
      <dgm:prSet phldrT="[Text]"/>
      <dgm:spPr>
        <a:solidFill>
          <a:srgbClr val="FFFFFF"/>
        </a:solidFill>
        <a:ln>
          <a:solidFill>
            <a:srgbClr val="008000"/>
          </a:solidFill>
        </a:ln>
      </dgm:spPr>
      <dgm:t>
        <a:bodyPr/>
        <a:lstStyle/>
        <a:p>
          <a:r>
            <a:rPr lang="en-US" dirty="0" smtClean="0"/>
            <a:t>Adult Education Teacher</a:t>
          </a:r>
          <a:endParaRPr lang="en-US" dirty="0"/>
        </a:p>
      </dgm:t>
    </dgm:pt>
    <dgm:pt modelId="{8AAEAD58-9164-FC4B-91AC-4E104D7617B2}" type="parTrans" cxnId="{250031B4-5058-064F-B65E-22A66FDAFC2F}">
      <dgm:prSet/>
      <dgm:spPr/>
      <dgm:t>
        <a:bodyPr/>
        <a:lstStyle/>
        <a:p>
          <a:endParaRPr lang="en-US"/>
        </a:p>
      </dgm:t>
    </dgm:pt>
    <dgm:pt modelId="{D0B2A5A7-D980-E841-8085-587B9B1670A9}" type="sibTrans" cxnId="{250031B4-5058-064F-B65E-22A66FDAFC2F}">
      <dgm:prSet/>
      <dgm:spPr/>
      <dgm:t>
        <a:bodyPr/>
        <a:lstStyle/>
        <a:p>
          <a:endParaRPr lang="en-US"/>
        </a:p>
      </dgm:t>
    </dgm:pt>
    <dgm:pt modelId="{C5FE983B-AE8F-124A-B83A-9C2959F40F85}">
      <dgm:prSet phldrT="[Text]"/>
      <dgm:spPr>
        <a:solidFill>
          <a:srgbClr val="FFFFFF"/>
        </a:solidFill>
        <a:ln>
          <a:solidFill>
            <a:srgbClr val="008000"/>
          </a:solidFill>
        </a:ln>
      </dgm:spPr>
      <dgm:t>
        <a:bodyPr/>
        <a:lstStyle/>
        <a:p>
          <a:r>
            <a:rPr lang="en-US" dirty="0" smtClean="0"/>
            <a:t>Adult Education Teacher</a:t>
          </a:r>
          <a:endParaRPr lang="en-US" dirty="0"/>
        </a:p>
      </dgm:t>
    </dgm:pt>
    <dgm:pt modelId="{E53FBE62-CF5C-6246-B61D-2C0A2A69EC95}" type="parTrans" cxnId="{03EAFF74-5608-C249-AFEA-7E51B3D76C52}">
      <dgm:prSet/>
      <dgm:spPr/>
      <dgm:t>
        <a:bodyPr/>
        <a:lstStyle/>
        <a:p>
          <a:endParaRPr lang="en-US"/>
        </a:p>
      </dgm:t>
    </dgm:pt>
    <dgm:pt modelId="{2B960B6B-20CB-584D-B65F-0FB5BCB2DC45}" type="sibTrans" cxnId="{03EAFF74-5608-C249-AFEA-7E51B3D76C52}">
      <dgm:prSet/>
      <dgm:spPr/>
      <dgm:t>
        <a:bodyPr/>
        <a:lstStyle/>
        <a:p>
          <a:endParaRPr lang="en-US"/>
        </a:p>
      </dgm:t>
    </dgm:pt>
    <dgm:pt modelId="{E6A93F20-C89D-9F4D-AE58-B607D3324595}" type="pres">
      <dgm:prSet presAssocID="{72896922-67D6-E44B-A84F-53FE7E49AD99}" presName="hierChild1" presStyleCnt="0">
        <dgm:presLayoutVars>
          <dgm:orgChart val="1"/>
          <dgm:chPref val="1"/>
          <dgm:dir/>
          <dgm:animOne val="branch"/>
          <dgm:animLvl val="lvl"/>
          <dgm:resizeHandles/>
        </dgm:presLayoutVars>
      </dgm:prSet>
      <dgm:spPr/>
      <dgm:t>
        <a:bodyPr/>
        <a:lstStyle/>
        <a:p>
          <a:endParaRPr lang="en-US"/>
        </a:p>
      </dgm:t>
    </dgm:pt>
    <dgm:pt modelId="{9E00DCE6-B11D-9040-B59E-559540EA127B}" type="pres">
      <dgm:prSet presAssocID="{4D4CA29E-9117-1B4E-A43F-2E47C3F34DD4}" presName="hierRoot1" presStyleCnt="0">
        <dgm:presLayoutVars>
          <dgm:hierBranch val="init"/>
        </dgm:presLayoutVars>
      </dgm:prSet>
      <dgm:spPr/>
    </dgm:pt>
    <dgm:pt modelId="{8C4BAAB3-5740-0144-8A6C-D91DCFF1165A}" type="pres">
      <dgm:prSet presAssocID="{4D4CA29E-9117-1B4E-A43F-2E47C3F34DD4}" presName="rootComposite1" presStyleCnt="0"/>
      <dgm:spPr/>
    </dgm:pt>
    <dgm:pt modelId="{D1EA6952-04C0-3F41-A0AF-7FAEA424076E}" type="pres">
      <dgm:prSet presAssocID="{4D4CA29E-9117-1B4E-A43F-2E47C3F34DD4}" presName="rootText1" presStyleLbl="node0" presStyleIdx="0" presStyleCnt="1" custLinFactY="-79018" custLinFactNeighborX="-58872" custLinFactNeighborY="-100000">
        <dgm:presLayoutVars>
          <dgm:chPref val="3"/>
        </dgm:presLayoutVars>
      </dgm:prSet>
      <dgm:spPr/>
      <dgm:t>
        <a:bodyPr/>
        <a:lstStyle/>
        <a:p>
          <a:endParaRPr lang="en-US"/>
        </a:p>
      </dgm:t>
    </dgm:pt>
    <dgm:pt modelId="{D8011348-84B4-F441-9B68-B696E2B043E7}" type="pres">
      <dgm:prSet presAssocID="{4D4CA29E-9117-1B4E-A43F-2E47C3F34DD4}" presName="rootConnector1" presStyleLbl="node1" presStyleIdx="0" presStyleCnt="0"/>
      <dgm:spPr/>
      <dgm:t>
        <a:bodyPr/>
        <a:lstStyle/>
        <a:p>
          <a:endParaRPr lang="en-US"/>
        </a:p>
      </dgm:t>
    </dgm:pt>
    <dgm:pt modelId="{F0360A69-64DB-DC47-BB0D-A1ED465135E2}" type="pres">
      <dgm:prSet presAssocID="{4D4CA29E-9117-1B4E-A43F-2E47C3F34DD4}" presName="hierChild2" presStyleCnt="0"/>
      <dgm:spPr/>
    </dgm:pt>
    <dgm:pt modelId="{81141F36-7C6C-BB44-B0ED-59940ACCEB4C}" type="pres">
      <dgm:prSet presAssocID="{8AAEAD58-9164-FC4B-91AC-4E104D7617B2}" presName="Name37" presStyleLbl="parChTrans1D2" presStyleIdx="0" presStyleCnt="2"/>
      <dgm:spPr/>
      <dgm:t>
        <a:bodyPr/>
        <a:lstStyle/>
        <a:p>
          <a:endParaRPr lang="en-US"/>
        </a:p>
      </dgm:t>
    </dgm:pt>
    <dgm:pt modelId="{0A8D466C-F40D-D649-BDFD-6E4D4B971E04}" type="pres">
      <dgm:prSet presAssocID="{A9A46516-C212-6E47-B469-B5F5D17DAE12}" presName="hierRoot2" presStyleCnt="0">
        <dgm:presLayoutVars>
          <dgm:hierBranch val="init"/>
        </dgm:presLayoutVars>
      </dgm:prSet>
      <dgm:spPr/>
    </dgm:pt>
    <dgm:pt modelId="{DFF90CCC-6F65-604E-9CB9-49F6C827E005}" type="pres">
      <dgm:prSet presAssocID="{A9A46516-C212-6E47-B469-B5F5D17DAE12}" presName="rootComposite" presStyleCnt="0"/>
      <dgm:spPr/>
    </dgm:pt>
    <dgm:pt modelId="{B7B94210-7C69-FC4E-B975-5AD422A46032}" type="pres">
      <dgm:prSet presAssocID="{A9A46516-C212-6E47-B469-B5F5D17DAE12}" presName="rootText" presStyleLbl="node2" presStyleIdx="0" presStyleCnt="2" custLinFactY="-52974" custLinFactNeighborX="66400" custLinFactNeighborY="-100000">
        <dgm:presLayoutVars>
          <dgm:chPref val="3"/>
        </dgm:presLayoutVars>
      </dgm:prSet>
      <dgm:spPr/>
      <dgm:t>
        <a:bodyPr/>
        <a:lstStyle/>
        <a:p>
          <a:endParaRPr lang="en-US"/>
        </a:p>
      </dgm:t>
    </dgm:pt>
    <dgm:pt modelId="{A983C481-7626-DC48-85EA-32E0C97DB4A9}" type="pres">
      <dgm:prSet presAssocID="{A9A46516-C212-6E47-B469-B5F5D17DAE12}" presName="rootConnector" presStyleLbl="node2" presStyleIdx="0" presStyleCnt="2"/>
      <dgm:spPr/>
      <dgm:t>
        <a:bodyPr/>
        <a:lstStyle/>
        <a:p>
          <a:endParaRPr lang="en-US"/>
        </a:p>
      </dgm:t>
    </dgm:pt>
    <dgm:pt modelId="{05738014-E8AA-534C-B447-2B6C7F4498C9}" type="pres">
      <dgm:prSet presAssocID="{A9A46516-C212-6E47-B469-B5F5D17DAE12}" presName="hierChild4" presStyleCnt="0"/>
      <dgm:spPr/>
    </dgm:pt>
    <dgm:pt modelId="{6EFE1FBC-A2B6-824F-8284-733DAA74CD24}" type="pres">
      <dgm:prSet presAssocID="{A9A46516-C212-6E47-B469-B5F5D17DAE12}" presName="hierChild5" presStyleCnt="0"/>
      <dgm:spPr/>
    </dgm:pt>
    <dgm:pt modelId="{94D47422-8CA2-754B-899D-4462248C21F6}" type="pres">
      <dgm:prSet presAssocID="{E53FBE62-CF5C-6246-B61D-2C0A2A69EC95}" presName="Name37" presStyleLbl="parChTrans1D2" presStyleIdx="1" presStyleCnt="2"/>
      <dgm:spPr/>
      <dgm:t>
        <a:bodyPr/>
        <a:lstStyle/>
        <a:p>
          <a:endParaRPr lang="en-US"/>
        </a:p>
      </dgm:t>
    </dgm:pt>
    <dgm:pt modelId="{CCFE071E-C64B-A24D-BFA4-C9B8C00AF03F}" type="pres">
      <dgm:prSet presAssocID="{C5FE983B-AE8F-124A-B83A-9C2959F40F85}" presName="hierRoot2" presStyleCnt="0">
        <dgm:presLayoutVars>
          <dgm:hierBranch val="init"/>
        </dgm:presLayoutVars>
      </dgm:prSet>
      <dgm:spPr/>
    </dgm:pt>
    <dgm:pt modelId="{C1BA8BA0-DCD7-FB4B-B5BA-13D337F29829}" type="pres">
      <dgm:prSet presAssocID="{C5FE983B-AE8F-124A-B83A-9C2959F40F85}" presName="rootComposite" presStyleCnt="0"/>
      <dgm:spPr/>
    </dgm:pt>
    <dgm:pt modelId="{93C79D89-32E8-3F42-BB15-B08091CE8F6A}" type="pres">
      <dgm:prSet presAssocID="{C5FE983B-AE8F-124A-B83A-9C2959F40F85}" presName="rootText" presStyleLbl="node2" presStyleIdx="1" presStyleCnt="2" custLinFactNeighborX="-55132" custLinFactNeighborY="26384">
        <dgm:presLayoutVars>
          <dgm:chPref val="3"/>
        </dgm:presLayoutVars>
      </dgm:prSet>
      <dgm:spPr/>
      <dgm:t>
        <a:bodyPr/>
        <a:lstStyle/>
        <a:p>
          <a:endParaRPr lang="en-US"/>
        </a:p>
      </dgm:t>
    </dgm:pt>
    <dgm:pt modelId="{38384DF4-749A-E042-A3FC-480652AEB9D8}" type="pres">
      <dgm:prSet presAssocID="{C5FE983B-AE8F-124A-B83A-9C2959F40F85}" presName="rootConnector" presStyleLbl="node2" presStyleIdx="1" presStyleCnt="2"/>
      <dgm:spPr/>
      <dgm:t>
        <a:bodyPr/>
        <a:lstStyle/>
        <a:p>
          <a:endParaRPr lang="en-US"/>
        </a:p>
      </dgm:t>
    </dgm:pt>
    <dgm:pt modelId="{A8C35FEA-A23F-B048-86BC-60D16C39A53A}" type="pres">
      <dgm:prSet presAssocID="{C5FE983B-AE8F-124A-B83A-9C2959F40F85}" presName="hierChild4" presStyleCnt="0"/>
      <dgm:spPr/>
    </dgm:pt>
    <dgm:pt modelId="{C5ABC5EE-8F0B-884A-AF7D-4ECF55FF560E}" type="pres">
      <dgm:prSet presAssocID="{C5FE983B-AE8F-124A-B83A-9C2959F40F85}" presName="hierChild5" presStyleCnt="0"/>
      <dgm:spPr/>
    </dgm:pt>
    <dgm:pt modelId="{E3D82FB5-B33B-DA45-B622-53884DD230E0}" type="pres">
      <dgm:prSet presAssocID="{4D4CA29E-9117-1B4E-A43F-2E47C3F34DD4}" presName="hierChild3" presStyleCnt="0"/>
      <dgm:spPr/>
    </dgm:pt>
  </dgm:ptLst>
  <dgm:cxnLst>
    <dgm:cxn modelId="{78A9C5CD-6BAA-1241-A604-486B5427A4D0}" type="presOf" srcId="{72896922-67D6-E44B-A84F-53FE7E49AD99}" destId="{E6A93F20-C89D-9F4D-AE58-B607D3324595}" srcOrd="0" destOrd="0" presId="urn:microsoft.com/office/officeart/2005/8/layout/orgChart1"/>
    <dgm:cxn modelId="{C5C39E7C-8DC7-764A-B887-78019232ADE0}" type="presOf" srcId="{A9A46516-C212-6E47-B469-B5F5D17DAE12}" destId="{B7B94210-7C69-FC4E-B975-5AD422A46032}" srcOrd="0" destOrd="0" presId="urn:microsoft.com/office/officeart/2005/8/layout/orgChart1"/>
    <dgm:cxn modelId="{250031B4-5058-064F-B65E-22A66FDAFC2F}" srcId="{4D4CA29E-9117-1B4E-A43F-2E47C3F34DD4}" destId="{A9A46516-C212-6E47-B469-B5F5D17DAE12}" srcOrd="0" destOrd="0" parTransId="{8AAEAD58-9164-FC4B-91AC-4E104D7617B2}" sibTransId="{D0B2A5A7-D980-E841-8085-587B9B1670A9}"/>
    <dgm:cxn modelId="{03EAFF74-5608-C249-AFEA-7E51B3D76C52}" srcId="{4D4CA29E-9117-1B4E-A43F-2E47C3F34DD4}" destId="{C5FE983B-AE8F-124A-B83A-9C2959F40F85}" srcOrd="1" destOrd="0" parTransId="{E53FBE62-CF5C-6246-B61D-2C0A2A69EC95}" sibTransId="{2B960B6B-20CB-584D-B65F-0FB5BCB2DC45}"/>
    <dgm:cxn modelId="{880CD12B-5F8E-F244-AA27-3A60D1F70879}" type="presOf" srcId="{E53FBE62-CF5C-6246-B61D-2C0A2A69EC95}" destId="{94D47422-8CA2-754B-899D-4462248C21F6}" srcOrd="0" destOrd="0" presId="urn:microsoft.com/office/officeart/2005/8/layout/orgChart1"/>
    <dgm:cxn modelId="{52FA5EED-6CEA-544E-B8C0-99BAF97D482B}" srcId="{72896922-67D6-E44B-A84F-53FE7E49AD99}" destId="{4D4CA29E-9117-1B4E-A43F-2E47C3F34DD4}" srcOrd="0" destOrd="0" parTransId="{AB4C38EC-C682-6842-8085-C3797160E45F}" sibTransId="{ED70F2A2-675D-3846-9882-AAD425452E69}"/>
    <dgm:cxn modelId="{74A4D9C8-9708-C540-9465-519054FBBA0E}" type="presOf" srcId="{4D4CA29E-9117-1B4E-A43F-2E47C3F34DD4}" destId="{D1EA6952-04C0-3F41-A0AF-7FAEA424076E}" srcOrd="0" destOrd="0" presId="urn:microsoft.com/office/officeart/2005/8/layout/orgChart1"/>
    <dgm:cxn modelId="{5253427F-87A5-1943-A15B-84B1B9CE30E2}" type="presOf" srcId="{C5FE983B-AE8F-124A-B83A-9C2959F40F85}" destId="{93C79D89-32E8-3F42-BB15-B08091CE8F6A}" srcOrd="0" destOrd="0" presId="urn:microsoft.com/office/officeart/2005/8/layout/orgChart1"/>
    <dgm:cxn modelId="{2BAF9F6C-4552-5B47-B1A5-CC3BC8C8CB19}" type="presOf" srcId="{8AAEAD58-9164-FC4B-91AC-4E104D7617B2}" destId="{81141F36-7C6C-BB44-B0ED-59940ACCEB4C}" srcOrd="0" destOrd="0" presId="urn:microsoft.com/office/officeart/2005/8/layout/orgChart1"/>
    <dgm:cxn modelId="{B2B5CBDC-B44F-7D46-ABF3-F651BFE7BC57}" type="presOf" srcId="{C5FE983B-AE8F-124A-B83A-9C2959F40F85}" destId="{38384DF4-749A-E042-A3FC-480652AEB9D8}" srcOrd="1" destOrd="0" presId="urn:microsoft.com/office/officeart/2005/8/layout/orgChart1"/>
    <dgm:cxn modelId="{67B63439-CD19-3A49-A9D1-30D49B353C35}" type="presOf" srcId="{A9A46516-C212-6E47-B469-B5F5D17DAE12}" destId="{A983C481-7626-DC48-85EA-32E0C97DB4A9}" srcOrd="1" destOrd="0" presId="urn:microsoft.com/office/officeart/2005/8/layout/orgChart1"/>
    <dgm:cxn modelId="{5B0D1C4B-0CE3-8A44-9815-4DE2CBC2074B}" type="presOf" srcId="{4D4CA29E-9117-1B4E-A43F-2E47C3F34DD4}" destId="{D8011348-84B4-F441-9B68-B696E2B043E7}" srcOrd="1" destOrd="0" presId="urn:microsoft.com/office/officeart/2005/8/layout/orgChart1"/>
    <dgm:cxn modelId="{72246ADF-482B-6348-BD0A-1E11A46CE4A3}" type="presParOf" srcId="{E6A93F20-C89D-9F4D-AE58-B607D3324595}" destId="{9E00DCE6-B11D-9040-B59E-559540EA127B}" srcOrd="0" destOrd="0" presId="urn:microsoft.com/office/officeart/2005/8/layout/orgChart1"/>
    <dgm:cxn modelId="{58A40476-DA17-0744-8D06-2423216B07B7}" type="presParOf" srcId="{9E00DCE6-B11D-9040-B59E-559540EA127B}" destId="{8C4BAAB3-5740-0144-8A6C-D91DCFF1165A}" srcOrd="0" destOrd="0" presId="urn:microsoft.com/office/officeart/2005/8/layout/orgChart1"/>
    <dgm:cxn modelId="{49D26715-07B9-4E4F-A093-E27BC88A7D44}" type="presParOf" srcId="{8C4BAAB3-5740-0144-8A6C-D91DCFF1165A}" destId="{D1EA6952-04C0-3F41-A0AF-7FAEA424076E}" srcOrd="0" destOrd="0" presId="urn:microsoft.com/office/officeart/2005/8/layout/orgChart1"/>
    <dgm:cxn modelId="{46A6F2F6-1753-DE4E-BDD3-F3C4349DEC5E}" type="presParOf" srcId="{8C4BAAB3-5740-0144-8A6C-D91DCFF1165A}" destId="{D8011348-84B4-F441-9B68-B696E2B043E7}" srcOrd="1" destOrd="0" presId="urn:microsoft.com/office/officeart/2005/8/layout/orgChart1"/>
    <dgm:cxn modelId="{7B5C2C09-C006-8448-9408-9C3A9DD36D27}" type="presParOf" srcId="{9E00DCE6-B11D-9040-B59E-559540EA127B}" destId="{F0360A69-64DB-DC47-BB0D-A1ED465135E2}" srcOrd="1" destOrd="0" presId="urn:microsoft.com/office/officeart/2005/8/layout/orgChart1"/>
    <dgm:cxn modelId="{CC3A32FA-30F5-F94E-8D6D-41F40A514B28}" type="presParOf" srcId="{F0360A69-64DB-DC47-BB0D-A1ED465135E2}" destId="{81141F36-7C6C-BB44-B0ED-59940ACCEB4C}" srcOrd="0" destOrd="0" presId="urn:microsoft.com/office/officeart/2005/8/layout/orgChart1"/>
    <dgm:cxn modelId="{E2ABD572-713F-E445-83AC-8F5ECD46E57E}" type="presParOf" srcId="{F0360A69-64DB-DC47-BB0D-A1ED465135E2}" destId="{0A8D466C-F40D-D649-BDFD-6E4D4B971E04}" srcOrd="1" destOrd="0" presId="urn:microsoft.com/office/officeart/2005/8/layout/orgChart1"/>
    <dgm:cxn modelId="{7DE48287-E337-8E4B-BBD4-2F97565485C2}" type="presParOf" srcId="{0A8D466C-F40D-D649-BDFD-6E4D4B971E04}" destId="{DFF90CCC-6F65-604E-9CB9-49F6C827E005}" srcOrd="0" destOrd="0" presId="urn:microsoft.com/office/officeart/2005/8/layout/orgChart1"/>
    <dgm:cxn modelId="{8A196E8E-2DCA-064E-A478-6F529F4C211F}" type="presParOf" srcId="{DFF90CCC-6F65-604E-9CB9-49F6C827E005}" destId="{B7B94210-7C69-FC4E-B975-5AD422A46032}" srcOrd="0" destOrd="0" presId="urn:microsoft.com/office/officeart/2005/8/layout/orgChart1"/>
    <dgm:cxn modelId="{E9B1206B-CD0C-D245-AD94-8A8FF58631FA}" type="presParOf" srcId="{DFF90CCC-6F65-604E-9CB9-49F6C827E005}" destId="{A983C481-7626-DC48-85EA-32E0C97DB4A9}" srcOrd="1" destOrd="0" presId="urn:microsoft.com/office/officeart/2005/8/layout/orgChart1"/>
    <dgm:cxn modelId="{0C938266-56CC-3741-A12D-CF9286ED4E97}" type="presParOf" srcId="{0A8D466C-F40D-D649-BDFD-6E4D4B971E04}" destId="{05738014-E8AA-534C-B447-2B6C7F4498C9}" srcOrd="1" destOrd="0" presId="urn:microsoft.com/office/officeart/2005/8/layout/orgChart1"/>
    <dgm:cxn modelId="{D8DB7B97-95DC-4F44-BC6E-A3217571BF02}" type="presParOf" srcId="{0A8D466C-F40D-D649-BDFD-6E4D4B971E04}" destId="{6EFE1FBC-A2B6-824F-8284-733DAA74CD24}" srcOrd="2" destOrd="0" presId="urn:microsoft.com/office/officeart/2005/8/layout/orgChart1"/>
    <dgm:cxn modelId="{FD3FC287-A2C4-DD48-AA40-D9BAE6A5E517}" type="presParOf" srcId="{F0360A69-64DB-DC47-BB0D-A1ED465135E2}" destId="{94D47422-8CA2-754B-899D-4462248C21F6}" srcOrd="2" destOrd="0" presId="urn:microsoft.com/office/officeart/2005/8/layout/orgChart1"/>
    <dgm:cxn modelId="{92233440-C7AB-D440-8B68-56FFD78BA790}" type="presParOf" srcId="{F0360A69-64DB-DC47-BB0D-A1ED465135E2}" destId="{CCFE071E-C64B-A24D-BFA4-C9B8C00AF03F}" srcOrd="3" destOrd="0" presId="urn:microsoft.com/office/officeart/2005/8/layout/orgChart1"/>
    <dgm:cxn modelId="{BDDF73E4-EAEB-E345-9B23-E19D2F72E268}" type="presParOf" srcId="{CCFE071E-C64B-A24D-BFA4-C9B8C00AF03F}" destId="{C1BA8BA0-DCD7-FB4B-B5BA-13D337F29829}" srcOrd="0" destOrd="0" presId="urn:microsoft.com/office/officeart/2005/8/layout/orgChart1"/>
    <dgm:cxn modelId="{4C770860-ABEA-504A-A633-0E13C56D02B7}" type="presParOf" srcId="{C1BA8BA0-DCD7-FB4B-B5BA-13D337F29829}" destId="{93C79D89-32E8-3F42-BB15-B08091CE8F6A}" srcOrd="0" destOrd="0" presId="urn:microsoft.com/office/officeart/2005/8/layout/orgChart1"/>
    <dgm:cxn modelId="{3A2C41B3-B2E8-A14F-A74B-0C763751A325}" type="presParOf" srcId="{C1BA8BA0-DCD7-FB4B-B5BA-13D337F29829}" destId="{38384DF4-749A-E042-A3FC-480652AEB9D8}" srcOrd="1" destOrd="0" presId="urn:microsoft.com/office/officeart/2005/8/layout/orgChart1"/>
    <dgm:cxn modelId="{9E72EFEC-CA03-FC4F-908B-7030AE0E4155}" type="presParOf" srcId="{CCFE071E-C64B-A24D-BFA4-C9B8C00AF03F}" destId="{A8C35FEA-A23F-B048-86BC-60D16C39A53A}" srcOrd="1" destOrd="0" presId="urn:microsoft.com/office/officeart/2005/8/layout/orgChart1"/>
    <dgm:cxn modelId="{D68B2243-9B6E-E246-B58B-3B75944C9313}" type="presParOf" srcId="{CCFE071E-C64B-A24D-BFA4-C9B8C00AF03F}" destId="{C5ABC5EE-8F0B-884A-AF7D-4ECF55FF560E}" srcOrd="2" destOrd="0" presId="urn:microsoft.com/office/officeart/2005/8/layout/orgChart1"/>
    <dgm:cxn modelId="{FE9E3360-A8CA-3842-9D34-5CD55182C694}" type="presParOf" srcId="{9E00DCE6-B11D-9040-B59E-559540EA127B}" destId="{E3D82FB5-B33B-DA45-B622-53884DD230E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D47422-8CA2-754B-899D-4462248C21F6}">
      <dsp:nvSpPr>
        <dsp:cNvPr id="0" name=""/>
        <dsp:cNvSpPr/>
      </dsp:nvSpPr>
      <dsp:spPr>
        <a:xfrm>
          <a:off x="513767" y="816456"/>
          <a:ext cx="638613" cy="1229719"/>
        </a:xfrm>
        <a:custGeom>
          <a:avLst/>
          <a:gdLst/>
          <a:ahLst/>
          <a:cxnLst/>
          <a:rect l="0" t="0" r="0" b="0"/>
          <a:pathLst>
            <a:path>
              <a:moveTo>
                <a:pt x="0" y="0"/>
              </a:moveTo>
              <a:lnTo>
                <a:pt x="0" y="1125338"/>
              </a:lnTo>
              <a:lnTo>
                <a:pt x="638613" y="1125338"/>
              </a:lnTo>
              <a:lnTo>
                <a:pt x="638613" y="1229719"/>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1141F36-7C6C-BB44-B0ED-59940ACCEB4C}">
      <dsp:nvSpPr>
        <dsp:cNvPr id="0" name=""/>
        <dsp:cNvSpPr/>
      </dsp:nvSpPr>
      <dsp:spPr>
        <a:xfrm>
          <a:off x="513767" y="816456"/>
          <a:ext cx="643902" cy="338214"/>
        </a:xfrm>
        <a:custGeom>
          <a:avLst/>
          <a:gdLst/>
          <a:ahLst/>
          <a:cxnLst/>
          <a:rect l="0" t="0" r="0" b="0"/>
          <a:pathLst>
            <a:path>
              <a:moveTo>
                <a:pt x="0" y="0"/>
              </a:moveTo>
              <a:lnTo>
                <a:pt x="0" y="233833"/>
              </a:lnTo>
              <a:lnTo>
                <a:pt x="643902" y="233833"/>
              </a:lnTo>
              <a:lnTo>
                <a:pt x="643902" y="338214"/>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1EA6952-04C0-3F41-A0AF-7FAEA424076E}">
      <dsp:nvSpPr>
        <dsp:cNvPr id="0" name=""/>
        <dsp:cNvSpPr/>
      </dsp:nvSpPr>
      <dsp:spPr>
        <a:xfrm>
          <a:off x="16713" y="319403"/>
          <a:ext cx="994106" cy="497053"/>
        </a:xfrm>
        <a:prstGeom prst="rect">
          <a:avLst/>
        </a:prstGeom>
        <a:solidFill>
          <a:srgbClr val="FFFFFF"/>
        </a:solidFill>
        <a:ln>
          <a:solidFill>
            <a:srgbClr val="008000"/>
          </a:solid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Adult Education Coordinator</a:t>
          </a:r>
          <a:endParaRPr lang="en-US" sz="1200" kern="1200" dirty="0"/>
        </a:p>
      </dsp:txBody>
      <dsp:txXfrm>
        <a:off x="16713" y="319403"/>
        <a:ext cx="994106" cy="497053"/>
      </dsp:txXfrm>
    </dsp:sp>
    <dsp:sp modelId="{B7B94210-7C69-FC4E-B975-5AD422A46032}">
      <dsp:nvSpPr>
        <dsp:cNvPr id="0" name=""/>
        <dsp:cNvSpPr/>
      </dsp:nvSpPr>
      <dsp:spPr>
        <a:xfrm>
          <a:off x="660616" y="1154671"/>
          <a:ext cx="994106" cy="497053"/>
        </a:xfrm>
        <a:prstGeom prst="rect">
          <a:avLst/>
        </a:prstGeom>
        <a:solidFill>
          <a:srgbClr val="FFFFFF"/>
        </a:solidFill>
        <a:ln>
          <a:solidFill>
            <a:srgbClr val="008000"/>
          </a:solid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Adult Education Teacher</a:t>
          </a:r>
          <a:endParaRPr lang="en-US" sz="1200" kern="1200" dirty="0"/>
        </a:p>
      </dsp:txBody>
      <dsp:txXfrm>
        <a:off x="660616" y="1154671"/>
        <a:ext cx="994106" cy="497053"/>
      </dsp:txXfrm>
    </dsp:sp>
    <dsp:sp modelId="{93C79D89-32E8-3F42-BB15-B08091CE8F6A}">
      <dsp:nvSpPr>
        <dsp:cNvPr id="0" name=""/>
        <dsp:cNvSpPr/>
      </dsp:nvSpPr>
      <dsp:spPr>
        <a:xfrm>
          <a:off x="655327" y="2046176"/>
          <a:ext cx="994106" cy="497053"/>
        </a:xfrm>
        <a:prstGeom prst="rect">
          <a:avLst/>
        </a:prstGeom>
        <a:solidFill>
          <a:srgbClr val="FFFFFF"/>
        </a:solidFill>
        <a:ln>
          <a:solidFill>
            <a:srgbClr val="008000"/>
          </a:solid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Adult Education Teacher</a:t>
          </a:r>
          <a:endParaRPr lang="en-US" sz="1200" kern="1200" dirty="0"/>
        </a:p>
      </dsp:txBody>
      <dsp:txXfrm>
        <a:off x="655327" y="2046176"/>
        <a:ext cx="994106" cy="49705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1D4709-8B83-444C-98BA-62095CEBD851}" type="datetimeFigureOut">
              <a:rPr lang="en-US" smtClean="0"/>
              <a:pPr/>
              <a:t>3/29/2016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EB94B1-9057-904F-B4C9-C90AF5CA2AD4}" type="slidenum">
              <a:rPr lang="en-US" smtClean="0"/>
              <a:pPr/>
              <a:t>‹#›</a:t>
            </a:fld>
            <a:endParaRPr lang="en-US"/>
          </a:p>
        </p:txBody>
      </p:sp>
    </p:spTree>
    <p:extLst>
      <p:ext uri="{BB962C8B-B14F-4D97-AF65-F5344CB8AC3E}">
        <p14:creationId xmlns:p14="http://schemas.microsoft.com/office/powerpoint/2010/main" val="136745625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many years the Adult Education program has been simply a drop-in classroom. </a:t>
            </a:r>
            <a:r>
              <a:rPr lang="en-US" i="1" dirty="0" smtClean="0"/>
              <a:t>Whatever you</a:t>
            </a:r>
            <a:r>
              <a:rPr lang="en-US" i="1" baseline="0" dirty="0" smtClean="0"/>
              <a:t> need, come in, whenever, and we’ll work on it with you</a:t>
            </a:r>
            <a:r>
              <a:rPr lang="en-US" baseline="0" dirty="0" smtClean="0"/>
              <a:t>. </a:t>
            </a:r>
            <a:r>
              <a:rPr lang="en-US" dirty="0" smtClean="0"/>
              <a:t>It’s our conclusion that this does not work very well, is not economical.</a:t>
            </a:r>
          </a:p>
          <a:p>
            <a:endParaRPr lang="en-US" dirty="0" smtClean="0"/>
          </a:p>
          <a:p>
            <a:pPr lvl="1">
              <a:buFont typeface="Courier New"/>
              <a:buChar char="o"/>
            </a:pPr>
            <a:r>
              <a:rPr lang="en-US" dirty="0" smtClean="0"/>
              <a:t>High need population, but few people coming in and and even fewer “persisting” through over</a:t>
            </a:r>
            <a:r>
              <a:rPr lang="en-US" baseline="0" dirty="0" smtClean="0"/>
              <a:t> a period of time</a:t>
            </a:r>
            <a:endParaRPr lang="en-US" dirty="0" smtClean="0"/>
          </a:p>
          <a:p>
            <a:pPr marL="457200" marR="0" lvl="1" indent="0" algn="l" defTabSz="457200" rtl="0" eaLnBrk="1" fontAlgn="auto" latinLnBrk="0" hangingPunct="1">
              <a:lnSpc>
                <a:spcPct val="100000"/>
              </a:lnSpc>
              <a:spcBef>
                <a:spcPts val="0"/>
              </a:spcBef>
              <a:spcAft>
                <a:spcPts val="0"/>
              </a:spcAft>
              <a:buClrTx/>
              <a:buSzTx/>
              <a:buFont typeface="Courier New"/>
              <a:buChar char="o"/>
              <a:tabLst/>
              <a:defRPr/>
            </a:pPr>
            <a:r>
              <a:rPr lang="en-US" dirty="0" smtClean="0">
                <a:solidFill>
                  <a:schemeClr val="accent1">
                    <a:lumMod val="75000"/>
                  </a:schemeClr>
                </a:solidFill>
              </a:rPr>
              <a:t>A teacher teaches daily but with no attendance requirement. Students</a:t>
            </a:r>
            <a:r>
              <a:rPr lang="en-US" baseline="0" dirty="0" smtClean="0">
                <a:solidFill>
                  <a:schemeClr val="accent1">
                    <a:lumMod val="75000"/>
                  </a:schemeClr>
                </a:solidFill>
              </a:rPr>
              <a:t> p</a:t>
            </a:r>
            <a:r>
              <a:rPr lang="en-US" dirty="0" smtClean="0">
                <a:solidFill>
                  <a:schemeClr val="accent1">
                    <a:lumMod val="75000"/>
                  </a:schemeClr>
                </a:solidFill>
              </a:rPr>
              <a:t>rogress is reported but few consequences for idleness.</a:t>
            </a:r>
          </a:p>
          <a:p>
            <a:pPr marL="457200" marR="0" lvl="1" indent="0" algn="l" defTabSz="457200" rtl="0" eaLnBrk="1" fontAlgn="auto" latinLnBrk="0" hangingPunct="1">
              <a:lnSpc>
                <a:spcPct val="100000"/>
              </a:lnSpc>
              <a:spcBef>
                <a:spcPts val="0"/>
              </a:spcBef>
              <a:spcAft>
                <a:spcPts val="0"/>
              </a:spcAft>
              <a:buClrTx/>
              <a:buSzTx/>
              <a:buFont typeface="Courier New"/>
              <a:buChar char="o"/>
              <a:tabLst/>
              <a:defRPr/>
            </a:pPr>
            <a:r>
              <a:rPr lang="en-US" dirty="0" smtClean="0">
                <a:solidFill>
                  <a:schemeClr val="accent1">
                    <a:lumMod val="75000"/>
                  </a:schemeClr>
                </a:solidFill>
              </a:rPr>
              <a:t>Open-ended,</a:t>
            </a:r>
            <a:r>
              <a:rPr lang="en-US" baseline="0" dirty="0" smtClean="0">
                <a:solidFill>
                  <a:schemeClr val="accent1">
                    <a:lumMod val="75000"/>
                  </a:schemeClr>
                </a:solidFill>
              </a:rPr>
              <a:t> no-consequence model makes for slow, hard advancement; a student must magically create high internal motivation to advance forward.</a:t>
            </a:r>
          </a:p>
          <a:p>
            <a:pPr marL="457200" marR="0" lvl="1" indent="0" algn="l" defTabSz="457200" rtl="0" eaLnBrk="1" fontAlgn="auto" latinLnBrk="0" hangingPunct="1">
              <a:lnSpc>
                <a:spcPct val="100000"/>
              </a:lnSpc>
              <a:spcBef>
                <a:spcPts val="0"/>
              </a:spcBef>
              <a:spcAft>
                <a:spcPts val="0"/>
              </a:spcAft>
              <a:buClrTx/>
              <a:buSzTx/>
              <a:buFont typeface="Courier New"/>
              <a:buChar char="o"/>
              <a:tabLst/>
              <a:defRPr/>
            </a:pPr>
            <a:r>
              <a:rPr lang="en-US" baseline="0" dirty="0" smtClean="0">
                <a:solidFill>
                  <a:schemeClr val="accent1">
                    <a:lumMod val="75000"/>
                  </a:schemeClr>
                </a:solidFill>
              </a:rPr>
              <a:t>Learners say they need, and WANT, a faster way to accomplish credentials and skills</a:t>
            </a:r>
            <a:endParaRPr lang="en-US" dirty="0" smtClean="0">
              <a:solidFill>
                <a:schemeClr val="accent1">
                  <a:lumMod val="75000"/>
                </a:schemeClr>
              </a:solidFill>
            </a:endParaRPr>
          </a:p>
          <a:p>
            <a:endParaRPr lang="en-US" dirty="0"/>
          </a:p>
        </p:txBody>
      </p:sp>
      <p:sp>
        <p:nvSpPr>
          <p:cNvPr id="4" name="Slide Number Placeholder 3"/>
          <p:cNvSpPr>
            <a:spLocks noGrp="1"/>
          </p:cNvSpPr>
          <p:nvPr>
            <p:ph type="sldNum" sz="quarter" idx="10"/>
          </p:nvPr>
        </p:nvSpPr>
        <p:spPr/>
        <p:txBody>
          <a:bodyPr/>
          <a:lstStyle/>
          <a:p>
            <a:fld id="{B3EB94B1-9057-904F-B4C9-C90AF5CA2AD4}"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the Adult Ed classroom has been is a kind of convenience</a:t>
            </a:r>
            <a:r>
              <a:rPr lang="en-US" baseline="0" dirty="0" smtClean="0"/>
              <a:t> store. We want things to stay “easy” and accessible to everyone who comes to us for help, but we also need to focus better in order to get them to their goals. And students need to be as focused as we are on the results.</a:t>
            </a:r>
          </a:p>
          <a:p>
            <a:endParaRPr lang="en-US" baseline="0" dirty="0" smtClean="0"/>
          </a:p>
          <a:p>
            <a:r>
              <a:rPr lang="en-US" baseline="0" dirty="0" smtClean="0"/>
              <a:t>We aim to be clear about the unique classrooms people are wanting or needing, and have chosen for now 4 categories of effort. </a:t>
            </a:r>
            <a:endParaRPr lang="en-US" dirty="0"/>
          </a:p>
        </p:txBody>
      </p:sp>
      <p:sp>
        <p:nvSpPr>
          <p:cNvPr id="4" name="Slide Number Placeholder 3"/>
          <p:cNvSpPr>
            <a:spLocks noGrp="1"/>
          </p:cNvSpPr>
          <p:nvPr>
            <p:ph type="sldNum" sz="quarter" idx="10"/>
          </p:nvPr>
        </p:nvSpPr>
        <p:spPr/>
        <p:txBody>
          <a:bodyPr/>
          <a:lstStyle/>
          <a:p>
            <a:fld id="{B3EB94B1-9057-904F-B4C9-C90AF5CA2AD4}"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main “meat and potatoes” of any Adult Education program is high-school accomplishment. This is chiefly about helping adults finish their diploma or certification, so they can move on to bigger and better things. It also serves people</a:t>
            </a:r>
            <a:r>
              <a:rPr lang="en-US" baseline="0" dirty="0" smtClean="0"/>
              <a:t> just needing refreshers with writing or math. </a:t>
            </a:r>
            <a:r>
              <a:rPr lang="en-US" dirty="0" smtClean="0"/>
              <a:t>The big adjustment, however, is that we’re now installing a “fixed enrollment” system, which means that as clients come in, they</a:t>
            </a:r>
            <a:r>
              <a:rPr lang="en-US" baseline="0" dirty="0" smtClean="0"/>
              <a:t> join a group or cohort of students who are already working on their GED/</a:t>
            </a:r>
            <a:r>
              <a:rPr lang="en-US" baseline="0" dirty="0" err="1" smtClean="0"/>
              <a:t>HiSET</a:t>
            </a:r>
            <a:r>
              <a:rPr lang="en-US" baseline="0" dirty="0" smtClean="0"/>
              <a:t>. Most of our clientele are Temp Workers, and one of the concerns has been that we make it too easy for them to do nothing in the classroom—a few are only interested in a paycheck, not advancement. Under the new system enrollees must show progress, as defined by our policy, or they’ll be taken out of the cohort and cease to be paid for their time in the classroom. They can apply for re-entry later on, or they can use the drop-in labs, to get back on track with their studies—the point is to reward those who are making genuine effort.</a:t>
            </a:r>
          </a:p>
          <a:p>
            <a:endParaRPr lang="en-US" baseline="0" dirty="0" smtClean="0"/>
          </a:p>
          <a:p>
            <a:r>
              <a:rPr lang="en-US" baseline="0" dirty="0" smtClean="0"/>
              <a:t>Community Education is our effort to respond to broader requests or needs in the reservation community, usually for specific skills in computers, financial management, workplace trainings, etc. Much of our SEEDS grant, for example, is already devoted to providing trainings in Customer Service, Conflict Management, Financial Literacy, and Interpersonal Communications—and the Adult Ed program is playing a support role to the grant, but in other cases is opening the door to any Native in the community to come and build their skills. </a:t>
            </a:r>
          </a:p>
          <a:p>
            <a:endParaRPr lang="en-US" baseline="0" dirty="0" smtClean="0"/>
          </a:p>
          <a:p>
            <a:r>
              <a:rPr lang="en-US" baseline="0" dirty="0" smtClean="0"/>
              <a:t>Open Labs has to do with “drop-in” tutoring for Adult Ed students, but also Tribal college students, grant enrollees, and others who are looking for help with their writing, homework, job applications, and so on. </a:t>
            </a:r>
          </a:p>
          <a:p>
            <a:endParaRPr lang="en-US" baseline="0" dirty="0" smtClean="0"/>
          </a:p>
          <a:p>
            <a:r>
              <a:rPr lang="en-US" baseline="0" dirty="0" smtClean="0"/>
              <a:t>The Corrections Education program is our ongoing contribution to the BIA facility here, Chief Ignacio Detention Center, to provide HSE and work-readiness trainings for inmates there. </a:t>
            </a:r>
            <a:endParaRPr lang="en-US" dirty="0"/>
          </a:p>
        </p:txBody>
      </p:sp>
      <p:sp>
        <p:nvSpPr>
          <p:cNvPr id="4" name="Slide Number Placeholder 3"/>
          <p:cNvSpPr>
            <a:spLocks noGrp="1"/>
          </p:cNvSpPr>
          <p:nvPr>
            <p:ph type="sldNum" sz="quarter" idx="10"/>
          </p:nvPr>
        </p:nvSpPr>
        <p:spPr/>
        <p:txBody>
          <a:bodyPr/>
          <a:lstStyle/>
          <a:p>
            <a:fld id="{B3EB94B1-9057-904F-B4C9-C90AF5CA2AD4}"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four sides of the Adult Education program work together in order to provide support for the other </a:t>
            </a:r>
            <a:r>
              <a:rPr lang="en-US" smtClean="0"/>
              <a:t>critical projects of </a:t>
            </a:r>
            <a:r>
              <a:rPr lang="en-US" dirty="0" smtClean="0"/>
              <a:t>the Learning Center</a:t>
            </a:r>
            <a:endParaRPr lang="en-US" dirty="0"/>
          </a:p>
        </p:txBody>
      </p:sp>
      <p:sp>
        <p:nvSpPr>
          <p:cNvPr id="4" name="Slide Number Placeholder 3"/>
          <p:cNvSpPr>
            <a:spLocks noGrp="1"/>
          </p:cNvSpPr>
          <p:nvPr>
            <p:ph type="sldNum" sz="quarter" idx="10"/>
          </p:nvPr>
        </p:nvSpPr>
        <p:spPr/>
        <p:txBody>
          <a:bodyPr/>
          <a:lstStyle/>
          <a:p>
            <a:fld id="{B3EB94B1-9057-904F-B4C9-C90AF5CA2AD4}"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both of our grants,</a:t>
            </a:r>
            <a:r>
              <a:rPr lang="en-US" baseline="0" dirty="0" smtClean="0"/>
              <a:t> we employ dedicated case managers for each individual enrollee, many referred by other Tribal offices, in order to ensure that those enrollees complete and succeed. But we’re also trying to specifically impact our GED/</a:t>
            </a:r>
            <a:r>
              <a:rPr lang="en-US" baseline="0" dirty="0" err="1" smtClean="0"/>
              <a:t>HiSET</a:t>
            </a:r>
            <a:r>
              <a:rPr lang="en-US" baseline="0" dirty="0" smtClean="0"/>
              <a:t> students, getting </a:t>
            </a:r>
            <a:r>
              <a:rPr lang="en-US" u="sng" baseline="0" dirty="0" smtClean="0"/>
              <a:t>them </a:t>
            </a:r>
            <a:r>
              <a:rPr lang="en-US" baseline="0" dirty="0" smtClean="0"/>
              <a:t>to earn not only their diploma but to simultaneously train for better jobs or vocational school. Our Adult Education already has a committed partnership with Temp Worker, through the fixed enrollment system—so what we’re adding at this point is direct, customized teaching from Adult Ed instructors to help grant enrollees be ready for their technical classes in HPOG or SEEDS. </a:t>
            </a:r>
            <a:endParaRPr lang="en-US" dirty="0"/>
          </a:p>
        </p:txBody>
      </p:sp>
      <p:sp>
        <p:nvSpPr>
          <p:cNvPr id="4" name="Slide Number Placeholder 3"/>
          <p:cNvSpPr>
            <a:spLocks noGrp="1"/>
          </p:cNvSpPr>
          <p:nvPr>
            <p:ph type="sldNum" sz="quarter" idx="10"/>
          </p:nvPr>
        </p:nvSpPr>
        <p:spPr/>
        <p:txBody>
          <a:bodyPr/>
          <a:lstStyle/>
          <a:p>
            <a:fld id="{B3EB94B1-9057-904F-B4C9-C90AF5CA2AD4}"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summary, the Tribal Adult Education Program is both expanding and refining</a:t>
            </a:r>
            <a:r>
              <a:rPr lang="en-US" baseline="0" dirty="0" smtClean="0"/>
              <a:t> </a:t>
            </a:r>
            <a:r>
              <a:rPr lang="en-US" dirty="0" smtClean="0"/>
              <a:t>its services to Native Americans at the reservation. </a:t>
            </a:r>
            <a:endParaRPr lang="en-US" dirty="0"/>
          </a:p>
        </p:txBody>
      </p:sp>
      <p:sp>
        <p:nvSpPr>
          <p:cNvPr id="4" name="Slide Number Placeholder 3"/>
          <p:cNvSpPr>
            <a:spLocks noGrp="1"/>
          </p:cNvSpPr>
          <p:nvPr>
            <p:ph type="sldNum" sz="quarter" idx="10"/>
          </p:nvPr>
        </p:nvSpPr>
        <p:spPr/>
        <p:txBody>
          <a:bodyPr/>
          <a:lstStyle/>
          <a:p>
            <a:fld id="{B3EB94B1-9057-904F-B4C9-C90AF5CA2AD4}"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17"/>
          <p:cNvGrpSpPr/>
          <p:nvPr/>
        </p:nvGrpSpPr>
        <p:grpSpPr>
          <a:xfrm>
            <a:off x="486873" y="411480"/>
            <a:ext cx="8170255" cy="6035040"/>
            <a:chOff x="486873" y="411480"/>
            <a:chExt cx="8170255" cy="6035040"/>
          </a:xfrm>
        </p:grpSpPr>
        <p:pic>
          <p:nvPicPr>
            <p:cNvPr id="12" name="Picture 11" descr="PaperPanel-Title.jpg"/>
            <p:cNvPicPr>
              <a:picLocks noChangeAspect="1"/>
            </p:cNvPicPr>
            <p:nvPr/>
          </p:nvPicPr>
          <p:blipFill>
            <a:blip r:embed="rId2"/>
            <a:srcRect r="2128"/>
            <a:stretch>
              <a:fillRect/>
            </a:stretch>
          </p:blipFill>
          <p:spPr>
            <a:xfrm>
              <a:off x="486873" y="411480"/>
              <a:ext cx="8170255" cy="6035040"/>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sp>
          <p:nvSpPr>
            <p:cNvPr id="14" name="Rectangle 13"/>
            <p:cNvSpPr>
              <a:spLocks/>
            </p:cNvSpPr>
            <p:nvPr/>
          </p:nvSpPr>
          <p:spPr>
            <a:xfrm>
              <a:off x="562843" y="475488"/>
              <a:ext cx="7982712" cy="5888736"/>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73741" y="6122894"/>
            <a:ext cx="2133600" cy="259317"/>
          </a:xfrm>
        </p:spPr>
        <p:txBody>
          <a:bodyPr/>
          <a:lstStyle/>
          <a:p>
            <a:fld id="{B73E5508-2257-5946-8290-4E4D17206581}" type="datetimeFigureOut">
              <a:rPr lang="en-US" smtClean="0"/>
              <a:pPr/>
              <a:t>3/29/2016</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EA73F4D3-622F-494A-AD5F-76A5F13BD88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grpSp>
        <p:nvGrpSpPr>
          <p:cNvPr id="8" name="Group 33"/>
          <p:cNvGrpSpPr/>
          <p:nvPr/>
        </p:nvGrpSpPr>
        <p:grpSpPr>
          <a:xfrm>
            <a:off x="182880" y="173699"/>
            <a:ext cx="8778240" cy="6510602"/>
            <a:chOff x="182880" y="173699"/>
            <a:chExt cx="8778240" cy="6510602"/>
          </a:xfrm>
        </p:grpSpPr>
        <p:grpSp>
          <p:nvGrpSpPr>
            <p:cNvPr id="9" name="Group 26"/>
            <p:cNvGrpSpPr/>
            <p:nvPr/>
          </p:nvGrpSpPr>
          <p:grpSpPr>
            <a:xfrm>
              <a:off x="182880" y="173699"/>
              <a:ext cx="8778240" cy="6510602"/>
              <a:chOff x="182880" y="173699"/>
              <a:chExt cx="8778240" cy="6510602"/>
            </a:xfrm>
          </p:grpSpPr>
          <p:pic>
            <p:nvPicPr>
              <p:cNvPr id="21" name="Picture 20"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0"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rot="5400000">
              <a:off x="801086"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3E5508-2257-5946-8290-4E4D17206581}" type="datetimeFigureOut">
              <a:rPr lang="en-US" smtClean="0"/>
              <a:pPr/>
              <a:t>3/29/2016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3F4D3-622F-494A-AD5F-76A5F13BD886}" type="slidenum">
              <a:rPr lang="en-US" smtClean="0"/>
              <a:pPr/>
              <a:t>‹#›</a:t>
            </a:fld>
            <a:endParaRPr lang="en-US"/>
          </a:p>
        </p:txBody>
      </p:sp>
      <p:sp>
        <p:nvSpPr>
          <p:cNvPr id="15" name="Rectangle 14"/>
          <p:cNvSpPr/>
          <p:nvPr/>
        </p:nvSpPr>
        <p:spPr>
          <a:xfrm rot="10800000">
            <a:off x="258763" y="1594462"/>
            <a:ext cx="357530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smtClean="0"/>
              <a:t>Click icon to add picture</a:t>
            </a:r>
            <a:endParaRPr/>
          </a:p>
        </p:txBody>
      </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32"/>
          <p:cNvGrpSpPr/>
          <p:nvPr/>
        </p:nvGrpSpPr>
        <p:grpSpPr>
          <a:xfrm>
            <a:off x="182880" y="173699"/>
            <a:ext cx="8778240" cy="6510602"/>
            <a:chOff x="182880" y="173699"/>
            <a:chExt cx="8778240" cy="6510602"/>
          </a:xfrm>
        </p:grpSpPr>
        <p:grpSp>
          <p:nvGrpSpPr>
            <p:cNvPr id="9" name="Group 26"/>
            <p:cNvGrpSpPr/>
            <p:nvPr/>
          </p:nvGrpSpPr>
          <p:grpSpPr>
            <a:xfrm>
              <a:off x="182880" y="173699"/>
              <a:ext cx="8778240" cy="6510602"/>
              <a:chOff x="182880" y="173699"/>
              <a:chExt cx="8778240" cy="6510602"/>
            </a:xfrm>
          </p:grpSpPr>
          <p:pic>
            <p:nvPicPr>
              <p:cNvPr id="36" name="Picture 35"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0" name="Group 10"/>
              <p:cNvGrpSpPr/>
              <p:nvPr/>
            </p:nvGrpSpPr>
            <p:grpSpPr>
              <a:xfrm>
                <a:off x="256032" y="237744"/>
                <a:ext cx="8622792" cy="6364224"/>
                <a:chOff x="247157" y="247430"/>
                <a:chExt cx="8622792" cy="6364224"/>
              </a:xfrm>
            </p:grpSpPr>
            <p:sp>
              <p:nvSpPr>
                <p:cNvPr id="38" name="Rectangle 37"/>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9" name="Straight Connector 38"/>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5" name="Rectangle 34"/>
            <p:cNvSpPr/>
            <p:nvPr/>
          </p:nvSpPr>
          <p:spPr>
            <a:xfrm rot="5400000">
              <a:off x="801086"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B73E5508-2257-5946-8290-4E4D17206581}" type="datetimeFigureOut">
              <a:rPr lang="en-US" smtClean="0"/>
              <a:pPr/>
              <a:t>3/29/2016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3F4D3-622F-494A-AD5F-76A5F13BD88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grpSp>
        <p:nvGrpSpPr>
          <p:cNvPr id="8" name="Group 26"/>
          <p:cNvGrpSpPr/>
          <p:nvPr/>
        </p:nvGrpSpPr>
        <p:grpSpPr>
          <a:xfrm>
            <a:off x="182880" y="173699"/>
            <a:ext cx="8778240" cy="6510602"/>
            <a:chOff x="182880" y="173699"/>
            <a:chExt cx="8778240" cy="6510602"/>
          </a:xfrm>
        </p:grpSpPr>
        <p:pic>
          <p:nvPicPr>
            <p:cNvPr id="36" name="Picture 35"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9" name="Group 10"/>
            <p:cNvGrpSpPr/>
            <p:nvPr/>
          </p:nvGrpSpPr>
          <p:grpSpPr>
            <a:xfrm>
              <a:off x="256032" y="237744"/>
              <a:ext cx="8622792" cy="6364224"/>
              <a:chOff x="247157" y="247430"/>
              <a:chExt cx="8622792" cy="6364224"/>
            </a:xfrm>
          </p:grpSpPr>
          <p:sp>
            <p:nvSpPr>
              <p:cNvPr id="38" name="Rectangle 37"/>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9" name="Straight Connector 38"/>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30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B73E5508-2257-5946-8290-4E4D17206581}" type="datetimeFigureOut">
              <a:rPr lang="en-US" smtClean="0"/>
              <a:pPr/>
              <a:t>3/29/2016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3F4D3-622F-494A-AD5F-76A5F13BD886}" type="slidenum">
              <a:rPr lang="en-US" smtClean="0"/>
              <a:pPr/>
              <a:t>‹#›</a:t>
            </a:fld>
            <a:endParaRPr lang="en-US"/>
          </a:p>
        </p:txBody>
      </p:sp>
      <p:sp>
        <p:nvSpPr>
          <p:cNvPr id="15" name="Rectangle 14"/>
          <p:cNvSpPr/>
          <p:nvPr/>
        </p:nvSpPr>
        <p:spPr>
          <a:xfrm>
            <a:off x="256032" y="42031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19"/>
          <p:cNvGrpSpPr/>
          <p:nvPr/>
        </p:nvGrpSpPr>
        <p:grpSpPr>
          <a:xfrm>
            <a:off x="182880" y="173699"/>
            <a:ext cx="8778240" cy="6510602"/>
            <a:chOff x="182880" y="173699"/>
            <a:chExt cx="8778240" cy="6510602"/>
          </a:xfrm>
        </p:grpSpPr>
        <p:pic>
          <p:nvPicPr>
            <p:cNvPr id="21" name="Picture 20"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B73E5508-2257-5946-8290-4E4D17206581}" type="datetimeFigureOut">
              <a:rPr lang="en-US" smtClean="0"/>
              <a:pPr/>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3F4D3-622F-494A-AD5F-76A5F13BD886}"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19"/>
          <p:cNvGrpSpPr/>
          <p:nvPr/>
        </p:nvGrpSpPr>
        <p:grpSpPr>
          <a:xfrm>
            <a:off x="182880" y="173699"/>
            <a:ext cx="8778240" cy="6510602"/>
            <a:chOff x="182880" y="173699"/>
            <a:chExt cx="8778240" cy="6510602"/>
          </a:xfrm>
        </p:grpSpPr>
        <p:pic>
          <p:nvPicPr>
            <p:cNvPr id="21" name="Picture 20"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B73E5508-2257-5946-8290-4E4D17206581}" type="datetimeFigureOut">
              <a:rPr lang="en-US" smtClean="0"/>
              <a:pPr/>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3F4D3-622F-494A-AD5F-76A5F13BD886}" type="slidenum">
              <a:rPr lang="en-US" smtClean="0"/>
              <a:pPr/>
              <a:t>‹#›</a:t>
            </a:fld>
            <a:endParaRPr lang="en-US"/>
          </a:p>
        </p:txBody>
      </p:sp>
      <p:sp>
        <p:nvSpPr>
          <p:cNvPr id="26" name="Rectangle 25"/>
          <p:cNvSpPr/>
          <p:nvPr/>
        </p:nvSpPr>
        <p:spPr>
          <a:xfrm rot="5400000">
            <a:off x="4242277"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15"/>
          <p:cNvGrpSpPr/>
          <p:nvPr/>
        </p:nvGrpSpPr>
        <p:grpSpPr>
          <a:xfrm>
            <a:off x="182880" y="173699"/>
            <a:ext cx="8778240" cy="6510602"/>
            <a:chOff x="182880" y="173699"/>
            <a:chExt cx="8778240" cy="6510602"/>
          </a:xfrm>
        </p:grpSpPr>
        <p:pic>
          <p:nvPicPr>
            <p:cNvPr id="17" name="Picture 16"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B73E5508-2257-5946-8290-4E4D17206581}" type="datetimeFigureOut">
              <a:rPr lang="en-US" smtClean="0"/>
              <a:pPr/>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3F4D3-622F-494A-AD5F-76A5F13BD88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pic>
        <p:nvPicPr>
          <p:cNvPr id="7" name="Picture 6" descr="PaperPanel-Title.jpg"/>
          <p:cNvPicPr>
            <a:picLocks noChangeAspect="1"/>
          </p:cNvPicPr>
          <p:nvPr/>
        </p:nvPicPr>
        <p:blipFill>
          <a:blip r:embed="rId2"/>
          <a:srcRect r="2128"/>
          <a:stretch>
            <a:fillRect/>
          </a:stretch>
        </p:blipFill>
        <p:spPr>
          <a:xfrm>
            <a:off x="486873" y="411480"/>
            <a:ext cx="8170255" cy="6035040"/>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69259" y="6122894"/>
            <a:ext cx="2133600" cy="259317"/>
          </a:xfrm>
        </p:spPr>
        <p:txBody>
          <a:bodyPr/>
          <a:lstStyle/>
          <a:p>
            <a:fld id="{B73E5508-2257-5946-8290-4E4D17206581}" type="datetimeFigureOut">
              <a:rPr lang="en-US" smtClean="0"/>
              <a:pPr/>
              <a:t>3/29/2016</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 name="Group 23"/>
          <p:cNvGrpSpPr/>
          <p:nvPr/>
        </p:nvGrpSpPr>
        <p:grpSpPr>
          <a:xfrm>
            <a:off x="182880" y="173699"/>
            <a:ext cx="8778240" cy="6510602"/>
            <a:chOff x="182880" y="173699"/>
            <a:chExt cx="8778240" cy="6510602"/>
          </a:xfrm>
        </p:grpSpPr>
        <p:pic>
          <p:nvPicPr>
            <p:cNvPr id="25" name="Picture 24"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lvl1pPr>
          </a:lstStyle>
          <a:p>
            <a:r>
              <a:rPr lang="en-US" smtClean="0"/>
              <a:t>Click to edit Master title style</a:t>
            </a:r>
            <a:endParaRPr/>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3E5508-2257-5946-8290-4E4D17206581}" type="datetimeFigureOut">
              <a:rPr lang="en-US" smtClean="0"/>
              <a:pPr/>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3F4D3-622F-494A-AD5F-76A5F13BD88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13"/>
          <p:cNvGrpSpPr/>
          <p:nvPr/>
        </p:nvGrpSpPr>
        <p:grpSpPr>
          <a:xfrm>
            <a:off x="182880" y="173699"/>
            <a:ext cx="8778240" cy="6510602"/>
            <a:chOff x="182880" y="173699"/>
            <a:chExt cx="8778240" cy="6510602"/>
          </a:xfrm>
        </p:grpSpPr>
        <p:pic>
          <p:nvPicPr>
            <p:cNvPr id="15" name="Picture 14"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9"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9" name="Rectangle 18"/>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B73E5508-2257-5946-8290-4E4D17206581}" type="datetimeFigureOut">
              <a:rPr lang="en-US" smtClean="0"/>
              <a:pPr/>
              <a:t>3/29/2016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3F4D3-622F-494A-AD5F-76A5F13BD88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16"/>
          <p:cNvGrpSpPr/>
          <p:nvPr/>
        </p:nvGrpSpPr>
        <p:grpSpPr>
          <a:xfrm>
            <a:off x="182880" y="173699"/>
            <a:ext cx="8778240" cy="6510602"/>
            <a:chOff x="182880" y="173699"/>
            <a:chExt cx="8778240" cy="6510602"/>
          </a:xfrm>
        </p:grpSpPr>
        <p:pic>
          <p:nvPicPr>
            <p:cNvPr id="18" name="Picture 17"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1"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2" name="Rectangle 21"/>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B73E5508-2257-5946-8290-4E4D17206581}" type="datetimeFigureOut">
              <a:rPr lang="en-US" smtClean="0"/>
              <a:pPr/>
              <a:t>3/29/2016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73F4D3-622F-494A-AD5F-76A5F13BD886}" type="slidenum">
              <a:rPr lang="en-US" smtClean="0"/>
              <a:pPr/>
              <a:t>‹#›</a:t>
            </a:fld>
            <a:endParaRPr lang="en-US"/>
          </a:p>
        </p:txBody>
      </p:sp>
      <p:cxnSp>
        <p:nvCxnSpPr>
          <p:cNvPr id="30" name="Straight Connector 29"/>
          <p:cNvCxnSpPr/>
          <p:nvPr/>
        </p:nvCxnSpPr>
        <p:spPr>
          <a:xfrm rot="16200000" flipH="1">
            <a:off x="2217480" y="4026438"/>
            <a:ext cx="4711326" cy="2286"/>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3" name="Straight Connector 22"/>
          <p:cNvCxnSpPr/>
          <p:nvPr/>
        </p:nvCxnSpPr>
        <p:spPr>
          <a:xfrm rot="16200000" flipH="1">
            <a:off x="2217480" y="4026438"/>
            <a:ext cx="4711326" cy="2286"/>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18"/>
          <p:cNvGrpSpPr/>
          <p:nvPr/>
        </p:nvGrpSpPr>
        <p:grpSpPr>
          <a:xfrm>
            <a:off x="182880" y="173699"/>
            <a:ext cx="8778240" cy="6510602"/>
            <a:chOff x="182880" y="173699"/>
            <a:chExt cx="8778240" cy="6510602"/>
          </a:xfrm>
        </p:grpSpPr>
        <p:pic>
          <p:nvPicPr>
            <p:cNvPr id="20" name="Picture 19"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7"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4" name="Rectangle 23"/>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73E5508-2257-5946-8290-4E4D17206581}" type="datetimeFigureOut">
              <a:rPr lang="en-US" smtClean="0"/>
              <a:pPr/>
              <a:t>3/29/2016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73F4D3-622F-494A-AD5F-76A5F13BD88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17"/>
          <p:cNvGrpSpPr/>
          <p:nvPr/>
        </p:nvGrpSpPr>
        <p:grpSpPr>
          <a:xfrm>
            <a:off x="182880" y="173699"/>
            <a:ext cx="8778240" cy="6510602"/>
            <a:chOff x="182880" y="173699"/>
            <a:chExt cx="8778240" cy="6510602"/>
          </a:xfrm>
        </p:grpSpPr>
        <p:pic>
          <p:nvPicPr>
            <p:cNvPr id="19" name="Picture 18"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6" name="Group 10"/>
            <p:cNvGrpSpPr/>
            <p:nvPr/>
          </p:nvGrpSpPr>
          <p:grpSpPr>
            <a:xfrm>
              <a:off x="256032" y="237744"/>
              <a:ext cx="8622792" cy="6364224"/>
              <a:chOff x="247157" y="247430"/>
              <a:chExt cx="8622792" cy="6364224"/>
            </a:xfrm>
          </p:grpSpPr>
          <p:sp>
            <p:nvSpPr>
              <p:cNvPr id="21" name="Rectangle 20"/>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2" name="Straight Connector 21"/>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B73E5508-2257-5946-8290-4E4D17206581}" type="datetimeFigureOut">
              <a:rPr lang="en-US" smtClean="0"/>
              <a:pPr/>
              <a:t>3/29/2016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73F4D3-622F-494A-AD5F-76A5F13BD88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33"/>
          <p:cNvGrpSpPr/>
          <p:nvPr/>
        </p:nvGrpSpPr>
        <p:grpSpPr>
          <a:xfrm>
            <a:off x="182880" y="173699"/>
            <a:ext cx="8778240" cy="6510602"/>
            <a:chOff x="182880" y="173699"/>
            <a:chExt cx="8778240" cy="6510602"/>
          </a:xfrm>
        </p:grpSpPr>
        <p:grpSp>
          <p:nvGrpSpPr>
            <p:cNvPr id="9" name="Group 26"/>
            <p:cNvGrpSpPr/>
            <p:nvPr/>
          </p:nvGrpSpPr>
          <p:grpSpPr>
            <a:xfrm>
              <a:off x="182880" y="173699"/>
              <a:ext cx="8778240" cy="6510602"/>
              <a:chOff x="182880" y="173699"/>
              <a:chExt cx="8778240" cy="6510602"/>
            </a:xfrm>
          </p:grpSpPr>
          <p:pic>
            <p:nvPicPr>
              <p:cNvPr id="28" name="Picture 27"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0" name="Group 10"/>
              <p:cNvGrpSpPr/>
              <p:nvPr/>
            </p:nvGrpSpPr>
            <p:grpSpPr>
              <a:xfrm>
                <a:off x="256032" y="237744"/>
                <a:ext cx="8622792" cy="6364224"/>
                <a:chOff x="247157" y="247430"/>
                <a:chExt cx="8622792" cy="6364224"/>
              </a:xfrm>
            </p:grpSpPr>
            <p:sp>
              <p:nvSpPr>
                <p:cNvPr id="30" name="Rectangle 29"/>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B73E5508-2257-5946-8290-4E4D17206581}" type="datetimeFigureOut">
              <a:rPr lang="en-US" smtClean="0"/>
              <a:pPr/>
              <a:t>3/29/2016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3F4D3-622F-494A-AD5F-76A5F13BD88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B73E5508-2257-5946-8290-4E4D17206581}" type="datetimeFigureOut">
              <a:rPr lang="en-US" smtClean="0"/>
              <a:pPr/>
              <a:t>3/29/2016</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EA73F4D3-622F-494A-AD5F-76A5F13BD886}"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Adult Education Redesign</a:t>
            </a:r>
            <a:endParaRPr lang="en-US" dirty="0"/>
          </a:p>
        </p:txBody>
      </p:sp>
      <p:sp>
        <p:nvSpPr>
          <p:cNvPr id="3" name="Subtitle 2"/>
          <p:cNvSpPr>
            <a:spLocks noGrp="1"/>
          </p:cNvSpPr>
          <p:nvPr>
            <p:ph type="subTitle" idx="1"/>
          </p:nvPr>
        </p:nvSpPr>
        <p:spPr/>
        <p:txBody>
          <a:bodyPr/>
          <a:lstStyle/>
          <a:p>
            <a:r>
              <a:rPr lang="en-US" dirty="0" smtClean="0"/>
              <a:t>Ute Mountain Ute Tribe</a:t>
            </a:r>
          </a:p>
          <a:p>
            <a:r>
              <a:rPr lang="en-US" dirty="0" smtClean="0"/>
              <a:t>Higher Education Department </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113" y="1814211"/>
            <a:ext cx="7345363" cy="3931920"/>
          </a:xfrm>
        </p:spPr>
        <p:txBody>
          <a:bodyPr/>
          <a:lstStyle/>
          <a:p>
            <a:pPr>
              <a:buNone/>
            </a:pPr>
            <a:r>
              <a:rPr lang="en-US" sz="2000" dirty="0" smtClean="0"/>
              <a:t>Literacy in Multiple Branches</a:t>
            </a:r>
          </a:p>
          <a:p>
            <a:endParaRPr lang="en-US" dirty="0"/>
          </a:p>
        </p:txBody>
      </p:sp>
      <p:sp>
        <p:nvSpPr>
          <p:cNvPr id="4" name="Title 1"/>
          <p:cNvSpPr>
            <a:spLocks noGrp="1"/>
          </p:cNvSpPr>
          <p:nvPr>
            <p:ph type="title"/>
          </p:nvPr>
        </p:nvSpPr>
        <p:spPr>
          <a:xfrm>
            <a:off x="900113" y="244158"/>
            <a:ext cx="7345362" cy="1339850"/>
          </a:xfrm>
        </p:spPr>
        <p:txBody>
          <a:bodyPr/>
          <a:lstStyle/>
          <a:p>
            <a:r>
              <a:rPr lang="en-US" dirty="0" smtClean="0"/>
              <a:t>Adult Education Concept</a:t>
            </a:r>
            <a:endParaRPr lang="en-US" dirty="0"/>
          </a:p>
        </p:txBody>
      </p:sp>
      <p:grpSp>
        <p:nvGrpSpPr>
          <p:cNvPr id="16" name="Group 15"/>
          <p:cNvGrpSpPr/>
          <p:nvPr/>
        </p:nvGrpSpPr>
        <p:grpSpPr>
          <a:xfrm>
            <a:off x="2431446" y="2219270"/>
            <a:ext cx="4261282" cy="3380313"/>
            <a:chOff x="2431446" y="2516777"/>
            <a:chExt cx="4261282" cy="3380313"/>
          </a:xfrm>
        </p:grpSpPr>
        <p:pic>
          <p:nvPicPr>
            <p:cNvPr id="6" name="Picture 5" descr="palm-tree-clip-art-3.jpg"/>
            <p:cNvPicPr>
              <a:picLocks noChangeAspect="1"/>
            </p:cNvPicPr>
            <p:nvPr/>
          </p:nvPicPr>
          <p:blipFill>
            <a:blip r:embed="rId2">
              <a:clrChange>
                <a:clrFrom>
                  <a:srgbClr val="FFFFFF"/>
                </a:clrFrom>
                <a:clrTo>
                  <a:srgbClr val="FFFFFF">
                    <a:alpha val="0"/>
                  </a:srgbClr>
                </a:clrTo>
              </a:clrChange>
            </a:blip>
            <a:stretch>
              <a:fillRect/>
            </a:stretch>
          </p:blipFill>
          <p:spPr>
            <a:xfrm>
              <a:off x="2431446" y="2516777"/>
              <a:ext cx="4261282" cy="3380313"/>
            </a:xfrm>
            <a:prstGeom prst="rect">
              <a:avLst/>
            </a:prstGeom>
          </p:spPr>
        </p:pic>
        <p:sp>
          <p:nvSpPr>
            <p:cNvPr id="8" name="Oval 7"/>
            <p:cNvSpPr/>
            <p:nvPr/>
          </p:nvSpPr>
          <p:spPr>
            <a:xfrm>
              <a:off x="4428392" y="3664568"/>
              <a:ext cx="914400" cy="914400"/>
            </a:xfrm>
            <a:prstGeom prst="ellipse">
              <a:avLst/>
            </a:prstGeom>
            <a:solidFill>
              <a:srgbClr val="99F9A0"/>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Reading, Writing, Math</a:t>
              </a:r>
              <a:endParaRPr lang="en-US" sz="900" dirty="0"/>
            </a:p>
          </p:txBody>
        </p:sp>
        <p:sp>
          <p:nvSpPr>
            <p:cNvPr id="9" name="Oval 8"/>
            <p:cNvSpPr/>
            <p:nvPr/>
          </p:nvSpPr>
          <p:spPr>
            <a:xfrm>
              <a:off x="3282404" y="3098740"/>
              <a:ext cx="763992" cy="763992"/>
            </a:xfrm>
            <a:prstGeom prst="ellipse">
              <a:avLst/>
            </a:prstGeom>
            <a:solidFill>
              <a:srgbClr val="99F9A0"/>
            </a:solidFill>
            <a:ln>
              <a:solidFill>
                <a:srgbClr val="008000"/>
              </a:solidFill>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800" dirty="0" smtClean="0"/>
                <a:t>Computer</a:t>
              </a:r>
              <a:r>
                <a:rPr lang="en-US" sz="700" dirty="0" smtClean="0"/>
                <a:t>/Digital</a:t>
              </a:r>
              <a:endParaRPr lang="en-US" sz="700" dirty="0"/>
            </a:p>
          </p:txBody>
        </p:sp>
        <p:sp>
          <p:nvSpPr>
            <p:cNvPr id="10" name="Oval 9"/>
            <p:cNvSpPr/>
            <p:nvPr/>
          </p:nvSpPr>
          <p:spPr>
            <a:xfrm>
              <a:off x="4088171" y="2741812"/>
              <a:ext cx="763992" cy="763992"/>
            </a:xfrm>
            <a:prstGeom prst="ellipse">
              <a:avLst/>
            </a:prstGeom>
            <a:solidFill>
              <a:srgbClr val="99F9A0"/>
            </a:solidFill>
            <a:ln>
              <a:solidFill>
                <a:srgbClr val="008000"/>
              </a:solidFill>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800" dirty="0" smtClean="0"/>
                <a:t>Ecological</a:t>
              </a:r>
              <a:endParaRPr lang="en-US" sz="800" dirty="0"/>
            </a:p>
          </p:txBody>
        </p:sp>
        <p:sp>
          <p:nvSpPr>
            <p:cNvPr id="11" name="Oval 10"/>
            <p:cNvSpPr/>
            <p:nvPr/>
          </p:nvSpPr>
          <p:spPr>
            <a:xfrm>
              <a:off x="3488575" y="3904145"/>
              <a:ext cx="763992" cy="763992"/>
            </a:xfrm>
            <a:prstGeom prst="ellipse">
              <a:avLst/>
            </a:prstGeom>
            <a:solidFill>
              <a:srgbClr val="99F9A0"/>
            </a:solidFill>
            <a:ln>
              <a:solidFill>
                <a:srgbClr val="008000"/>
              </a:solidFill>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900" dirty="0" smtClean="0"/>
                <a:t>Financial</a:t>
              </a:r>
              <a:endParaRPr lang="en-US" sz="900" dirty="0"/>
            </a:p>
          </p:txBody>
        </p:sp>
        <p:sp>
          <p:nvSpPr>
            <p:cNvPr id="12" name="Oval 11"/>
            <p:cNvSpPr/>
            <p:nvPr/>
          </p:nvSpPr>
          <p:spPr>
            <a:xfrm>
              <a:off x="4960796" y="2956321"/>
              <a:ext cx="763992" cy="763992"/>
            </a:xfrm>
            <a:prstGeom prst="ellipse">
              <a:avLst/>
            </a:prstGeom>
            <a:solidFill>
              <a:srgbClr val="99F9A0"/>
            </a:solidFill>
            <a:ln>
              <a:solidFill>
                <a:srgbClr val="008000"/>
              </a:solidFill>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800" dirty="0" smtClean="0"/>
                <a:t>Workplace</a:t>
              </a:r>
              <a:endParaRPr lang="en-US" sz="800" dirty="0"/>
            </a:p>
          </p:txBody>
        </p:sp>
        <p:sp>
          <p:nvSpPr>
            <p:cNvPr id="13" name="Oval 12"/>
            <p:cNvSpPr/>
            <p:nvPr/>
          </p:nvSpPr>
          <p:spPr>
            <a:xfrm>
              <a:off x="5470127" y="3918853"/>
              <a:ext cx="582164" cy="582164"/>
            </a:xfrm>
            <a:prstGeom prst="ellipse">
              <a:avLst/>
            </a:prstGeom>
            <a:solidFill>
              <a:srgbClr val="99F9A0"/>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dirty="0"/>
            </a:p>
          </p:txBody>
        </p:sp>
        <p:sp>
          <p:nvSpPr>
            <p:cNvPr id="14" name="Oval 13"/>
            <p:cNvSpPr/>
            <p:nvPr/>
          </p:nvSpPr>
          <p:spPr>
            <a:xfrm>
              <a:off x="2700240" y="3780171"/>
              <a:ext cx="582164" cy="582164"/>
            </a:xfrm>
            <a:prstGeom prst="ellipse">
              <a:avLst/>
            </a:prstGeom>
            <a:solidFill>
              <a:srgbClr val="99F9A0"/>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dirty="0"/>
            </a:p>
          </p:txBody>
        </p:sp>
      </p:grpSp>
      <p:sp>
        <p:nvSpPr>
          <p:cNvPr id="15" name="Rectangle 14"/>
          <p:cNvSpPr/>
          <p:nvPr/>
        </p:nvSpPr>
        <p:spPr>
          <a:xfrm>
            <a:off x="1979662" y="5402333"/>
            <a:ext cx="5211683" cy="709343"/>
          </a:xfrm>
          <a:prstGeom prst="rect">
            <a:avLst/>
          </a:prstGeom>
          <a:noFill/>
        </p:spPr>
        <p:txBody>
          <a:bodyPr wrap="none" lIns="91440" tIns="45720" rIns="91440" bIns="45720">
            <a:prstTxWarp prst="textFadeUp">
              <a:avLst>
                <a:gd name="adj" fmla="val 18462"/>
              </a:avLst>
            </a:prstTxWarp>
            <a:spAutoFit/>
          </a:bodyPr>
          <a:lstStyle/>
          <a:p>
            <a:pPr algn="ctr"/>
            <a:r>
              <a:rPr lang="en-US" sz="5400" b="1" cap="none" spc="0" dirty="0" smtClean="0">
                <a:ln w="19050">
                  <a:solidFill>
                    <a:schemeClr val="tx2">
                      <a:tint val="1000"/>
                    </a:schemeClr>
                  </a:solidFill>
                  <a:prstDash val="solid"/>
                </a:ln>
                <a:solidFill>
                  <a:srgbClr val="4D240B"/>
                </a:solidFill>
                <a:effectLst>
                  <a:outerShdw blurRad="50000" dist="50800" dir="7500000" algn="tl">
                    <a:srgbClr val="000000">
                      <a:shade val="5000"/>
                      <a:alpha val="35000"/>
                    </a:srgbClr>
                  </a:outerShdw>
                </a:effectLst>
              </a:rPr>
              <a:t>Adult Education</a:t>
            </a:r>
            <a:endParaRPr lang="en-US" sz="5400" b="1" cap="none" spc="0" dirty="0">
              <a:ln w="19050">
                <a:solidFill>
                  <a:schemeClr val="tx2">
                    <a:tint val="1000"/>
                  </a:schemeClr>
                </a:solidFill>
                <a:prstDash val="solid"/>
              </a:ln>
              <a:solidFill>
                <a:srgbClr val="4D240B"/>
              </a:solidFill>
              <a:effectLst>
                <a:outerShdw blurRad="50000" dist="50800" dir="7500000" algn="tl">
                  <a:srgbClr val="000000">
                    <a:shade val="5000"/>
                    <a:alpha val="35000"/>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Adult Education Practice</a:t>
            </a:r>
            <a:endParaRPr lang="en-US" dirty="0"/>
          </a:p>
        </p:txBody>
      </p:sp>
      <p:sp>
        <p:nvSpPr>
          <p:cNvPr id="4" name="Oval Callout 3"/>
          <p:cNvSpPr/>
          <p:nvPr/>
        </p:nvSpPr>
        <p:spPr>
          <a:xfrm>
            <a:off x="2438400" y="2464010"/>
            <a:ext cx="4495800" cy="3174790"/>
          </a:xfrm>
          <a:prstGeom prst="wedgeEllipseCallout">
            <a:avLst>
              <a:gd name="adj1" fmla="val 22701"/>
              <a:gd name="adj2" fmla="val 5836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rPr>
              <a:t>Drop-In classroom</a:t>
            </a:r>
            <a:endParaRPr lang="en-US" sz="3200" dirty="0">
              <a:solidFill>
                <a:schemeClr val="tx1"/>
              </a:solidFill>
            </a:endParaRPr>
          </a:p>
        </p:txBody>
      </p:sp>
      <p:sp>
        <p:nvSpPr>
          <p:cNvPr id="5" name="&quot;No&quot; Symbol 4"/>
          <p:cNvSpPr/>
          <p:nvPr/>
        </p:nvSpPr>
        <p:spPr>
          <a:xfrm>
            <a:off x="2577221" y="2147991"/>
            <a:ext cx="4239342" cy="3828680"/>
          </a:xfrm>
          <a:prstGeom prst="noSmoking">
            <a:avLst>
              <a:gd name="adj" fmla="val 9680"/>
            </a:avLst>
          </a:prstGeom>
          <a:solidFill>
            <a:srgbClr val="FF585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Redesigning Options</a:t>
            </a:r>
            <a:endParaRPr lang="en-US" dirty="0"/>
          </a:p>
        </p:txBody>
      </p:sp>
      <p:sp>
        <p:nvSpPr>
          <p:cNvPr id="14" name="Content Placeholder 5"/>
          <p:cNvSpPr>
            <a:spLocks noGrp="1"/>
          </p:cNvSpPr>
          <p:nvPr>
            <p:ph sz="half" idx="4294967295"/>
          </p:nvPr>
        </p:nvSpPr>
        <p:spPr>
          <a:xfrm>
            <a:off x="4495800" y="1905000"/>
            <a:ext cx="4267200" cy="4434840"/>
          </a:xfrm>
          <a:prstGeom prst="rect">
            <a:avLst/>
          </a:prstGeom>
          <a:ln>
            <a:solidFill>
              <a:schemeClr val="tx1"/>
            </a:solidFill>
          </a:ln>
        </p:spPr>
        <p:txBody>
          <a:bodyPr/>
          <a:lstStyle/>
          <a:p>
            <a:r>
              <a:rPr lang="en-US" dirty="0" smtClean="0"/>
              <a:t>Targeted Options</a:t>
            </a:r>
            <a:endParaRPr lang="en-US" dirty="0"/>
          </a:p>
        </p:txBody>
      </p:sp>
      <p:sp>
        <p:nvSpPr>
          <p:cNvPr id="15" name="Oval Callout 14"/>
          <p:cNvSpPr/>
          <p:nvPr/>
        </p:nvSpPr>
        <p:spPr>
          <a:xfrm>
            <a:off x="838200" y="3352800"/>
            <a:ext cx="2438400" cy="1524000"/>
          </a:xfrm>
          <a:prstGeom prst="wedgeEllipseCallout">
            <a:avLst>
              <a:gd name="adj1" fmla="val 22701"/>
              <a:gd name="adj2" fmla="val 5836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Drop-In classroom</a:t>
            </a:r>
            <a:endParaRPr lang="en-US" dirty="0">
              <a:solidFill>
                <a:schemeClr val="tx1"/>
              </a:solidFill>
            </a:endParaRPr>
          </a:p>
        </p:txBody>
      </p:sp>
      <p:sp>
        <p:nvSpPr>
          <p:cNvPr id="16" name="Oval Callout 15"/>
          <p:cNvSpPr/>
          <p:nvPr/>
        </p:nvSpPr>
        <p:spPr>
          <a:xfrm>
            <a:off x="6707984" y="2740152"/>
            <a:ext cx="1907384" cy="1524000"/>
          </a:xfrm>
          <a:prstGeom prst="wedgeEllipseCallout">
            <a:avLst>
              <a:gd name="adj1" fmla="val -49521"/>
              <a:gd name="adj2" fmla="val 5220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smtClean="0">
                <a:solidFill>
                  <a:schemeClr val="tx1"/>
                </a:solidFill>
              </a:rPr>
              <a:t>Community</a:t>
            </a:r>
            <a:r>
              <a:rPr lang="en-US" dirty="0" smtClean="0">
                <a:solidFill>
                  <a:schemeClr val="tx1"/>
                </a:solidFill>
              </a:rPr>
              <a:t> Education</a:t>
            </a:r>
            <a:endParaRPr lang="en-US" dirty="0">
              <a:solidFill>
                <a:schemeClr val="tx1"/>
              </a:solidFill>
            </a:endParaRPr>
          </a:p>
        </p:txBody>
      </p:sp>
      <p:sp>
        <p:nvSpPr>
          <p:cNvPr id="17" name="Oval Callout 16"/>
          <p:cNvSpPr/>
          <p:nvPr/>
        </p:nvSpPr>
        <p:spPr>
          <a:xfrm>
            <a:off x="4645816" y="2740152"/>
            <a:ext cx="1907384" cy="1524000"/>
          </a:xfrm>
          <a:prstGeom prst="wedgeEllipseCallout">
            <a:avLst>
              <a:gd name="adj1" fmla="val 45834"/>
              <a:gd name="adj2" fmla="val 5049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HSE</a:t>
            </a:r>
            <a:endParaRPr lang="en-US" dirty="0">
              <a:solidFill>
                <a:schemeClr val="tx1"/>
              </a:solidFill>
            </a:endParaRPr>
          </a:p>
        </p:txBody>
      </p:sp>
      <p:sp>
        <p:nvSpPr>
          <p:cNvPr id="18" name="Oval Callout 17"/>
          <p:cNvSpPr/>
          <p:nvPr/>
        </p:nvSpPr>
        <p:spPr>
          <a:xfrm>
            <a:off x="6707984" y="4495800"/>
            <a:ext cx="1907384" cy="1524000"/>
          </a:xfrm>
          <a:prstGeom prst="wedgeEllipseCallout">
            <a:avLst>
              <a:gd name="adj1" fmla="val -52276"/>
              <a:gd name="adj2" fmla="val -5281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Corrections Education</a:t>
            </a:r>
            <a:endParaRPr lang="en-US" dirty="0">
              <a:solidFill>
                <a:schemeClr val="tx1"/>
              </a:solidFill>
            </a:endParaRPr>
          </a:p>
        </p:txBody>
      </p:sp>
      <p:sp>
        <p:nvSpPr>
          <p:cNvPr id="19" name="Right Arrow Callout 18"/>
          <p:cNvSpPr/>
          <p:nvPr/>
        </p:nvSpPr>
        <p:spPr>
          <a:xfrm>
            <a:off x="457200" y="1905000"/>
            <a:ext cx="3962400" cy="4419600"/>
          </a:xfrm>
          <a:prstGeom prst="rightArrowCallout">
            <a:avLst>
              <a:gd name="adj1" fmla="val 27364"/>
              <a:gd name="adj2" fmla="val 21022"/>
              <a:gd name="adj3" fmla="val 12756"/>
              <a:gd name="adj4" fmla="val 8271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dirty="0">
              <a:solidFill>
                <a:schemeClr val="tx1"/>
              </a:solidFill>
            </a:endParaRPr>
          </a:p>
        </p:txBody>
      </p:sp>
      <p:sp>
        <p:nvSpPr>
          <p:cNvPr id="20" name="Rectangle 19"/>
          <p:cNvSpPr/>
          <p:nvPr/>
        </p:nvSpPr>
        <p:spPr>
          <a:xfrm>
            <a:off x="457200" y="1913655"/>
            <a:ext cx="3275256" cy="492443"/>
          </a:xfrm>
          <a:prstGeom prst="rect">
            <a:avLst/>
          </a:prstGeom>
        </p:spPr>
        <p:txBody>
          <a:bodyPr wrap="none">
            <a:spAutoFit/>
          </a:bodyPr>
          <a:lstStyle/>
          <a:p>
            <a:pPr marL="274320" lvl="0" indent="-274320">
              <a:spcBef>
                <a:spcPct val="20000"/>
              </a:spcBef>
              <a:buSzPct val="95000"/>
              <a:buFont typeface="Arial"/>
              <a:buChar char="•"/>
            </a:pPr>
            <a:r>
              <a:rPr lang="en-US" sz="2600" dirty="0" smtClean="0">
                <a:solidFill>
                  <a:prstClr val="black"/>
                </a:solidFill>
              </a:rPr>
              <a:t>‘Convenience Store’</a:t>
            </a:r>
            <a:endParaRPr lang="en-US" sz="2600" dirty="0">
              <a:solidFill>
                <a:prstClr val="black"/>
              </a:solidFill>
            </a:endParaRPr>
          </a:p>
        </p:txBody>
      </p:sp>
      <p:sp>
        <p:nvSpPr>
          <p:cNvPr id="21" name="Oval Callout 20"/>
          <p:cNvSpPr/>
          <p:nvPr/>
        </p:nvSpPr>
        <p:spPr>
          <a:xfrm>
            <a:off x="4645816" y="4495800"/>
            <a:ext cx="1907384" cy="1524000"/>
          </a:xfrm>
          <a:prstGeom prst="wedgeEllipseCallout">
            <a:avLst>
              <a:gd name="adj1" fmla="val 50431"/>
              <a:gd name="adj2" fmla="val -5415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Open Labs</a:t>
            </a:r>
            <a:endParaRPr lang="en-US"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1000"/>
                                        <p:tgtEl>
                                          <p:spTgt spid="20"/>
                                        </p:tgtEl>
                                      </p:cBhvr>
                                    </p:animEffect>
                                  </p:childTnLst>
                                </p:cTn>
                              </p:par>
                            </p:childTnLst>
                          </p:cTn>
                        </p:par>
                        <p:par>
                          <p:cTn id="11" fill="hold">
                            <p:stCondLst>
                              <p:cond delay="1000"/>
                            </p:stCondLst>
                            <p:childTnLst>
                              <p:par>
                                <p:cTn id="12" presetID="10" presetClass="entr" presetSubtype="0" fill="hold" grpId="0" nodeType="afterEffect">
                                  <p:stCondLst>
                                    <p:cond delay="1000"/>
                                  </p:stCondLst>
                                  <p:childTnLst>
                                    <p:set>
                                      <p:cBhvr>
                                        <p:cTn id="13" dur="1" fill="hold">
                                          <p:stCondLst>
                                            <p:cond delay="0"/>
                                          </p:stCondLst>
                                        </p:cTn>
                                        <p:tgtEl>
                                          <p:spTgt spid="14">
                                            <p:bg/>
                                          </p:spTgt>
                                        </p:tgtEl>
                                        <p:attrNameLst>
                                          <p:attrName>style.visibility</p:attrName>
                                        </p:attrNameLst>
                                      </p:cBhvr>
                                      <p:to>
                                        <p:strVal val="visible"/>
                                      </p:to>
                                    </p:set>
                                    <p:animEffect transition="in" filter="fade">
                                      <p:cBhvr>
                                        <p:cTn id="14" dur="2000"/>
                                        <p:tgtEl>
                                          <p:spTgt spid="14">
                                            <p:bg/>
                                          </p:spTgt>
                                        </p:tgtEl>
                                      </p:cBhvr>
                                    </p:animEffect>
                                  </p:childTnLst>
                                </p:cTn>
                              </p:par>
                            </p:childTnLst>
                          </p:cTn>
                        </p:par>
                        <p:par>
                          <p:cTn id="15" fill="hold">
                            <p:stCondLst>
                              <p:cond delay="4000"/>
                            </p:stCondLst>
                            <p:childTnLst>
                              <p:par>
                                <p:cTn id="16" presetID="10" presetClass="entr" presetSubtype="0" fill="hold" grpId="0" nodeType="afterEffect">
                                  <p:stCondLst>
                                    <p:cond delay="1000"/>
                                  </p:stCondLst>
                                  <p:childTnLst>
                                    <p:set>
                                      <p:cBhvr>
                                        <p:cTn id="17" dur="1" fill="hold">
                                          <p:stCondLst>
                                            <p:cond delay="0"/>
                                          </p:stCondLst>
                                        </p:cTn>
                                        <p:tgtEl>
                                          <p:spTgt spid="14">
                                            <p:txEl>
                                              <p:pRg st="0" end="0"/>
                                            </p:txEl>
                                          </p:spTgt>
                                        </p:tgtEl>
                                        <p:attrNameLst>
                                          <p:attrName>style.visibility</p:attrName>
                                        </p:attrNameLst>
                                      </p:cBhvr>
                                      <p:to>
                                        <p:strVal val="visible"/>
                                      </p:to>
                                    </p:set>
                                    <p:animEffect transition="in" filter="fade">
                                      <p:cBhvr>
                                        <p:cTn id="18" dur="2000"/>
                                        <p:tgtEl>
                                          <p:spTgt spid="14">
                                            <p:txEl>
                                              <p:pRg st="0" end="0"/>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1000"/>
                                        <p:tgtEl>
                                          <p:spTgt spid="1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1000"/>
                                        <p:tgtEl>
                                          <p:spTgt spid="1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1000"/>
                                        <p:tgtEl>
                                          <p:spTgt spid="2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animBg="1"/>
      <p:bldP spid="16" grpId="0" animBg="1"/>
      <p:bldP spid="17" grpId="0" animBg="1"/>
      <p:bldP spid="18" grpId="0" animBg="1"/>
      <p:bldP spid="19" grpId="0" animBg="1"/>
      <p:bldP spid="20" grpId="0"/>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Redesigning Options</a:t>
            </a:r>
            <a:endParaRPr lang="en-US" dirty="0"/>
          </a:p>
        </p:txBody>
      </p:sp>
      <p:sp>
        <p:nvSpPr>
          <p:cNvPr id="3" name="Content Placeholder 2"/>
          <p:cNvSpPr>
            <a:spLocks noGrp="1"/>
          </p:cNvSpPr>
          <p:nvPr>
            <p:ph idx="1"/>
          </p:nvPr>
        </p:nvSpPr>
        <p:spPr>
          <a:xfrm>
            <a:off x="900112" y="2133601"/>
            <a:ext cx="5701683" cy="3931920"/>
          </a:xfrm>
        </p:spPr>
        <p:txBody>
          <a:bodyPr>
            <a:normAutofit fontScale="92500" lnSpcReduction="20000"/>
          </a:bodyPr>
          <a:lstStyle/>
          <a:p>
            <a:pPr>
              <a:buNone/>
            </a:pPr>
            <a:r>
              <a:rPr lang="en-US" sz="2000" dirty="0" smtClean="0"/>
              <a:t>HSE – “High School Equivalency” program.</a:t>
            </a:r>
          </a:p>
          <a:p>
            <a:pPr>
              <a:spcBef>
                <a:spcPts val="0"/>
              </a:spcBef>
            </a:pPr>
            <a:r>
              <a:rPr lang="en-US" sz="1514" dirty="0" smtClean="0"/>
              <a:t>Prepares and guides students to complete official tests (GED, </a:t>
            </a:r>
            <a:r>
              <a:rPr lang="en-US" sz="1514" dirty="0" err="1" smtClean="0"/>
              <a:t>HiSET</a:t>
            </a:r>
            <a:r>
              <a:rPr lang="en-US" sz="1514" dirty="0" smtClean="0"/>
              <a:t>), gaining their high-school credential.</a:t>
            </a:r>
          </a:p>
          <a:p>
            <a:pPr>
              <a:spcBef>
                <a:spcPts val="0"/>
              </a:spcBef>
            </a:pPr>
            <a:r>
              <a:rPr lang="en-US" sz="1514" dirty="0" smtClean="0"/>
              <a:t>To maintain Temp Worker subsidy, students must follow progress policy. Students can </a:t>
            </a:r>
            <a:r>
              <a:rPr lang="en-US" sz="1600" dirty="0" smtClean="0"/>
              <a:t>negotiate schedule and pace.</a:t>
            </a:r>
          </a:p>
          <a:p>
            <a:pPr>
              <a:spcBef>
                <a:spcPts val="0"/>
              </a:spcBef>
            </a:pPr>
            <a:endParaRPr lang="en-US" sz="1600" dirty="0" smtClean="0"/>
          </a:p>
          <a:p>
            <a:pPr>
              <a:spcBef>
                <a:spcPts val="0"/>
              </a:spcBef>
              <a:buNone/>
            </a:pPr>
            <a:r>
              <a:rPr lang="en-US" sz="2000" dirty="0" smtClean="0"/>
              <a:t>“Community Education” program.</a:t>
            </a:r>
          </a:p>
          <a:p>
            <a:pPr>
              <a:spcBef>
                <a:spcPts val="0"/>
              </a:spcBef>
            </a:pPr>
            <a:r>
              <a:rPr lang="en-US" sz="1514" dirty="0" smtClean="0"/>
              <a:t>Short-term or ‘seminar’ classes on topics of interest or need.</a:t>
            </a:r>
          </a:p>
          <a:p>
            <a:pPr>
              <a:spcBef>
                <a:spcPts val="0"/>
              </a:spcBef>
            </a:pPr>
            <a:r>
              <a:rPr lang="en-US" sz="1514" dirty="0" smtClean="0"/>
              <a:t>Focus on workplace and life skill-sets—financial, computer/internet, culinary, job planning, consumer resources, etc.</a:t>
            </a:r>
          </a:p>
          <a:p>
            <a:pPr>
              <a:spcBef>
                <a:spcPts val="0"/>
              </a:spcBef>
            </a:pPr>
            <a:r>
              <a:rPr lang="en-US" sz="1514" dirty="0" smtClean="0"/>
              <a:t>Enrollment may be selective/closed for grant-based students, or open to all Native adults at Ute Mountain as funds or space permit</a:t>
            </a:r>
          </a:p>
          <a:p>
            <a:pPr>
              <a:spcBef>
                <a:spcPts val="0"/>
              </a:spcBef>
            </a:pPr>
            <a:endParaRPr lang="en-US" sz="1600" dirty="0" smtClean="0"/>
          </a:p>
          <a:p>
            <a:pPr>
              <a:spcBef>
                <a:spcPts val="0"/>
              </a:spcBef>
              <a:buNone/>
            </a:pPr>
            <a:r>
              <a:rPr lang="en-US" sz="2000" dirty="0" smtClean="0"/>
              <a:t>“Open Labs” program.</a:t>
            </a:r>
          </a:p>
          <a:p>
            <a:pPr>
              <a:spcBef>
                <a:spcPts val="0"/>
              </a:spcBef>
            </a:pPr>
            <a:r>
              <a:rPr lang="en-US" sz="1514" dirty="0" smtClean="0"/>
              <a:t>Dedicated to all Native adults at Ute Mountain, drop-in labs for one-on-one help with writing, computing, math, homework, etc.</a:t>
            </a:r>
          </a:p>
          <a:p>
            <a:pPr>
              <a:spcBef>
                <a:spcPts val="0"/>
              </a:spcBef>
            </a:pPr>
            <a:endParaRPr lang="en-US" sz="1600" dirty="0" smtClean="0"/>
          </a:p>
          <a:p>
            <a:pPr>
              <a:spcBef>
                <a:spcPts val="0"/>
              </a:spcBef>
              <a:buNone/>
            </a:pPr>
            <a:r>
              <a:rPr lang="en-US" sz="2000" dirty="0" smtClean="0"/>
              <a:t>“Corrections Education” program.</a:t>
            </a:r>
          </a:p>
          <a:p>
            <a:pPr>
              <a:spcBef>
                <a:spcPts val="0"/>
              </a:spcBef>
            </a:pPr>
            <a:r>
              <a:rPr lang="en-US" sz="1514" dirty="0" smtClean="0"/>
              <a:t>HSE classes conducted within Chief Ignacio Detention Center, open to all Native adults, as defined eligible by CIDC staff.</a:t>
            </a:r>
          </a:p>
          <a:p>
            <a:pPr>
              <a:spcBef>
                <a:spcPts val="0"/>
              </a:spcBef>
            </a:pPr>
            <a:endParaRPr lang="en-US" sz="1600" dirty="0"/>
          </a:p>
        </p:txBody>
      </p:sp>
      <p:sp>
        <p:nvSpPr>
          <p:cNvPr id="4" name="Oval Callout 3"/>
          <p:cNvSpPr/>
          <p:nvPr/>
        </p:nvSpPr>
        <p:spPr>
          <a:xfrm>
            <a:off x="6793500" y="2116888"/>
            <a:ext cx="1308271" cy="948965"/>
          </a:xfrm>
          <a:prstGeom prst="wedgeEllipseCallout">
            <a:avLst>
              <a:gd name="adj1" fmla="val 45834"/>
              <a:gd name="adj2" fmla="val 50491"/>
            </a:avLst>
          </a:prstGeom>
          <a:noFill/>
          <a:ln>
            <a:solidFill>
              <a:srgbClr val="00F9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HSE</a:t>
            </a:r>
            <a:endParaRPr lang="en-US" dirty="0">
              <a:solidFill>
                <a:schemeClr val="tx1"/>
              </a:solidFill>
            </a:endParaRPr>
          </a:p>
        </p:txBody>
      </p:sp>
      <p:sp>
        <p:nvSpPr>
          <p:cNvPr id="5" name="Oval Callout 4"/>
          <p:cNvSpPr/>
          <p:nvPr/>
        </p:nvSpPr>
        <p:spPr>
          <a:xfrm>
            <a:off x="6793500" y="3157749"/>
            <a:ext cx="1308271" cy="929325"/>
          </a:xfrm>
          <a:prstGeom prst="wedgeEllipseCallout">
            <a:avLst>
              <a:gd name="adj1" fmla="val 48263"/>
              <a:gd name="adj2" fmla="val 50382"/>
            </a:avLst>
          </a:prstGeom>
          <a:no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Community Education</a:t>
            </a:r>
            <a:endParaRPr lang="en-US" sz="1100" dirty="0">
              <a:solidFill>
                <a:schemeClr val="tx1"/>
              </a:solidFill>
            </a:endParaRPr>
          </a:p>
        </p:txBody>
      </p:sp>
      <p:sp>
        <p:nvSpPr>
          <p:cNvPr id="6" name="Oval Callout 5"/>
          <p:cNvSpPr/>
          <p:nvPr/>
        </p:nvSpPr>
        <p:spPr>
          <a:xfrm>
            <a:off x="6793500" y="4178970"/>
            <a:ext cx="1308271" cy="926853"/>
          </a:xfrm>
          <a:prstGeom prst="wedgeEllipseCallout">
            <a:avLst>
              <a:gd name="adj1" fmla="val 49004"/>
              <a:gd name="adj2" fmla="val 49202"/>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Open Labs</a:t>
            </a:r>
            <a:endParaRPr lang="en-US" sz="1200" dirty="0">
              <a:solidFill>
                <a:schemeClr val="tx1"/>
              </a:solidFill>
            </a:endParaRPr>
          </a:p>
        </p:txBody>
      </p:sp>
      <p:sp>
        <p:nvSpPr>
          <p:cNvPr id="7" name="Oval Callout 6"/>
          <p:cNvSpPr/>
          <p:nvPr/>
        </p:nvSpPr>
        <p:spPr>
          <a:xfrm>
            <a:off x="6793500" y="5197718"/>
            <a:ext cx="1308271" cy="929325"/>
          </a:xfrm>
          <a:prstGeom prst="wedgeEllipseCallout">
            <a:avLst>
              <a:gd name="adj1" fmla="val 49790"/>
              <a:gd name="adj2" fmla="val 48448"/>
            </a:avLst>
          </a:prstGeom>
          <a:noFill/>
          <a:ln>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Corrections Education</a:t>
            </a:r>
            <a:endParaRPr lang="en-US" sz="1100"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10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Integration</a:t>
            </a:r>
            <a:endParaRPr lang="en-US" dirty="0"/>
          </a:p>
        </p:txBody>
      </p:sp>
      <p:sp>
        <p:nvSpPr>
          <p:cNvPr id="3" name="Content Placeholder 2"/>
          <p:cNvSpPr>
            <a:spLocks noGrp="1"/>
          </p:cNvSpPr>
          <p:nvPr>
            <p:ph idx="1"/>
          </p:nvPr>
        </p:nvSpPr>
        <p:spPr/>
        <p:txBody>
          <a:bodyPr/>
          <a:lstStyle/>
          <a:p>
            <a:pPr>
              <a:buNone/>
            </a:pPr>
            <a:r>
              <a:rPr lang="en-US" dirty="0" smtClean="0"/>
              <a:t>The UMUT Adult Education Program covers not only high-school completion, but spans into and through</a:t>
            </a:r>
          </a:p>
          <a:p>
            <a:r>
              <a:rPr lang="en-US" dirty="0" smtClean="0"/>
              <a:t>Grant projects (HPOG, SEEDS, etc.)</a:t>
            </a:r>
          </a:p>
          <a:p>
            <a:r>
              <a:rPr lang="en-US" dirty="0" smtClean="0"/>
              <a:t>Workforce development trainings</a:t>
            </a:r>
          </a:p>
          <a:p>
            <a:r>
              <a:rPr lang="en-US" dirty="0" smtClean="0"/>
              <a:t>Post-secondary tutoring &amp; labs</a:t>
            </a:r>
          </a:p>
          <a:p>
            <a:pPr>
              <a:buNone/>
            </a:pPr>
            <a:endParaRPr lang="en-US" dirty="0" smtClean="0"/>
          </a:p>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Block Arc 17"/>
          <p:cNvSpPr/>
          <p:nvPr/>
        </p:nvSpPr>
        <p:spPr>
          <a:xfrm rot="617923">
            <a:off x="4183485" y="1745959"/>
            <a:ext cx="4389585" cy="2132578"/>
          </a:xfrm>
          <a:prstGeom prst="blockArc">
            <a:avLst>
              <a:gd name="adj1" fmla="val 11656231"/>
              <a:gd name="adj2" fmla="val 20928582"/>
              <a:gd name="adj3" fmla="val 48083"/>
            </a:avLst>
          </a:prstGeom>
          <a:gradFill flip="none" rotWithShape="1">
            <a:gsLst>
              <a:gs pos="0">
                <a:schemeClr val="bg1"/>
              </a:gs>
              <a:gs pos="47000">
                <a:schemeClr val="tx2"/>
              </a:gs>
              <a:gs pos="80000">
                <a:schemeClr val="tx2">
                  <a:lumMod val="90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Moon 9"/>
          <p:cNvSpPr/>
          <p:nvPr/>
        </p:nvSpPr>
        <p:spPr>
          <a:xfrm rot="5400000">
            <a:off x="672562" y="1474867"/>
            <a:ext cx="2790826" cy="3584490"/>
          </a:xfrm>
          <a:prstGeom prst="moon">
            <a:avLst/>
          </a:prstGeom>
          <a:gradFill flip="none" rotWithShape="1">
            <a:gsLst>
              <a:gs pos="0">
                <a:schemeClr val="accent6">
                  <a:lumMod val="75000"/>
                </a:schemeClr>
              </a:gs>
              <a:gs pos="63000">
                <a:schemeClr val="bg1"/>
              </a:gs>
            </a:gsLst>
            <a:lin ang="0" scaled="0"/>
            <a:tileRect/>
          </a:gradFill>
          <a:ln>
            <a:noFill/>
          </a:ln>
          <a:effectLst/>
        </p:spPr>
        <p:style>
          <a:lnRef idx="1">
            <a:schemeClr val="accent1"/>
          </a:lnRef>
          <a:fillRef idx="3">
            <a:schemeClr val="accent1"/>
          </a:fillRef>
          <a:effectRef idx="2">
            <a:schemeClr val="accent1"/>
          </a:effectRef>
          <a:fontRef idx="minor">
            <a:schemeClr val="lt1"/>
          </a:fontRef>
        </p:style>
      </p:sp>
      <p:sp>
        <p:nvSpPr>
          <p:cNvPr id="32" name="Rectangle 31"/>
          <p:cNvSpPr/>
          <p:nvPr/>
        </p:nvSpPr>
        <p:spPr>
          <a:xfrm>
            <a:off x="2362530" y="2976485"/>
            <a:ext cx="5517232" cy="386412"/>
          </a:xfrm>
          <a:prstGeom prst="rect">
            <a:avLst/>
          </a:prstGeom>
          <a:gradFill flip="none" rotWithShape="1">
            <a:gsLst>
              <a:gs pos="0">
                <a:schemeClr val="accent6">
                  <a:lumMod val="60000"/>
                  <a:lumOff val="40000"/>
                </a:schemeClr>
              </a:gs>
              <a:gs pos="100000">
                <a:schemeClr val="accent6">
                  <a:lumMod val="75000"/>
                </a:scheme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dirty="0" smtClean="0"/>
              <a:t>Program Integration</a:t>
            </a:r>
            <a:endParaRPr lang="en-US" dirty="0"/>
          </a:p>
        </p:txBody>
      </p:sp>
      <p:graphicFrame>
        <p:nvGraphicFramePr>
          <p:cNvPr id="7" name="Diagram 6"/>
          <p:cNvGraphicFramePr/>
          <p:nvPr/>
        </p:nvGraphicFramePr>
        <p:xfrm>
          <a:off x="1461653" y="2575003"/>
          <a:ext cx="2198035" cy="36213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Cross 7"/>
          <p:cNvSpPr/>
          <p:nvPr/>
        </p:nvSpPr>
        <p:spPr>
          <a:xfrm>
            <a:off x="3772493" y="4225977"/>
            <a:ext cx="1781775" cy="1606356"/>
          </a:xfrm>
          <a:prstGeom prst="plus">
            <a:avLst/>
          </a:prstGeom>
          <a:solidFill>
            <a:srgbClr val="FFFFFF"/>
          </a:solidFill>
          <a:ln>
            <a:solidFill>
              <a:srgbClr val="FF0000"/>
            </a:solidFill>
          </a:ln>
        </p:spPr>
        <p:style>
          <a:lnRef idx="1">
            <a:schemeClr val="accent1"/>
          </a:lnRef>
          <a:fillRef idx="3">
            <a:schemeClr val="accent1"/>
          </a:fillRef>
          <a:effectRef idx="2">
            <a:schemeClr val="accent1"/>
          </a:effectRef>
          <a:fontRef idx="minor">
            <a:schemeClr val="lt1"/>
          </a:fontRef>
        </p:style>
        <p:txBody>
          <a:bodyPr/>
          <a:lstStyle/>
          <a:p>
            <a:pPr algn="ctr"/>
            <a:r>
              <a:rPr lang="en-US" dirty="0" smtClean="0"/>
              <a:t>HPOG grant</a:t>
            </a:r>
          </a:p>
          <a:p>
            <a:pPr algn="ctr">
              <a:spcBef>
                <a:spcPts val="600"/>
              </a:spcBef>
            </a:pPr>
            <a:r>
              <a:rPr lang="en-US" sz="1100" i="1" dirty="0" smtClean="0"/>
              <a:t>Healthcare certifications</a:t>
            </a:r>
            <a:endParaRPr lang="en-US" sz="1100" i="1" dirty="0"/>
          </a:p>
        </p:txBody>
      </p:sp>
      <p:sp>
        <p:nvSpPr>
          <p:cNvPr id="9" name="Decagon 8"/>
          <p:cNvSpPr/>
          <p:nvPr/>
        </p:nvSpPr>
        <p:spPr>
          <a:xfrm>
            <a:off x="3765169" y="2774120"/>
            <a:ext cx="1796423" cy="1637731"/>
          </a:xfrm>
          <a:prstGeom prst="decagon">
            <a:avLst/>
          </a:prstGeom>
          <a:solidFill>
            <a:schemeClr val="bg1">
              <a:alpha val="60000"/>
            </a:schemeClr>
          </a:solidFill>
          <a:ln w="19050">
            <a:solidFill>
              <a:srgbClr val="0000FF"/>
            </a:solidFill>
          </a:ln>
        </p:spPr>
        <p:style>
          <a:lnRef idx="1">
            <a:schemeClr val="accent1"/>
          </a:lnRef>
          <a:fillRef idx="3">
            <a:schemeClr val="accent1"/>
          </a:fillRef>
          <a:effectRef idx="2">
            <a:schemeClr val="accent1"/>
          </a:effectRef>
          <a:fontRef idx="minor">
            <a:schemeClr val="lt1"/>
          </a:fontRef>
        </p:style>
        <p:txBody>
          <a:bodyPr/>
          <a:lstStyle/>
          <a:p>
            <a:pPr algn="ctr"/>
            <a:r>
              <a:rPr lang="en-US" dirty="0" smtClean="0"/>
              <a:t>SEEDS grant</a:t>
            </a:r>
          </a:p>
          <a:p>
            <a:pPr algn="ctr">
              <a:spcBef>
                <a:spcPts val="600"/>
              </a:spcBef>
            </a:pPr>
            <a:r>
              <a:rPr lang="en-US" sz="1100" i="1" dirty="0" smtClean="0"/>
              <a:t>Workplace &amp; computer skills</a:t>
            </a:r>
            <a:endParaRPr lang="en-US" sz="1100" i="1" dirty="0"/>
          </a:p>
        </p:txBody>
      </p:sp>
      <p:sp>
        <p:nvSpPr>
          <p:cNvPr id="11" name="TextBox 10"/>
          <p:cNvSpPr txBox="1"/>
          <p:nvPr/>
        </p:nvSpPr>
        <p:spPr>
          <a:xfrm>
            <a:off x="1235332" y="2145482"/>
            <a:ext cx="1634883" cy="584776"/>
          </a:xfrm>
          <a:prstGeom prst="rect">
            <a:avLst/>
          </a:prstGeom>
          <a:noFill/>
        </p:spPr>
        <p:txBody>
          <a:bodyPr wrap="none" rtlCol="0">
            <a:spAutoFit/>
          </a:bodyPr>
          <a:lstStyle/>
          <a:p>
            <a:pPr algn="ctr"/>
            <a:r>
              <a:rPr lang="en-US" sz="1600" dirty="0" smtClean="0">
                <a:solidFill>
                  <a:schemeClr val="bg1"/>
                </a:solidFill>
              </a:rPr>
              <a:t>Adult Education</a:t>
            </a:r>
          </a:p>
          <a:p>
            <a:pPr algn="ctr"/>
            <a:r>
              <a:rPr lang="en-US" sz="1600" dirty="0" smtClean="0">
                <a:solidFill>
                  <a:schemeClr val="bg1"/>
                </a:solidFill>
              </a:rPr>
              <a:t>Program</a:t>
            </a:r>
            <a:endParaRPr lang="en-US" sz="1600" dirty="0">
              <a:solidFill>
                <a:schemeClr val="bg1"/>
              </a:solidFill>
            </a:endParaRPr>
          </a:p>
        </p:txBody>
      </p:sp>
      <p:sp>
        <p:nvSpPr>
          <p:cNvPr id="12" name="Parallelogram 11"/>
          <p:cNvSpPr/>
          <p:nvPr/>
        </p:nvSpPr>
        <p:spPr>
          <a:xfrm flipH="1">
            <a:off x="6136945" y="2751795"/>
            <a:ext cx="2663292" cy="2799186"/>
          </a:xfrm>
          <a:prstGeom prst="parallelogram">
            <a:avLst>
              <a:gd name="adj" fmla="val 13553"/>
            </a:avLst>
          </a:prstGeom>
          <a:gradFill flip="none" rotWithShape="1">
            <a:gsLst>
              <a:gs pos="0">
                <a:schemeClr val="tx2">
                  <a:lumMod val="75000"/>
                </a:schemeClr>
              </a:gs>
              <a:gs pos="69000">
                <a:schemeClr val="tx2"/>
              </a:gs>
              <a:gs pos="100000">
                <a:schemeClr val="bg1">
                  <a:alpha val="34000"/>
                </a:schemeClr>
              </a:gs>
            </a:gsLst>
            <a:lin ang="720000" scaled="0"/>
            <a:tileRect/>
          </a:gra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r">
              <a:spcAft>
                <a:spcPts val="1200"/>
              </a:spcAft>
            </a:pPr>
            <a:r>
              <a:rPr lang="en-US" sz="1500" dirty="0" smtClean="0">
                <a:solidFill>
                  <a:schemeClr val="accent2">
                    <a:lumMod val="75000"/>
                  </a:schemeClr>
                </a:solidFill>
              </a:rPr>
              <a:t>Temp Worker Program</a:t>
            </a:r>
          </a:p>
          <a:p>
            <a:pPr algn="r">
              <a:spcAft>
                <a:spcPts val="1200"/>
              </a:spcAft>
            </a:pPr>
            <a:r>
              <a:rPr lang="en-US" sz="1500" dirty="0" smtClean="0">
                <a:solidFill>
                  <a:schemeClr val="accent2">
                    <a:lumMod val="75000"/>
                  </a:schemeClr>
                </a:solidFill>
              </a:rPr>
              <a:t> K12 Education</a:t>
            </a:r>
          </a:p>
          <a:p>
            <a:pPr algn="r">
              <a:spcAft>
                <a:spcPts val="1200"/>
              </a:spcAft>
            </a:pPr>
            <a:r>
              <a:rPr lang="en-US" sz="1500" dirty="0" smtClean="0">
                <a:solidFill>
                  <a:schemeClr val="accent2">
                    <a:lumMod val="75000"/>
                  </a:schemeClr>
                </a:solidFill>
              </a:rPr>
              <a:t>Human Resources</a:t>
            </a:r>
          </a:p>
          <a:p>
            <a:pPr algn="r">
              <a:spcAft>
                <a:spcPts val="1200"/>
              </a:spcAft>
            </a:pPr>
            <a:r>
              <a:rPr lang="en-US" sz="1500" dirty="0" smtClean="0">
                <a:solidFill>
                  <a:schemeClr val="accent2">
                    <a:lumMod val="75000"/>
                  </a:schemeClr>
                </a:solidFill>
              </a:rPr>
              <a:t>  TERO</a:t>
            </a:r>
          </a:p>
          <a:p>
            <a:pPr algn="r">
              <a:spcAft>
                <a:spcPts val="1200"/>
              </a:spcAft>
            </a:pPr>
            <a:r>
              <a:rPr lang="en-US" sz="1500" dirty="0" smtClean="0">
                <a:solidFill>
                  <a:schemeClr val="accent2">
                    <a:lumMod val="75000"/>
                  </a:schemeClr>
                </a:solidFill>
              </a:rPr>
              <a:t>Social Services</a:t>
            </a:r>
          </a:p>
          <a:p>
            <a:pPr algn="r">
              <a:spcAft>
                <a:spcPts val="1200"/>
              </a:spcAft>
            </a:pPr>
            <a:r>
              <a:rPr lang="en-US" sz="1500" dirty="0" smtClean="0">
                <a:solidFill>
                  <a:schemeClr val="accent2">
                    <a:lumMod val="75000"/>
                  </a:schemeClr>
                </a:solidFill>
              </a:rPr>
              <a:t>   Public Safety</a:t>
            </a:r>
            <a:endParaRPr lang="en-US" sz="1500" dirty="0">
              <a:solidFill>
                <a:schemeClr val="accent2">
                  <a:lumMod val="75000"/>
                </a:schemeClr>
              </a:solidFill>
            </a:endParaRPr>
          </a:p>
        </p:txBody>
      </p:sp>
      <p:grpSp>
        <p:nvGrpSpPr>
          <p:cNvPr id="23" name="Group 22"/>
          <p:cNvGrpSpPr/>
          <p:nvPr/>
        </p:nvGrpSpPr>
        <p:grpSpPr>
          <a:xfrm>
            <a:off x="3971022" y="1998974"/>
            <a:ext cx="1384716" cy="683229"/>
            <a:chOff x="3724470" y="1973907"/>
            <a:chExt cx="1384716" cy="683229"/>
          </a:xfrm>
        </p:grpSpPr>
        <p:sp>
          <p:nvSpPr>
            <p:cNvPr id="22" name="Rectangle 21"/>
            <p:cNvSpPr/>
            <p:nvPr/>
          </p:nvSpPr>
          <p:spPr>
            <a:xfrm>
              <a:off x="4054336" y="1973907"/>
              <a:ext cx="1054850" cy="478327"/>
            </a:xfrm>
            <a:prstGeom prst="rect">
              <a:avLst/>
            </a:prstGeom>
            <a:solidFill>
              <a:srgbClr val="FFFFFF"/>
            </a:solidFill>
            <a:ln>
              <a:solidFill>
                <a:srgbClr val="FF0000"/>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r>
                <a:rPr lang="en-US" sz="1050" dirty="0" smtClean="0"/>
                <a:t>Case Managers</a:t>
              </a:r>
              <a:endParaRPr lang="en-US" sz="1050" dirty="0"/>
            </a:p>
          </p:txBody>
        </p:sp>
        <p:sp>
          <p:nvSpPr>
            <p:cNvPr id="21" name="Rectangle 20"/>
            <p:cNvSpPr/>
            <p:nvPr/>
          </p:nvSpPr>
          <p:spPr>
            <a:xfrm>
              <a:off x="3943714" y="2038757"/>
              <a:ext cx="1054850" cy="478327"/>
            </a:xfrm>
            <a:prstGeom prst="rect">
              <a:avLst/>
            </a:prstGeom>
            <a:solidFill>
              <a:srgbClr val="FFFFFF"/>
            </a:solidFill>
            <a:ln>
              <a:solidFill>
                <a:srgbClr val="FF0000"/>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r>
                <a:rPr lang="en-US" sz="1050" dirty="0" smtClean="0"/>
                <a:t>Case Managers</a:t>
              </a:r>
              <a:endParaRPr lang="en-US" sz="1050" dirty="0"/>
            </a:p>
          </p:txBody>
        </p:sp>
        <p:sp>
          <p:nvSpPr>
            <p:cNvPr id="20" name="Rectangle 19"/>
            <p:cNvSpPr/>
            <p:nvPr/>
          </p:nvSpPr>
          <p:spPr>
            <a:xfrm>
              <a:off x="3835093" y="2113958"/>
              <a:ext cx="1054850" cy="478327"/>
            </a:xfrm>
            <a:prstGeom prst="rect">
              <a:avLst/>
            </a:prstGeom>
            <a:solidFill>
              <a:srgbClr val="FFFFFF"/>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r>
                <a:rPr lang="en-US" sz="1050" dirty="0" smtClean="0"/>
                <a:t>Case Managers</a:t>
              </a:r>
              <a:endParaRPr lang="en-US" sz="1050" dirty="0"/>
            </a:p>
          </p:txBody>
        </p:sp>
        <p:sp>
          <p:nvSpPr>
            <p:cNvPr id="19" name="Rectangle 18"/>
            <p:cNvSpPr/>
            <p:nvPr/>
          </p:nvSpPr>
          <p:spPr>
            <a:xfrm>
              <a:off x="3724470" y="2178809"/>
              <a:ext cx="1054850" cy="478327"/>
            </a:xfrm>
            <a:prstGeom prst="rect">
              <a:avLst/>
            </a:prstGeom>
            <a:solidFill>
              <a:srgbClr val="FFFFFF"/>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r>
                <a:rPr lang="en-US" sz="1050" dirty="0" smtClean="0"/>
                <a:t>Case Managers</a:t>
              </a:r>
              <a:endParaRPr lang="en-US" sz="1050" dirty="0"/>
            </a:p>
          </p:txBody>
        </p:sp>
      </p:grpSp>
      <p:cxnSp>
        <p:nvCxnSpPr>
          <p:cNvPr id="24" name="Straight Connector 23"/>
          <p:cNvCxnSpPr/>
          <p:nvPr/>
        </p:nvCxnSpPr>
        <p:spPr>
          <a:xfrm flipV="1">
            <a:off x="3083163" y="3835299"/>
            <a:ext cx="760346" cy="150404"/>
          </a:xfrm>
          <a:prstGeom prst="line">
            <a:avLst/>
          </a:prstGeom>
          <a:ln>
            <a:solidFill>
              <a:srgbClr val="0000FF"/>
            </a:solidFill>
            <a:tailEnd type="triangle" w="lg"/>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3083163" y="4863059"/>
            <a:ext cx="676791" cy="167116"/>
          </a:xfrm>
          <a:prstGeom prst="line">
            <a:avLst/>
          </a:prstGeom>
          <a:ln>
            <a:solidFill>
              <a:srgbClr val="FF0000"/>
            </a:solidFill>
            <a:tailEnd type="triangle" w="lg"/>
          </a:ln>
        </p:spPr>
        <p:style>
          <a:lnRef idx="2">
            <a:schemeClr val="accent1"/>
          </a:lnRef>
          <a:fillRef idx="0">
            <a:schemeClr val="accent1"/>
          </a:fillRef>
          <a:effectRef idx="1">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Shifts</a:t>
            </a:r>
            <a:endParaRPr lang="en-US" dirty="0"/>
          </a:p>
        </p:txBody>
      </p:sp>
      <p:sp>
        <p:nvSpPr>
          <p:cNvPr id="3" name="Content Placeholder 2"/>
          <p:cNvSpPr>
            <a:spLocks noGrp="1"/>
          </p:cNvSpPr>
          <p:nvPr>
            <p:ph idx="1"/>
          </p:nvPr>
        </p:nvSpPr>
        <p:spPr>
          <a:xfrm>
            <a:off x="3680312" y="2050162"/>
            <a:ext cx="4565163" cy="3931920"/>
          </a:xfrm>
        </p:spPr>
        <p:txBody>
          <a:bodyPr>
            <a:normAutofit fontScale="92500" lnSpcReduction="20000"/>
          </a:bodyPr>
          <a:lstStyle/>
          <a:p>
            <a:pPr marL="0" indent="0">
              <a:buNone/>
            </a:pPr>
            <a:r>
              <a:rPr lang="en-US" sz="2000" dirty="0" smtClean="0"/>
              <a:t>The main changes between our old and new model are:</a:t>
            </a:r>
          </a:p>
          <a:p>
            <a:r>
              <a:rPr lang="en-US" sz="2000" dirty="0" smtClean="0"/>
              <a:t>Students are “managed” in quarterly Cohorts, with attendance and progress expectations (excepting Open Labs)</a:t>
            </a:r>
          </a:p>
          <a:p>
            <a:r>
              <a:rPr lang="en-US" sz="2000" dirty="0" smtClean="0"/>
              <a:t>Multiple options for completing high school are provided, with cross-departmental support and urging of students</a:t>
            </a:r>
          </a:p>
          <a:p>
            <a:r>
              <a:rPr lang="en-US" sz="2000" dirty="0" smtClean="0"/>
              <a:t>Expanded services (more teaching staff, partnerships, etc.) to serve a broader spectrum of needs at Tribe</a:t>
            </a:r>
          </a:p>
          <a:p>
            <a:endParaRPr lang="en-US" sz="2000" dirty="0"/>
          </a:p>
        </p:txBody>
      </p:sp>
      <p:grpSp>
        <p:nvGrpSpPr>
          <p:cNvPr id="4" name="Group 3"/>
          <p:cNvGrpSpPr/>
          <p:nvPr/>
        </p:nvGrpSpPr>
        <p:grpSpPr>
          <a:xfrm>
            <a:off x="900112" y="2205410"/>
            <a:ext cx="2556853" cy="1244197"/>
            <a:chOff x="5075168" y="3281828"/>
            <a:chExt cx="2556853" cy="1244197"/>
          </a:xfrm>
        </p:grpSpPr>
        <p:sp>
          <p:nvSpPr>
            <p:cNvPr id="5" name="Content Placeholder 5"/>
            <p:cNvSpPr txBox="1">
              <a:spLocks/>
            </p:cNvSpPr>
            <p:nvPr/>
          </p:nvSpPr>
          <p:spPr>
            <a:xfrm>
              <a:off x="6234146" y="3281828"/>
              <a:ext cx="1397875" cy="1244065"/>
            </a:xfrm>
            <a:prstGeom prst="rect">
              <a:avLst/>
            </a:prstGeom>
            <a:ln>
              <a:solidFill>
                <a:schemeClr val="tx1"/>
              </a:solidFill>
            </a:ln>
          </p:spPr>
          <p:txBody>
            <a:bodyPr vert="horz" lIns="91440" tIns="45720" rIns="91440" bIns="45720" rtlCol="0">
              <a:normAutofit/>
            </a:bodyPr>
            <a:lstStyle/>
            <a:p>
              <a:pPr marL="342900" marR="0" lvl="0" indent="-342900" algn="l" defTabSz="914400" rtl="0" eaLnBrk="1" fontAlgn="auto" latinLnBrk="0" hangingPunct="1">
                <a:lnSpc>
                  <a:spcPct val="100000"/>
                </a:lnSpc>
                <a:spcBef>
                  <a:spcPts val="2000"/>
                </a:spcBef>
                <a:spcAft>
                  <a:spcPts val="0"/>
                </a:spcAft>
                <a:buClr>
                  <a:schemeClr val="tx1">
                    <a:lumMod val="75000"/>
                    <a:lumOff val="25000"/>
                  </a:schemeClr>
                </a:buClr>
                <a:buSzTx/>
                <a:tabLst/>
                <a:defRPr/>
              </a:pPr>
              <a:endParaRPr kumimoji="0" lang="en-US" sz="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6" name="Oval Callout 5"/>
            <p:cNvSpPr/>
            <p:nvPr/>
          </p:nvSpPr>
          <p:spPr>
            <a:xfrm>
              <a:off x="5149328" y="3617401"/>
              <a:ext cx="798786" cy="499241"/>
            </a:xfrm>
            <a:prstGeom prst="wedgeEllipseCallout">
              <a:avLst>
                <a:gd name="adj1" fmla="val 22701"/>
                <a:gd name="adj2" fmla="val 5836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endParaRPr>
            </a:p>
          </p:txBody>
        </p:sp>
        <p:sp>
          <p:nvSpPr>
            <p:cNvPr id="7" name="Oval Callout 6"/>
            <p:cNvSpPr/>
            <p:nvPr/>
          </p:nvSpPr>
          <p:spPr>
            <a:xfrm>
              <a:off x="6982011" y="3367650"/>
              <a:ext cx="624832" cy="499241"/>
            </a:xfrm>
            <a:prstGeom prst="wedgeEllipseCallout">
              <a:avLst>
                <a:gd name="adj1" fmla="val -49521"/>
                <a:gd name="adj2" fmla="val 52207"/>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endParaRPr>
            </a:p>
          </p:txBody>
        </p:sp>
        <p:sp>
          <p:nvSpPr>
            <p:cNvPr id="8" name="Oval Callout 7"/>
            <p:cNvSpPr/>
            <p:nvPr/>
          </p:nvSpPr>
          <p:spPr>
            <a:xfrm>
              <a:off x="6271226" y="3367650"/>
              <a:ext cx="624832" cy="499241"/>
            </a:xfrm>
            <a:prstGeom prst="wedgeEllipseCallout">
              <a:avLst>
                <a:gd name="adj1" fmla="val 45834"/>
                <a:gd name="adj2" fmla="val 50491"/>
              </a:avLst>
            </a:prstGeom>
            <a:noFill/>
            <a:ln>
              <a:solidFill>
                <a:srgbClr val="00F9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endParaRPr>
            </a:p>
          </p:txBody>
        </p:sp>
        <p:sp>
          <p:nvSpPr>
            <p:cNvPr id="9" name="Oval Callout 8"/>
            <p:cNvSpPr/>
            <p:nvPr/>
          </p:nvSpPr>
          <p:spPr>
            <a:xfrm>
              <a:off x="6982011" y="3989569"/>
              <a:ext cx="624832" cy="499241"/>
            </a:xfrm>
            <a:prstGeom prst="wedgeEllipseCallout">
              <a:avLst>
                <a:gd name="adj1" fmla="val -52276"/>
                <a:gd name="adj2" fmla="val -52813"/>
              </a:avLst>
            </a:prstGeom>
            <a:noFill/>
            <a:ln>
              <a:solidFill>
                <a:srgbClr val="66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endParaRPr>
            </a:p>
          </p:txBody>
        </p:sp>
        <p:sp>
          <p:nvSpPr>
            <p:cNvPr id="10" name="Right Arrow Callout 9"/>
            <p:cNvSpPr/>
            <p:nvPr/>
          </p:nvSpPr>
          <p:spPr>
            <a:xfrm>
              <a:off x="5075168" y="3286235"/>
              <a:ext cx="1140438" cy="1239790"/>
            </a:xfrm>
            <a:prstGeom prst="rightArrowCallout">
              <a:avLst>
                <a:gd name="adj1" fmla="val 27364"/>
                <a:gd name="adj2" fmla="val 21022"/>
                <a:gd name="adj3" fmla="val 12756"/>
                <a:gd name="adj4" fmla="val 8271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800" dirty="0">
                <a:solidFill>
                  <a:schemeClr val="tx1"/>
                </a:solidFill>
              </a:endParaRPr>
            </a:p>
          </p:txBody>
        </p:sp>
        <p:sp>
          <p:nvSpPr>
            <p:cNvPr id="11" name="Oval Callout 10"/>
            <p:cNvSpPr/>
            <p:nvPr/>
          </p:nvSpPr>
          <p:spPr>
            <a:xfrm>
              <a:off x="6252686" y="3989569"/>
              <a:ext cx="624832" cy="499241"/>
            </a:xfrm>
            <a:prstGeom prst="wedgeEllipseCallout">
              <a:avLst>
                <a:gd name="adj1" fmla="val 50431"/>
                <a:gd name="adj2" fmla="val -54158"/>
              </a:avLst>
            </a:prstGeom>
            <a:noFill/>
            <a:ln>
              <a:solidFill>
                <a:srgbClr val="FF58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Adult Education Redesign</a:t>
            </a:r>
            <a:endParaRPr lang="en-US" dirty="0"/>
          </a:p>
        </p:txBody>
      </p:sp>
      <p:sp>
        <p:nvSpPr>
          <p:cNvPr id="12" name="Content Placeholder 2"/>
          <p:cNvSpPr>
            <a:spLocks noGrp="1"/>
          </p:cNvSpPr>
          <p:nvPr>
            <p:ph idx="1"/>
          </p:nvPr>
        </p:nvSpPr>
        <p:spPr>
          <a:xfrm>
            <a:off x="685800" y="4156003"/>
            <a:ext cx="7772400" cy="1981200"/>
          </a:xfrm>
        </p:spPr>
        <p:txBody>
          <a:bodyPr numCol="2">
            <a:normAutofit fontScale="55000" lnSpcReduction="20000"/>
          </a:bodyPr>
          <a:lstStyle/>
          <a:p>
            <a:pPr algn="ctr">
              <a:buNone/>
            </a:pPr>
            <a:endParaRPr lang="en-US" dirty="0" smtClean="0"/>
          </a:p>
          <a:p>
            <a:pPr algn="ctr">
              <a:buNone/>
            </a:pPr>
            <a:r>
              <a:rPr lang="en-US" dirty="0" smtClean="0"/>
              <a:t>Scott Baker</a:t>
            </a:r>
          </a:p>
          <a:p>
            <a:pPr algn="ctr">
              <a:buNone/>
            </a:pPr>
            <a:r>
              <a:rPr lang="en-US" dirty="0" smtClean="0"/>
              <a:t>Director of Higher Education</a:t>
            </a:r>
          </a:p>
          <a:p>
            <a:pPr algn="ctr">
              <a:buNone/>
            </a:pPr>
            <a:r>
              <a:rPr lang="en-US" dirty="0" smtClean="0"/>
              <a:t>Ute Mountain Ute Tribe</a:t>
            </a:r>
          </a:p>
          <a:p>
            <a:pPr algn="ctr">
              <a:buNone/>
            </a:pPr>
            <a:endParaRPr lang="en-US" dirty="0" smtClean="0"/>
          </a:p>
          <a:p>
            <a:pPr algn="ctr">
              <a:buNone/>
            </a:pPr>
            <a:endParaRPr lang="en-US" dirty="0" smtClean="0"/>
          </a:p>
          <a:p>
            <a:pPr algn="ctr">
              <a:buNone/>
            </a:pPr>
            <a:r>
              <a:rPr lang="en-US" dirty="0" smtClean="0"/>
              <a:t>Tanya Taylor</a:t>
            </a:r>
          </a:p>
          <a:p>
            <a:pPr algn="ctr">
              <a:buNone/>
            </a:pPr>
            <a:r>
              <a:rPr lang="en-US" dirty="0" smtClean="0"/>
              <a:t>Adult Education Coordinator</a:t>
            </a:r>
          </a:p>
          <a:p>
            <a:pPr algn="ctr">
              <a:buNone/>
            </a:pPr>
            <a:r>
              <a:rPr lang="en-US" dirty="0" smtClean="0"/>
              <a:t>Ute Mountain Ute Tribe</a:t>
            </a:r>
          </a:p>
          <a:p>
            <a:pPr algn="ctr">
              <a:buNone/>
            </a:pPr>
            <a:endParaRPr lang="en-US" dirty="0"/>
          </a:p>
        </p:txBody>
      </p:sp>
      <p:sp>
        <p:nvSpPr>
          <p:cNvPr id="13" name="TextBox 12"/>
          <p:cNvSpPr txBox="1"/>
          <p:nvPr/>
        </p:nvSpPr>
        <p:spPr>
          <a:xfrm>
            <a:off x="3949151" y="2827563"/>
            <a:ext cx="1249060" cy="369332"/>
          </a:xfrm>
          <a:prstGeom prst="rect">
            <a:avLst/>
          </a:prstGeom>
          <a:noFill/>
        </p:spPr>
        <p:txBody>
          <a:bodyPr wrap="none" rtlCol="0">
            <a:spAutoFit/>
          </a:bodyPr>
          <a:lstStyle/>
          <a:p>
            <a:r>
              <a:rPr lang="en-US" dirty="0" smtClean="0"/>
              <a:t>Thank you</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pital">
  <a:themeElements>
    <a:clrScheme name="Capital">
      <a:dk1>
        <a:srgbClr val="FFFFFF"/>
      </a:dk1>
      <a:lt1>
        <a:srgbClr val="000000"/>
      </a:lt1>
      <a:dk2>
        <a:srgbClr val="7C8F97"/>
      </a:dk2>
      <a:lt2>
        <a:srgbClr val="D1D0C8"/>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majorFont>
      <a:minorFont>
        <a:latin typeface="Calisto MT"/>
        <a:ea typeface=""/>
        <a:cs typeface=""/>
        <a:font script="Jpan" typeface="ＭＳ 明朝"/>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1272</TotalTime>
  <Words>1145</Words>
  <Application>Microsoft Office PowerPoint</Application>
  <PresentationFormat>On-screen Show (4:3)</PresentationFormat>
  <Paragraphs>106</Paragraphs>
  <Slides>9</Slides>
  <Notes>6</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Capital</vt:lpstr>
      <vt:lpstr>Adult Education Redesign</vt:lpstr>
      <vt:lpstr>Adult Education Concept</vt:lpstr>
      <vt:lpstr>Adult Education Practice</vt:lpstr>
      <vt:lpstr>Redesigning Options</vt:lpstr>
      <vt:lpstr>Redesigning Options</vt:lpstr>
      <vt:lpstr>Program Integration</vt:lpstr>
      <vt:lpstr>Program Integration</vt:lpstr>
      <vt:lpstr>Major Shifts</vt:lpstr>
      <vt:lpstr>Adult Education Redesign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Adult Education Reorganization</dc:title>
  <dc:creator>S. Baker</dc:creator>
  <cp:lastModifiedBy>Scott Baker</cp:lastModifiedBy>
  <cp:revision>20</cp:revision>
  <dcterms:created xsi:type="dcterms:W3CDTF">2016-03-25T13:46:02Z</dcterms:created>
  <dcterms:modified xsi:type="dcterms:W3CDTF">2016-03-29T18:25:21Z</dcterms:modified>
</cp:coreProperties>
</file>